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 id="2147483921" r:id="rId2"/>
    <p:sldMasterId id="2147483967" r:id="rId3"/>
    <p:sldMasterId id="2147484017" r:id="rId4"/>
    <p:sldMasterId id="2147484042" r:id="rId5"/>
    <p:sldMasterId id="2147484006" r:id="rId6"/>
  </p:sldMasterIdLst>
  <p:notesMasterIdLst>
    <p:notesMasterId r:id="rId58"/>
  </p:notesMasterIdLst>
  <p:handoutMasterIdLst>
    <p:handoutMasterId r:id="rId59"/>
  </p:handoutMasterIdLst>
  <p:sldIdLst>
    <p:sldId id="474" r:id="rId7"/>
    <p:sldId id="475" r:id="rId8"/>
    <p:sldId id="483" r:id="rId9"/>
    <p:sldId id="485" r:id="rId10"/>
    <p:sldId id="486" r:id="rId11"/>
    <p:sldId id="487" r:id="rId12"/>
    <p:sldId id="484" r:id="rId13"/>
    <p:sldId id="488" r:id="rId14"/>
    <p:sldId id="489" r:id="rId15"/>
    <p:sldId id="490" r:id="rId16"/>
    <p:sldId id="494" r:id="rId17"/>
    <p:sldId id="463" r:id="rId18"/>
    <p:sldId id="431" r:id="rId19"/>
    <p:sldId id="432" r:id="rId20"/>
    <p:sldId id="464" r:id="rId21"/>
    <p:sldId id="433" r:id="rId22"/>
    <p:sldId id="435" r:id="rId23"/>
    <p:sldId id="436" r:id="rId24"/>
    <p:sldId id="491" r:id="rId25"/>
    <p:sldId id="493" r:id="rId26"/>
    <p:sldId id="495" r:id="rId27"/>
    <p:sldId id="496" r:id="rId28"/>
    <p:sldId id="497" r:id="rId29"/>
    <p:sldId id="498" r:id="rId30"/>
    <p:sldId id="504" r:id="rId31"/>
    <p:sldId id="499" r:id="rId32"/>
    <p:sldId id="500" r:id="rId33"/>
    <p:sldId id="501" r:id="rId34"/>
    <p:sldId id="502" r:id="rId35"/>
    <p:sldId id="503" r:id="rId36"/>
    <p:sldId id="505" r:id="rId37"/>
    <p:sldId id="506" r:id="rId38"/>
    <p:sldId id="507" r:id="rId39"/>
    <p:sldId id="512" r:id="rId40"/>
    <p:sldId id="509" r:id="rId41"/>
    <p:sldId id="510" r:id="rId42"/>
    <p:sldId id="511" r:id="rId43"/>
    <p:sldId id="524" r:id="rId44"/>
    <p:sldId id="514" r:id="rId45"/>
    <p:sldId id="513" r:id="rId46"/>
    <p:sldId id="515" r:id="rId47"/>
    <p:sldId id="516" r:id="rId48"/>
    <p:sldId id="517" r:id="rId49"/>
    <p:sldId id="519" r:id="rId50"/>
    <p:sldId id="518" r:id="rId51"/>
    <p:sldId id="520" r:id="rId52"/>
    <p:sldId id="521" r:id="rId53"/>
    <p:sldId id="522" r:id="rId54"/>
    <p:sldId id="523" r:id="rId55"/>
    <p:sldId id="482" r:id="rId56"/>
    <p:sldId id="525" r:id="rId57"/>
  </p:sldIdLst>
  <p:sldSz cx="12192000" cy="6858000"/>
  <p:notesSz cx="6881813" cy="9296400"/>
  <p:custDataLst>
    <p:tags r:id="rId60"/>
  </p:custDataLst>
  <p:defaultTextStyle>
    <a:defPPr>
      <a:defRPr lang="en-US"/>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6" userDrawn="1">
          <p15:clr>
            <a:srgbClr val="A4A3A4"/>
          </p15:clr>
        </p15:guide>
        <p15:guide id="2" pos="7488" userDrawn="1">
          <p15:clr>
            <a:srgbClr val="A4A3A4"/>
          </p15:clr>
        </p15:guide>
        <p15:guide id="3" orient="horz" pos="3456" userDrawn="1">
          <p15:clr>
            <a:srgbClr val="A4A3A4"/>
          </p15:clr>
        </p15:guide>
        <p15:guide id="4" pos="7375" userDrawn="1">
          <p15:clr>
            <a:srgbClr val="A4A3A4"/>
          </p15:clr>
        </p15:guide>
        <p15:guide id="5" orient="horz" pos="3168"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164" userDrawn="1">
          <p15:clr>
            <a:srgbClr val="A4A3A4"/>
          </p15:clr>
        </p15:guide>
        <p15:guide id="3" orient="horz" pos="2905" userDrawn="1">
          <p15:clr>
            <a:srgbClr val="A4A3A4"/>
          </p15:clr>
        </p15:guide>
        <p15:guide id="4" pos="2145" userDrawn="1">
          <p15:clr>
            <a:srgbClr val="A4A3A4"/>
          </p15:clr>
        </p15:guide>
        <p15:guide id="5" orient="horz" pos="2947" userDrawn="1">
          <p15:clr>
            <a:srgbClr val="A4A3A4"/>
          </p15:clr>
        </p15:guide>
        <p15:guide id="6" orient="horz" pos="2928" userDrawn="1">
          <p15:clr>
            <a:srgbClr val="A4A3A4"/>
          </p15:clr>
        </p15:guide>
        <p15:guide id="7" pos="2186" userDrawn="1">
          <p15:clr>
            <a:srgbClr val="A4A3A4"/>
          </p15:clr>
        </p15:guide>
        <p15:guide id="8"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246B"/>
    <a:srgbClr val="57A1A5"/>
    <a:srgbClr val="B21F75"/>
    <a:srgbClr val="5AA1A4"/>
    <a:srgbClr val="628E24"/>
    <a:srgbClr val="F26125"/>
    <a:srgbClr val="B31776"/>
    <a:srgbClr val="E33E85"/>
    <a:srgbClr val="B41876"/>
    <a:srgbClr val="C81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70226" autoAdjust="0"/>
  </p:normalViewPr>
  <p:slideViewPr>
    <p:cSldViewPr showGuides="1">
      <p:cViewPr varScale="1">
        <p:scale>
          <a:sx n="80" d="100"/>
          <a:sy n="80" d="100"/>
        </p:scale>
        <p:origin x="996" y="84"/>
      </p:cViewPr>
      <p:guideLst>
        <p:guide orient="horz" pos="4176"/>
        <p:guide pos="7488"/>
        <p:guide orient="horz" pos="3456"/>
        <p:guide pos="7375"/>
        <p:guide orient="horz" pos="3168"/>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129" d="100"/>
          <a:sy n="129" d="100"/>
        </p:scale>
        <p:origin x="4504" y="224"/>
      </p:cViewPr>
      <p:guideLst>
        <p:guide orient="horz" pos="2924"/>
        <p:guide pos="2164"/>
        <p:guide orient="horz" pos="2905"/>
        <p:guide pos="2145"/>
        <p:guide orient="horz" pos="2947"/>
        <p:guide orient="horz" pos="2928"/>
        <p:guide pos="2186"/>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2" y="0"/>
            <a:ext cx="2982742" cy="465138"/>
          </a:xfrm>
          <a:prstGeom prst="rect">
            <a:avLst/>
          </a:prstGeom>
          <a:noFill/>
          <a:ln w="9525">
            <a:noFill/>
            <a:miter lim="800000"/>
            <a:headEnd/>
            <a:tailEnd/>
          </a:ln>
          <a:effectLst/>
        </p:spPr>
        <p:txBody>
          <a:bodyPr vert="horz" wrap="square" lIns="90309" tIns="45154" rIns="90309" bIns="45154" numCol="1" anchor="t" anchorCtr="0" compatLnSpc="1">
            <a:prstTxWarp prst="textNoShape">
              <a:avLst/>
            </a:prstTxWarp>
          </a:bodyPr>
          <a:lstStyle>
            <a:lvl1pPr algn="l" defTabSz="903873">
              <a:defRPr sz="1200" b="1" smtClean="0"/>
            </a:lvl1pPr>
          </a:lstStyle>
          <a:p>
            <a:pPr>
              <a:defRPr/>
            </a:pPr>
            <a:endParaRPr lang="en-US"/>
          </a:p>
        </p:txBody>
      </p:sp>
      <p:sp>
        <p:nvSpPr>
          <p:cNvPr id="10243" name="Rectangle 3"/>
          <p:cNvSpPr>
            <a:spLocks noGrp="1" noChangeArrowheads="1"/>
          </p:cNvSpPr>
          <p:nvPr>
            <p:ph type="dt" sz="quarter" idx="1"/>
          </p:nvPr>
        </p:nvSpPr>
        <p:spPr bwMode="auto">
          <a:xfrm>
            <a:off x="3899073" y="0"/>
            <a:ext cx="2982742" cy="465138"/>
          </a:xfrm>
          <a:prstGeom prst="rect">
            <a:avLst/>
          </a:prstGeom>
          <a:noFill/>
          <a:ln w="9525">
            <a:noFill/>
            <a:miter lim="800000"/>
            <a:headEnd/>
            <a:tailEnd/>
          </a:ln>
          <a:effectLst/>
        </p:spPr>
        <p:txBody>
          <a:bodyPr vert="horz" wrap="square" lIns="90309" tIns="45154" rIns="90309" bIns="45154" numCol="1" anchor="t" anchorCtr="0" compatLnSpc="1">
            <a:prstTxWarp prst="textNoShape">
              <a:avLst/>
            </a:prstTxWarp>
          </a:bodyPr>
          <a:lstStyle>
            <a:lvl1pPr algn="r" defTabSz="903873">
              <a:defRPr sz="1200" b="1" smtClean="0"/>
            </a:lvl1pPr>
          </a:lstStyle>
          <a:p>
            <a:pPr>
              <a:defRPr/>
            </a:pPr>
            <a:endParaRPr lang="en-US"/>
          </a:p>
        </p:txBody>
      </p:sp>
      <p:sp>
        <p:nvSpPr>
          <p:cNvPr id="10244" name="Rectangle 4"/>
          <p:cNvSpPr>
            <a:spLocks noGrp="1" noChangeArrowheads="1"/>
          </p:cNvSpPr>
          <p:nvPr>
            <p:ph type="ftr" sz="quarter" idx="2"/>
          </p:nvPr>
        </p:nvSpPr>
        <p:spPr bwMode="auto">
          <a:xfrm>
            <a:off x="2" y="8831264"/>
            <a:ext cx="2982742" cy="465137"/>
          </a:xfrm>
          <a:prstGeom prst="rect">
            <a:avLst/>
          </a:prstGeom>
          <a:noFill/>
          <a:ln w="9525">
            <a:noFill/>
            <a:miter lim="800000"/>
            <a:headEnd/>
            <a:tailEnd/>
          </a:ln>
          <a:effectLst/>
        </p:spPr>
        <p:txBody>
          <a:bodyPr vert="horz" wrap="square" lIns="90309" tIns="45154" rIns="90309" bIns="45154" numCol="1" anchor="b" anchorCtr="0" compatLnSpc="1">
            <a:prstTxWarp prst="textNoShape">
              <a:avLst/>
            </a:prstTxWarp>
          </a:bodyPr>
          <a:lstStyle>
            <a:lvl1pPr algn="l" defTabSz="903873">
              <a:defRPr sz="1200" b="1" smtClean="0"/>
            </a:lvl1pPr>
          </a:lstStyle>
          <a:p>
            <a:pPr>
              <a:defRPr/>
            </a:pPr>
            <a:endParaRPr lang="en-US"/>
          </a:p>
        </p:txBody>
      </p:sp>
      <p:sp>
        <p:nvSpPr>
          <p:cNvPr id="10245" name="Rectangle 5"/>
          <p:cNvSpPr>
            <a:spLocks noGrp="1" noChangeArrowheads="1"/>
          </p:cNvSpPr>
          <p:nvPr>
            <p:ph type="sldNum" sz="quarter" idx="3"/>
          </p:nvPr>
        </p:nvSpPr>
        <p:spPr bwMode="auto">
          <a:xfrm>
            <a:off x="3899073" y="8831264"/>
            <a:ext cx="2982742" cy="465137"/>
          </a:xfrm>
          <a:prstGeom prst="rect">
            <a:avLst/>
          </a:prstGeom>
          <a:noFill/>
          <a:ln w="9525">
            <a:noFill/>
            <a:miter lim="800000"/>
            <a:headEnd/>
            <a:tailEnd/>
          </a:ln>
          <a:effectLst/>
        </p:spPr>
        <p:txBody>
          <a:bodyPr vert="horz" wrap="square" lIns="90309" tIns="45154" rIns="90309" bIns="45154" numCol="1" anchor="b" anchorCtr="0" compatLnSpc="1">
            <a:prstTxWarp prst="textNoShape">
              <a:avLst/>
            </a:prstTxWarp>
          </a:bodyPr>
          <a:lstStyle>
            <a:lvl1pPr algn="r" defTabSz="903873">
              <a:defRPr sz="1200" b="1" smtClean="0"/>
            </a:lvl1pPr>
          </a:lstStyle>
          <a:p>
            <a:pPr>
              <a:defRPr/>
            </a:pPr>
            <a:fld id="{D98C261A-6945-4393-9E44-A48AD1D9B66D}" type="slidenum">
              <a:rPr lang="en-US"/>
              <a:pPr>
                <a:defRPr/>
              </a:pPr>
              <a:t>‹#›</a:t>
            </a:fld>
            <a:endParaRPr lang="en-US"/>
          </a:p>
        </p:txBody>
      </p:sp>
    </p:spTree>
    <p:extLst>
      <p:ext uri="{BB962C8B-B14F-4D97-AF65-F5344CB8AC3E}">
        <p14:creationId xmlns:p14="http://schemas.microsoft.com/office/powerpoint/2010/main" val="3751375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1"/>
            <a:ext cx="3003002" cy="457200"/>
          </a:xfrm>
          <a:prstGeom prst="rect">
            <a:avLst/>
          </a:prstGeom>
          <a:noFill/>
          <a:ln w="9525">
            <a:noFill/>
            <a:miter lim="800000"/>
            <a:headEnd/>
            <a:tailEnd/>
          </a:ln>
          <a:effectLst/>
        </p:spPr>
        <p:txBody>
          <a:bodyPr vert="horz" wrap="square" lIns="88833" tIns="44417" rIns="88833" bIns="44417" numCol="1" anchor="t" anchorCtr="0" compatLnSpc="1">
            <a:prstTxWarp prst="textNoShape">
              <a:avLst/>
            </a:prstTxWarp>
          </a:bodyPr>
          <a:lstStyle>
            <a:lvl1pPr algn="l" defTabSz="888126">
              <a:defRPr sz="1200" b="1" smtClean="0"/>
            </a:lvl1pPr>
          </a:lstStyle>
          <a:p>
            <a:pPr>
              <a:defRPr/>
            </a:pPr>
            <a:endParaRPr lang="en-US"/>
          </a:p>
        </p:txBody>
      </p:sp>
      <p:sp>
        <p:nvSpPr>
          <p:cNvPr id="11267" name="Rectangle 3"/>
          <p:cNvSpPr>
            <a:spLocks noGrp="1" noChangeArrowheads="1"/>
          </p:cNvSpPr>
          <p:nvPr>
            <p:ph type="dt" idx="1"/>
          </p:nvPr>
        </p:nvSpPr>
        <p:spPr bwMode="auto">
          <a:xfrm>
            <a:off x="3903746" y="1"/>
            <a:ext cx="3003001" cy="457200"/>
          </a:xfrm>
          <a:prstGeom prst="rect">
            <a:avLst/>
          </a:prstGeom>
          <a:noFill/>
          <a:ln w="9525">
            <a:noFill/>
            <a:miter lim="800000"/>
            <a:headEnd/>
            <a:tailEnd/>
          </a:ln>
          <a:effectLst/>
        </p:spPr>
        <p:txBody>
          <a:bodyPr vert="horz" wrap="square" lIns="88833" tIns="44417" rIns="88833" bIns="44417" numCol="1" anchor="t" anchorCtr="0" compatLnSpc="1">
            <a:prstTxWarp prst="textNoShape">
              <a:avLst/>
            </a:prstTxWarp>
          </a:bodyPr>
          <a:lstStyle>
            <a:lvl1pPr algn="r" defTabSz="888126">
              <a:defRPr sz="1200" b="1" smtClean="0"/>
            </a:lvl1pPr>
          </a:lstStyle>
          <a:p>
            <a:pPr>
              <a:defRPr/>
            </a:pPr>
            <a:endParaRPr lang="en-US"/>
          </a:p>
        </p:txBody>
      </p:sp>
      <p:sp>
        <p:nvSpPr>
          <p:cNvPr id="19460" name="Rectangle 4"/>
          <p:cNvSpPr>
            <a:spLocks noGrp="1" noRot="1" noChangeAspect="1" noChangeArrowheads="1" noTextEdit="1"/>
          </p:cNvSpPr>
          <p:nvPr>
            <p:ph type="sldImg" idx="2"/>
          </p:nvPr>
        </p:nvSpPr>
        <p:spPr bwMode="auto">
          <a:xfrm>
            <a:off x="298450" y="687388"/>
            <a:ext cx="6238875" cy="3509962"/>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02305" y="4425951"/>
            <a:ext cx="5028897" cy="4197350"/>
          </a:xfrm>
          <a:prstGeom prst="rect">
            <a:avLst/>
          </a:prstGeom>
          <a:noFill/>
          <a:ln w="9525">
            <a:noFill/>
            <a:miter lim="800000"/>
            <a:headEnd/>
            <a:tailEnd/>
          </a:ln>
          <a:effectLst/>
        </p:spPr>
        <p:txBody>
          <a:bodyPr vert="horz" wrap="square" lIns="88833" tIns="44417" rIns="88833" bIns="444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1" y="8850314"/>
            <a:ext cx="3003002" cy="458787"/>
          </a:xfrm>
          <a:prstGeom prst="rect">
            <a:avLst/>
          </a:prstGeom>
          <a:noFill/>
          <a:ln w="9525">
            <a:noFill/>
            <a:miter lim="800000"/>
            <a:headEnd/>
            <a:tailEnd/>
          </a:ln>
          <a:effectLst/>
        </p:spPr>
        <p:txBody>
          <a:bodyPr vert="horz" wrap="square" lIns="88833" tIns="44417" rIns="88833" bIns="44417" numCol="1" anchor="b" anchorCtr="0" compatLnSpc="1">
            <a:prstTxWarp prst="textNoShape">
              <a:avLst/>
            </a:prstTxWarp>
          </a:bodyPr>
          <a:lstStyle>
            <a:lvl1pPr algn="l" defTabSz="888126">
              <a:defRPr sz="1200" b="1" smtClean="0"/>
            </a:lvl1pPr>
          </a:lstStyle>
          <a:p>
            <a:pPr>
              <a:defRPr/>
            </a:pPr>
            <a:endParaRPr lang="en-US"/>
          </a:p>
        </p:txBody>
      </p:sp>
      <p:sp>
        <p:nvSpPr>
          <p:cNvPr id="11271" name="Rectangle 7"/>
          <p:cNvSpPr>
            <a:spLocks noGrp="1" noChangeArrowheads="1"/>
          </p:cNvSpPr>
          <p:nvPr>
            <p:ph type="sldNum" sz="quarter" idx="5"/>
          </p:nvPr>
        </p:nvSpPr>
        <p:spPr bwMode="auto">
          <a:xfrm>
            <a:off x="3903746" y="8850314"/>
            <a:ext cx="3003001" cy="458787"/>
          </a:xfrm>
          <a:prstGeom prst="rect">
            <a:avLst/>
          </a:prstGeom>
          <a:noFill/>
          <a:ln w="9525">
            <a:noFill/>
            <a:miter lim="800000"/>
            <a:headEnd/>
            <a:tailEnd/>
          </a:ln>
          <a:effectLst/>
        </p:spPr>
        <p:txBody>
          <a:bodyPr vert="horz" wrap="square" lIns="88833" tIns="44417" rIns="88833" bIns="44417" numCol="1" anchor="b" anchorCtr="0" compatLnSpc="1">
            <a:prstTxWarp prst="textNoShape">
              <a:avLst/>
            </a:prstTxWarp>
          </a:bodyPr>
          <a:lstStyle>
            <a:lvl1pPr algn="r" defTabSz="888126">
              <a:defRPr sz="1200" b="1" smtClean="0"/>
            </a:lvl1pPr>
          </a:lstStyle>
          <a:p>
            <a:pPr>
              <a:defRPr/>
            </a:pPr>
            <a:fld id="{390024AA-86A5-48F1-BF1F-928E78E2725A}" type="slidenum">
              <a:rPr lang="en-US"/>
              <a:pPr>
                <a:defRPr/>
              </a:pPr>
              <a:t>‹#›</a:t>
            </a:fld>
            <a:endParaRPr lang="en-US"/>
          </a:p>
        </p:txBody>
      </p:sp>
    </p:spTree>
    <p:extLst>
      <p:ext uri="{BB962C8B-B14F-4D97-AF65-F5344CB8AC3E}">
        <p14:creationId xmlns:p14="http://schemas.microsoft.com/office/powerpoint/2010/main" val="2633869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choosing Orlando Health for your upcoming joint replacement.</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0</a:t>
            </a:fld>
            <a:endParaRPr lang="en-US"/>
          </a:p>
        </p:txBody>
      </p:sp>
    </p:spTree>
    <p:extLst>
      <p:ext uri="{BB962C8B-B14F-4D97-AF65-F5344CB8AC3E}">
        <p14:creationId xmlns:p14="http://schemas.microsoft.com/office/powerpoint/2010/main" val="1610302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discharging home may have a home health nurse/physical therapist set up your first few weeks at home.</a:t>
            </a:r>
          </a:p>
          <a:p>
            <a:r>
              <a:rPr lang="en-US" dirty="0"/>
              <a:t>Call your insurance company to determine if you will have a copayment with these visits</a:t>
            </a:r>
          </a:p>
          <a:p>
            <a:r>
              <a:rPr lang="en-US" dirty="0"/>
              <a:t>Also, is the walker and elevated commode fully covered under your plan or will you have a co-pay or percentage you will be responsible for.</a:t>
            </a:r>
          </a:p>
          <a:p>
            <a:r>
              <a:rPr lang="en-US" dirty="0"/>
              <a:t>It’s important to plan for any out-of-pocket expenses.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9</a:t>
            </a:fld>
            <a:endParaRPr lang="en-US"/>
          </a:p>
        </p:txBody>
      </p:sp>
    </p:spTree>
    <p:extLst>
      <p:ext uri="{BB962C8B-B14F-4D97-AF65-F5344CB8AC3E}">
        <p14:creationId xmlns:p14="http://schemas.microsoft.com/office/powerpoint/2010/main" val="206014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or wear comfortable, loose-fitting clothes and a non-skid shoe.  No flip-flops or slides</a:t>
            </a:r>
          </a:p>
          <a:p>
            <a:r>
              <a:rPr lang="en-US" dirty="0"/>
              <a:t>You do not need to bring in any of your medications from home but we will ask that you bring your CPAP or BiPAP machine if you have sleep apnea.</a:t>
            </a:r>
          </a:p>
          <a:p>
            <a:r>
              <a:rPr lang="en-US" dirty="0"/>
              <a:t>Continue to use your CPAP/</a:t>
            </a:r>
            <a:r>
              <a:rPr lang="en-US" dirty="0" err="1"/>
              <a:t>Bipap</a:t>
            </a:r>
            <a:r>
              <a:rPr lang="en-US" dirty="0"/>
              <a:t> after discharge to maintain adequate oxygenation, especially while taking pain medication.</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10</a:t>
            </a:fld>
            <a:endParaRPr lang="en-US"/>
          </a:p>
        </p:txBody>
      </p:sp>
    </p:spTree>
    <p:extLst>
      <p:ext uri="{BB962C8B-B14F-4D97-AF65-F5344CB8AC3E}">
        <p14:creationId xmlns:p14="http://schemas.microsoft.com/office/powerpoint/2010/main" val="168436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11</a:t>
            </a:fld>
            <a:endParaRPr lang="en-US"/>
          </a:p>
        </p:txBody>
      </p:sp>
    </p:spTree>
    <p:extLst>
      <p:ext uri="{BB962C8B-B14F-4D97-AF65-F5344CB8AC3E}">
        <p14:creationId xmlns:p14="http://schemas.microsoft.com/office/powerpoint/2010/main" val="231847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body will undergo some stress with your surgery.</a:t>
            </a:r>
          </a:p>
          <a:p>
            <a:r>
              <a:rPr lang="en-US" dirty="0"/>
              <a:t>Ways to help your body recover are through a heathy diet, staying hydrated, exercising, stop smoking as soon as possible, keeping blood sugars under control, and keeping your skin clean.</a:t>
            </a:r>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12</a:t>
            </a:fld>
            <a:endParaRPr lang="en-US"/>
          </a:p>
        </p:txBody>
      </p:sp>
    </p:spTree>
    <p:extLst>
      <p:ext uri="{BB962C8B-B14F-4D97-AF65-F5344CB8AC3E}">
        <p14:creationId xmlns:p14="http://schemas.microsoft.com/office/powerpoint/2010/main" val="121444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nutrition is essential to a good outcome.</a:t>
            </a:r>
          </a:p>
          <a:p>
            <a:r>
              <a:rPr lang="en-US" dirty="0"/>
              <a:t>Maintain a balanced diet of fresh fruits/vegetables, whole grains and lean proteins.</a:t>
            </a:r>
          </a:p>
          <a:p>
            <a:r>
              <a:rPr lang="en-US" dirty="0"/>
              <a:t>Protein in particular helps the wound heal.</a:t>
            </a:r>
          </a:p>
          <a:p>
            <a:r>
              <a:rPr lang="en-US" dirty="0"/>
              <a:t>If you have any dietary restrictions, please continue to follow your physicians' guidelines </a:t>
            </a:r>
          </a:p>
          <a:p>
            <a:endParaRPr lang="en-US" dirty="0"/>
          </a:p>
          <a:p>
            <a:endParaRPr lang="en-US" dirty="0"/>
          </a:p>
          <a:p>
            <a:r>
              <a:rPr lang="en-US" dirty="0"/>
              <a:t>1 oz meat ~ 7grams of protein; 3 oz meat=21 oz protein</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13</a:t>
            </a:fld>
            <a:endParaRPr lang="en-US"/>
          </a:p>
        </p:txBody>
      </p:sp>
    </p:spTree>
    <p:extLst>
      <p:ext uri="{BB962C8B-B14F-4D97-AF65-F5344CB8AC3E}">
        <p14:creationId xmlns:p14="http://schemas.microsoft.com/office/powerpoint/2010/main" val="1204119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important to the body. It helps maintain proper blood volume, controls body temperature, helps remove toxins &amp; waste and prevent constipation.</a:t>
            </a:r>
          </a:p>
          <a:p>
            <a:r>
              <a:rPr lang="en-US" dirty="0"/>
              <a:t>It is recommended to drink 8-10 glasses of water per day</a:t>
            </a:r>
          </a:p>
          <a:p>
            <a:r>
              <a:rPr lang="en-US" dirty="0"/>
              <a:t>Caffeinated beverages should be taken in moderation to prevent dehydration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14</a:t>
            </a:fld>
            <a:endParaRPr lang="en-US"/>
          </a:p>
        </p:txBody>
      </p:sp>
    </p:spTree>
    <p:extLst>
      <p:ext uri="{BB962C8B-B14F-4D97-AF65-F5344CB8AC3E}">
        <p14:creationId xmlns:p14="http://schemas.microsoft.com/office/powerpoint/2010/main" val="299751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Exercising before surgery has many benefits.  </a:t>
            </a:r>
          </a:p>
          <a:p>
            <a:r>
              <a:rPr lang="en-US" dirty="0"/>
              <a:t>Studies show that patients who have exercised prior to surgery have more successful outcomes than those who don’t exercise.</a:t>
            </a:r>
          </a:p>
          <a:p>
            <a:r>
              <a:rPr lang="en-US" dirty="0"/>
              <a:t>On pages 8 &amp; 9 of the joint replacement surgery booklet are some upper and lower body exercises.  </a:t>
            </a:r>
          </a:p>
          <a:p>
            <a:r>
              <a:rPr lang="en-US" dirty="0"/>
              <a:t>For your upper body--It is important to strengthen your arms because you will rely on them for support when you walk w/the walker, get in/out of bed and on/off the toilet.</a:t>
            </a:r>
          </a:p>
          <a:p>
            <a:r>
              <a:rPr lang="en-US" dirty="0"/>
              <a:t>The lower body exercises focus on flexibility and ROM and help you recover more quickly.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15</a:t>
            </a:fld>
            <a:endParaRPr lang="en-US"/>
          </a:p>
        </p:txBody>
      </p:sp>
    </p:spTree>
    <p:extLst>
      <p:ext uri="{BB962C8B-B14F-4D97-AF65-F5344CB8AC3E}">
        <p14:creationId xmlns:p14="http://schemas.microsoft.com/office/powerpoint/2010/main" val="319758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Smoking impedes/interferes oxygen circulation and delays healing.</a:t>
            </a:r>
          </a:p>
          <a:p>
            <a:r>
              <a:rPr lang="en-US" dirty="0"/>
              <a:t>It may also increase your risk of developing blood clots and an infection, as well as effect your BP and HR</a:t>
            </a:r>
          </a:p>
          <a:p>
            <a:r>
              <a:rPr lang="en-US" dirty="0"/>
              <a:t>The nicotine in tobacco products slows healing and increases your risk of these complications so it is very important to stop smoking before surgery.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16</a:t>
            </a:fld>
            <a:endParaRPr lang="en-US"/>
          </a:p>
        </p:txBody>
      </p:sp>
    </p:spTree>
    <p:extLst>
      <p:ext uri="{BB962C8B-B14F-4D97-AF65-F5344CB8AC3E}">
        <p14:creationId xmlns:p14="http://schemas.microsoft.com/office/powerpoint/2010/main" val="196258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Diabetes can increase your risk of developing a complication. </a:t>
            </a:r>
          </a:p>
          <a:p>
            <a:r>
              <a:rPr lang="en-US" dirty="0"/>
              <a:t>High blood sugars make you more likely to develop an infection by delaying the healing 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Continue to follow your physician’s diabetic recommendations after surgery to keep your blood sugars in the range that has been set for you.  </a:t>
            </a:r>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17</a:t>
            </a:fld>
            <a:endParaRPr lang="en-US"/>
          </a:p>
        </p:txBody>
      </p:sp>
    </p:spTree>
    <p:extLst>
      <p:ext uri="{BB962C8B-B14F-4D97-AF65-F5344CB8AC3E}">
        <p14:creationId xmlns:p14="http://schemas.microsoft.com/office/powerpoint/2010/main" val="1406163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18</a:t>
            </a:fld>
            <a:endParaRPr lang="en-US"/>
          </a:p>
        </p:txBody>
      </p:sp>
    </p:spTree>
    <p:extLst>
      <p:ext uri="{BB962C8B-B14F-4D97-AF65-F5344CB8AC3E}">
        <p14:creationId xmlns:p14="http://schemas.microsoft.com/office/powerpoint/2010/main" val="361159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a:t>
            </a:fld>
            <a:endParaRPr lang="en-US"/>
          </a:p>
        </p:txBody>
      </p:sp>
    </p:spTree>
    <p:extLst>
      <p:ext uri="{BB962C8B-B14F-4D97-AF65-F5344CB8AC3E}">
        <p14:creationId xmlns:p14="http://schemas.microsoft.com/office/powerpoint/2010/main" val="3848506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2 bottles of CHG (</a:t>
            </a:r>
            <a:r>
              <a:rPr lang="en-US" dirty="0" err="1"/>
              <a:t>abx</a:t>
            </a:r>
            <a:r>
              <a:rPr lang="en-US" dirty="0"/>
              <a:t> soap) </a:t>
            </a:r>
          </a:p>
          <a:p>
            <a:r>
              <a:rPr lang="en-US" dirty="0"/>
              <a:t>This soap will help reduce the number of germs on the skin </a:t>
            </a:r>
          </a:p>
          <a:p>
            <a:r>
              <a:rPr lang="en-US" dirty="0"/>
              <a:t>The purpose is to help reduce the risk of an infection developing at your hip/knee incision.</a:t>
            </a:r>
          </a:p>
          <a:p>
            <a:r>
              <a:rPr lang="en-US" dirty="0"/>
              <a:t>A nurse at your preadmission appointment will discuss with you in detail how and when to use the soap</a:t>
            </a:r>
          </a:p>
          <a:p>
            <a:r>
              <a:rPr lang="en-US" dirty="0"/>
              <a:t>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19</a:t>
            </a:fld>
            <a:endParaRPr lang="en-US"/>
          </a:p>
        </p:txBody>
      </p:sp>
    </p:spTree>
    <p:extLst>
      <p:ext uri="{BB962C8B-B14F-4D97-AF65-F5344CB8AC3E}">
        <p14:creationId xmlns:p14="http://schemas.microsoft.com/office/powerpoint/2010/main" val="4231717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20</a:t>
            </a:fld>
            <a:endParaRPr lang="en-US"/>
          </a:p>
        </p:txBody>
      </p:sp>
    </p:spTree>
    <p:extLst>
      <p:ext uri="{BB962C8B-B14F-4D97-AF65-F5344CB8AC3E}">
        <p14:creationId xmlns:p14="http://schemas.microsoft.com/office/powerpoint/2010/main" val="246601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surgeon's office will tell you when and where to arrive the day of your surgery, 2-2.5 </a:t>
            </a:r>
            <a:r>
              <a:rPr lang="en-US" dirty="0" err="1"/>
              <a:t>hrs</a:t>
            </a:r>
            <a:r>
              <a:rPr lang="en-US" dirty="0"/>
              <a:t> before surgery time</a:t>
            </a:r>
          </a:p>
          <a:p>
            <a:r>
              <a:rPr lang="en-US" dirty="0"/>
              <a:t>Your family/friends will be directed to a waiting area</a:t>
            </a:r>
          </a:p>
          <a:p>
            <a:r>
              <a:rPr lang="en-US" dirty="0"/>
              <a:t>Anyone living outside the Orlando area, we do have lodging near the hospital—The Hampton Inn and their contact info has been provided above  </a:t>
            </a:r>
          </a:p>
          <a:p>
            <a:endParaRPr lang="en-US" dirty="0"/>
          </a:p>
          <a:p>
            <a:r>
              <a:rPr lang="en-US" dirty="0"/>
              <a:t>Non-vaccinated patients will be required to have a COVID test.</a:t>
            </a:r>
          </a:p>
          <a:p>
            <a:r>
              <a:rPr lang="en-US" dirty="0"/>
              <a:t>The COVID center will reach out to you to set up the appt, which usually occurs w/in3 days prior to </a:t>
            </a:r>
            <a:r>
              <a:rPr lang="en-US" dirty="0" err="1"/>
              <a:t>sx</a:t>
            </a:r>
            <a:r>
              <a:rPr lang="en-US" dirty="0"/>
              <a:t> date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21</a:t>
            </a:fld>
            <a:endParaRPr lang="en-US"/>
          </a:p>
        </p:txBody>
      </p:sp>
    </p:spTree>
    <p:extLst>
      <p:ext uri="{BB962C8B-B14F-4D97-AF65-F5344CB8AC3E}">
        <p14:creationId xmlns:p14="http://schemas.microsoft.com/office/powerpoint/2010/main" val="3692030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22</a:t>
            </a:fld>
            <a:endParaRPr lang="en-US"/>
          </a:p>
        </p:txBody>
      </p:sp>
    </p:spTree>
    <p:extLst>
      <p:ext uri="{BB962C8B-B14F-4D97-AF65-F5344CB8AC3E}">
        <p14:creationId xmlns:p14="http://schemas.microsoft.com/office/powerpoint/2010/main" val="2737105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I am unable to play the videos within this recording. However, you may view them by typing the link into your web browser.  </a:t>
            </a:r>
          </a:p>
          <a:p>
            <a:r>
              <a:rPr lang="en-US" dirty="0"/>
              <a:t>Once you are on the site scroll all the way to the bottom of the page for the video.   </a:t>
            </a:r>
          </a:p>
          <a:p>
            <a:endParaRPr lang="en-US" dirty="0"/>
          </a:p>
          <a:p>
            <a:r>
              <a:rPr lang="en-US" dirty="0"/>
              <a:t>There are different approaches with a hip replacement and your surgeon will determine which approach is best for you.  Discuss with your surgeon if you are unsure of which approach will be done.  </a:t>
            </a:r>
          </a:p>
          <a:p>
            <a:r>
              <a:rPr lang="en-US" dirty="0"/>
              <a:t>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23</a:t>
            </a:fld>
            <a:endParaRPr lang="en-US"/>
          </a:p>
        </p:txBody>
      </p:sp>
    </p:spTree>
    <p:extLst>
      <p:ext uri="{BB962C8B-B14F-4D97-AF65-F5344CB8AC3E}">
        <p14:creationId xmlns:p14="http://schemas.microsoft.com/office/powerpoint/2010/main" val="1260889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most common surgical dressing used to help protect your incision after surgery.</a:t>
            </a:r>
          </a:p>
          <a:p>
            <a:endParaRPr lang="en-US" dirty="0"/>
          </a:p>
          <a:p>
            <a:r>
              <a:rPr lang="en-US" dirty="0"/>
              <a:t>Zipline and </a:t>
            </a:r>
            <a:r>
              <a:rPr lang="en-US" dirty="0" err="1"/>
              <a:t>Prineo</a:t>
            </a:r>
            <a:r>
              <a:rPr lang="en-US" dirty="0"/>
              <a:t> dressings are adhesive dressings left on until your follow up appt with your surgeon.  The dressings will be removed in the clinic.</a:t>
            </a:r>
          </a:p>
          <a:p>
            <a:endParaRPr lang="en-US" dirty="0"/>
          </a:p>
          <a:p>
            <a:r>
              <a:rPr lang="en-US" dirty="0" err="1"/>
              <a:t>Aquacell</a:t>
            </a:r>
            <a:r>
              <a:rPr lang="en-US" dirty="0"/>
              <a:t> dressing is an occlusive/water-proof dressing left on for 5-7 days.</a:t>
            </a:r>
          </a:p>
          <a:p>
            <a:endParaRPr lang="en-US" dirty="0"/>
          </a:p>
          <a:p>
            <a:r>
              <a:rPr lang="en-US" dirty="0"/>
              <a:t>Notify your surgeon of any allergies/skin sensitivities so they can determine the most appropriate choice, which may be a gauze dressing.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24</a:t>
            </a:fld>
            <a:endParaRPr lang="en-US"/>
          </a:p>
        </p:txBody>
      </p:sp>
    </p:spTree>
    <p:extLst>
      <p:ext uri="{BB962C8B-B14F-4D97-AF65-F5344CB8AC3E}">
        <p14:creationId xmlns:p14="http://schemas.microsoft.com/office/powerpoint/2010/main" val="3535991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wake up in the recovery room.</a:t>
            </a:r>
          </a:p>
          <a:p>
            <a:r>
              <a:rPr lang="en-US" dirty="0"/>
              <a:t>Usually, pts stay in the recovery room for 1-2 hours </a:t>
            </a:r>
          </a:p>
          <a:p>
            <a:r>
              <a:rPr lang="en-US" dirty="0"/>
              <a:t>If the hospital if very full, the stay may be longer.  Everything will be done to keep delays to a minimum.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Initially pain medication may be provided through your IV (intravenous) catheter until you are able to safely drink water and swallow pills. </a:t>
            </a:r>
          </a:p>
          <a:p>
            <a:endParaRPr lang="en-US" dirty="0"/>
          </a:p>
          <a:p>
            <a:r>
              <a:rPr lang="en-US" dirty="0"/>
              <a:t>A sore throat may be experienced after surgery  and that is from the airway tube used in surgery.  These symptoms will go away in a day or two.</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25</a:t>
            </a:fld>
            <a:endParaRPr lang="en-US"/>
          </a:p>
        </p:txBody>
      </p:sp>
    </p:spTree>
    <p:extLst>
      <p:ext uri="{BB962C8B-B14F-4D97-AF65-F5344CB8AC3E}">
        <p14:creationId xmlns:p14="http://schemas.microsoft.com/office/powerpoint/2010/main" val="3958589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small tube delivering oxygen and probe on your finger will allow the nurse to monitor you and deliver oxygen until you are more awake after your surgery.</a:t>
            </a:r>
          </a:p>
          <a:p>
            <a:endParaRPr lang="en-US" dirty="0"/>
          </a:p>
          <a:p>
            <a:r>
              <a:rPr lang="en-US" dirty="0"/>
              <a:t>Sequential compression devices, which are sleeves wrapped around your legs that fill with air, gently squeezing the legs from ankles to knees to prevent blood clots and swelling.</a:t>
            </a:r>
          </a:p>
          <a:p>
            <a:endParaRPr lang="en-US" dirty="0"/>
          </a:p>
          <a:p>
            <a:r>
              <a:rPr lang="en-US" dirty="0"/>
              <a:t>Sometimes a large foam pillow, called an abduction pillow, will be placed between your legs to help decrease the risk of suffering a dislocation.  You must always keep this pillow between your legs, except when standing, sitting, or doing exercises.  The abduction pillow is usually used for the first 6-8 weeks after surgery.</a:t>
            </a:r>
          </a:p>
          <a:p>
            <a:endParaRPr lang="en-US" dirty="0"/>
          </a:p>
          <a:p>
            <a:r>
              <a:rPr lang="en-US" dirty="0"/>
              <a:t>A knee immobilizer is a brace that provides additional support when standing and/or walking after a knee replacement.  It is typically used within the first 24 hours after surgery.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26</a:t>
            </a:fld>
            <a:endParaRPr lang="en-US"/>
          </a:p>
        </p:txBody>
      </p:sp>
    </p:spTree>
    <p:extLst>
      <p:ext uri="{BB962C8B-B14F-4D97-AF65-F5344CB8AC3E}">
        <p14:creationId xmlns:p14="http://schemas.microsoft.com/office/powerpoint/2010/main" val="2693633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admission to the orthopedic unit, staff will get you situated in your room.</a:t>
            </a:r>
          </a:p>
          <a:p>
            <a:endParaRPr lang="en-US" dirty="0"/>
          </a:p>
          <a:p>
            <a:r>
              <a:rPr lang="en-US" dirty="0"/>
              <a:t>The nursing staff will continue to monitor your vital signs and pain level throughout your stay every 4 </a:t>
            </a:r>
            <a:r>
              <a:rPr lang="en-US" dirty="0" err="1"/>
              <a:t>hrs</a:t>
            </a:r>
            <a:endParaRPr lang="en-US" dirty="0"/>
          </a:p>
          <a:p>
            <a:endParaRPr lang="en-US" dirty="0"/>
          </a:p>
          <a:p>
            <a:r>
              <a:rPr lang="en-US" dirty="0"/>
              <a:t>Staff change shifts in the early morning/evening hours.  During these times, nursing will conduct bedside report.  The day/evenings events will be discussed allowing you to ask any questions you may have. </a:t>
            </a:r>
          </a:p>
          <a:p>
            <a:endParaRPr lang="en-US" dirty="0"/>
          </a:p>
          <a:p>
            <a:r>
              <a:rPr lang="en-US" dirty="0"/>
              <a:t>We want to engage you in your care!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27</a:t>
            </a:fld>
            <a:endParaRPr lang="en-US"/>
          </a:p>
        </p:txBody>
      </p:sp>
    </p:spTree>
    <p:extLst>
      <p:ext uri="{BB962C8B-B14F-4D97-AF65-F5344CB8AC3E}">
        <p14:creationId xmlns:p14="http://schemas.microsoft.com/office/powerpoint/2010/main" val="114902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joint replacement patients are mobilized the day of surgery by the nursing staff or physical therapy.  The nursing staff does not have to wait for therapy to mobilize patients!</a:t>
            </a:r>
          </a:p>
          <a:p>
            <a:endParaRPr lang="en-US" dirty="0"/>
          </a:p>
          <a:p>
            <a:r>
              <a:rPr lang="en-US" dirty="0"/>
              <a:t>Studies show mobilizing/ambulating pts reduces risk of complications such as blood clots, pneumonia, constipation and skin breakdown.</a:t>
            </a:r>
          </a:p>
          <a:p>
            <a:endParaRPr lang="en-US" dirty="0"/>
          </a:p>
          <a:p>
            <a:r>
              <a:rPr lang="en-US" dirty="0"/>
              <a:t>You will also receive a device called an incentive spirometer to help with lung exercises.  Deep breathing uses the muscles of the chest and abdomen to keep the lungs well-inflated and healthy while you heal. </a:t>
            </a:r>
          </a:p>
          <a:p>
            <a:endParaRPr lang="en-US" dirty="0"/>
          </a:p>
          <a:p>
            <a:r>
              <a:rPr lang="en-US" dirty="0"/>
              <a:t>We ask you use the IS at least 10-20x/hour.</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28</a:t>
            </a:fld>
            <a:endParaRPr lang="en-US"/>
          </a:p>
        </p:txBody>
      </p:sp>
    </p:spTree>
    <p:extLst>
      <p:ext uri="{BB962C8B-B14F-4D97-AF65-F5344CB8AC3E}">
        <p14:creationId xmlns:p14="http://schemas.microsoft.com/office/powerpoint/2010/main" val="244339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plans for someone to stay with you after surgery until you can move around safely.</a:t>
            </a:r>
          </a:p>
          <a:p>
            <a:r>
              <a:rPr lang="en-US" dirty="0"/>
              <a:t>Arrange for someone to collect your mail, help with household chores, and drive you to your follow up appts.</a:t>
            </a:r>
          </a:p>
          <a:p>
            <a:r>
              <a:rPr lang="en-US" dirty="0"/>
              <a:t>You may want to make or buy meals in advance that may be frozen and easily reheated.</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a:t>
            </a:fld>
            <a:endParaRPr lang="en-US"/>
          </a:p>
        </p:txBody>
      </p:sp>
    </p:spTree>
    <p:extLst>
      <p:ext uri="{BB962C8B-B14F-4D97-AF65-F5344CB8AC3E}">
        <p14:creationId xmlns:p14="http://schemas.microsoft.com/office/powerpoint/2010/main" val="538924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call for assistance should you need to get out-of-bed.</a:t>
            </a:r>
          </a:p>
          <a:p>
            <a:endParaRPr lang="en-US" dirty="0"/>
          </a:p>
          <a:p>
            <a:r>
              <a:rPr lang="en-US" dirty="0"/>
              <a:t>We provide pts with a yellow fall risk wristband and non-skid socks and use chair and bed alarms to keep you safe from a fall.</a:t>
            </a:r>
          </a:p>
          <a:p>
            <a:endParaRPr lang="en-US" dirty="0"/>
          </a:p>
          <a:p>
            <a:r>
              <a:rPr lang="en-US" dirty="0"/>
              <a:t>The last item pictured to far right is a call bell and the red bottom at the top is used to call for staff assistance.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29</a:t>
            </a:fld>
            <a:endParaRPr lang="en-US"/>
          </a:p>
        </p:txBody>
      </p:sp>
    </p:spTree>
    <p:extLst>
      <p:ext uri="{BB962C8B-B14F-4D97-AF65-F5344CB8AC3E}">
        <p14:creationId xmlns:p14="http://schemas.microsoft.com/office/powerpoint/2010/main" val="3787499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discharging home the day of surgery, physical therapy will elevate you prior to leaving to make sure you are not having any mobility issues.</a:t>
            </a:r>
          </a:p>
          <a:p>
            <a:endParaRPr lang="en-US" dirty="0"/>
          </a:p>
          <a:p>
            <a:r>
              <a:rPr lang="en-US" dirty="0"/>
              <a:t>Physical therapy evaluates your independence with getting yourself in/out of bed, in/out of bed to chair—vice versa, and walking distance.  </a:t>
            </a:r>
          </a:p>
          <a:p>
            <a:endParaRPr lang="en-US" dirty="0"/>
          </a:p>
          <a:p>
            <a:r>
              <a:rPr lang="en-US" dirty="0"/>
              <a:t>How well do you tolerate these activities?  Can you do them on your own or do you need assistance? </a:t>
            </a:r>
          </a:p>
          <a:p>
            <a:endParaRPr lang="en-US" dirty="0"/>
          </a:p>
          <a:p>
            <a:r>
              <a:rPr lang="en-US" b="1" dirty="0"/>
              <a:t>The average LOS a hip/knee replacement is 1-2 days!      </a:t>
            </a:r>
          </a:p>
          <a:p>
            <a:endParaRPr lang="en-US" b="1" dirty="0"/>
          </a:p>
          <a:p>
            <a:r>
              <a:rPr lang="en-US" b="0" dirty="0"/>
              <a:t>Ultimately the goal is to discharge patient home no later than noon on pod#2 for those that stay overnight in the hospital.</a:t>
            </a:r>
          </a:p>
          <a:p>
            <a:endParaRPr lang="en-US" b="0" dirty="0"/>
          </a:p>
          <a:p>
            <a:r>
              <a:rPr lang="en-US" b="0" dirty="0"/>
              <a:t>The intent is not to rush anyone out of the hospital.  The longer pts are in the hospital it can increase the risk of developing an infection.</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30</a:t>
            </a:fld>
            <a:endParaRPr lang="en-US"/>
          </a:p>
        </p:txBody>
      </p:sp>
    </p:spTree>
    <p:extLst>
      <p:ext uri="{BB962C8B-B14F-4D97-AF65-F5344CB8AC3E}">
        <p14:creationId xmlns:p14="http://schemas.microsoft.com/office/powerpoint/2010/main" val="1629149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Lateral and Posterior precautions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31</a:t>
            </a:fld>
            <a:endParaRPr lang="en-US"/>
          </a:p>
        </p:txBody>
      </p:sp>
    </p:spTree>
    <p:extLst>
      <p:ext uri="{BB962C8B-B14F-4D97-AF65-F5344CB8AC3E}">
        <p14:creationId xmlns:p14="http://schemas.microsoft.com/office/powerpoint/2010/main" val="1144461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knee precautions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32</a:t>
            </a:fld>
            <a:endParaRPr lang="en-US"/>
          </a:p>
        </p:txBody>
      </p:sp>
    </p:spTree>
    <p:extLst>
      <p:ext uri="{BB962C8B-B14F-4D97-AF65-F5344CB8AC3E}">
        <p14:creationId xmlns:p14="http://schemas.microsoft.com/office/powerpoint/2010/main" val="2461116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pain will be assessed throughout your hospital stay.</a:t>
            </a:r>
          </a:p>
          <a:p>
            <a:endParaRPr lang="en-US" dirty="0"/>
          </a:p>
          <a:p>
            <a:r>
              <a:rPr lang="en-US" dirty="0"/>
              <a:t>You will be asked on a scale of 0-10 what is your pain level, along with your pain goal.</a:t>
            </a:r>
          </a:p>
          <a:p>
            <a:endParaRPr lang="en-US" dirty="0"/>
          </a:p>
          <a:p>
            <a:r>
              <a:rPr lang="en-US" dirty="0"/>
              <a:t>The pain goal is a number that represents the pain level at which you will be able to comfortably get out of bed and do physical therapy</a:t>
            </a:r>
          </a:p>
          <a:p>
            <a:endParaRPr lang="en-US" dirty="0"/>
          </a:p>
          <a:p>
            <a:r>
              <a:rPr lang="en-US" dirty="0"/>
              <a:t>A pain goal of zero is not realistic—somewhere between 3-5 is depending on your pain tolerance</a:t>
            </a:r>
          </a:p>
          <a:p>
            <a:r>
              <a:rPr lang="en-US" dirty="0"/>
              <a:t>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33</a:t>
            </a:fld>
            <a:endParaRPr lang="en-US"/>
          </a:p>
        </p:txBody>
      </p:sp>
    </p:spTree>
    <p:extLst>
      <p:ext uri="{BB962C8B-B14F-4D97-AF65-F5344CB8AC3E}">
        <p14:creationId xmlns:p14="http://schemas.microsoft.com/office/powerpoint/2010/main" val="2172659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Relaxation—imagery, deep breathing, meditation, </a:t>
            </a:r>
            <a:r>
              <a:rPr lang="en-US" dirty="0" err="1"/>
              <a:t>etc</a:t>
            </a:r>
            <a:r>
              <a:rPr lang="en-US" dirty="0"/>
              <a:t>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34</a:t>
            </a:fld>
            <a:endParaRPr lang="en-US"/>
          </a:p>
        </p:txBody>
      </p:sp>
    </p:spTree>
    <p:extLst>
      <p:ext uri="{BB962C8B-B14F-4D97-AF65-F5344CB8AC3E}">
        <p14:creationId xmlns:p14="http://schemas.microsoft.com/office/powerpoint/2010/main" val="3548399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Nerve blocks were designed to help lessen the pain/discomfort experienced after surgery for a short period of time (24 hours).</a:t>
            </a:r>
          </a:p>
          <a:p>
            <a:r>
              <a:rPr lang="en-US" dirty="0"/>
              <a:t>The anesthesiologist locates the nerve effecting your surgical joint and injects a numbing medication to that nerve.</a:t>
            </a:r>
          </a:p>
          <a:p>
            <a:r>
              <a:rPr lang="en-US" dirty="0"/>
              <a:t>When it starts to wear off, your leg may feel weak and/or you may start to feel more pain/discomfort.</a:t>
            </a:r>
          </a:p>
          <a:p>
            <a:r>
              <a:rPr lang="en-US" dirty="0"/>
              <a:t>It is important to take your pain medication as ordered by your surgeon.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35</a:t>
            </a:fld>
            <a:endParaRPr lang="en-US"/>
          </a:p>
        </p:txBody>
      </p:sp>
    </p:spTree>
    <p:extLst>
      <p:ext uri="{BB962C8B-B14F-4D97-AF65-F5344CB8AC3E}">
        <p14:creationId xmlns:p14="http://schemas.microsoft.com/office/powerpoint/2010/main" val="98592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Exparel</a:t>
            </a:r>
            <a:r>
              <a:rPr lang="en-US" dirty="0"/>
              <a:t> is a numbing medication injected in the tissue around your joint.</a:t>
            </a:r>
          </a:p>
          <a:p>
            <a:r>
              <a:rPr lang="en-US" dirty="0"/>
              <a:t>It works by slowly releasing the medication into the tissue over time and can last up to 3 days.</a:t>
            </a:r>
          </a:p>
          <a:p>
            <a:r>
              <a:rPr lang="en-US" dirty="0"/>
              <a:t>The teal-colored wrist band at the bottom of the screen was designed to alert other healthcare providers to not give you medications that contain </a:t>
            </a:r>
            <a:r>
              <a:rPr lang="en-US" dirty="0" err="1"/>
              <a:t>Exparel</a:t>
            </a:r>
            <a:r>
              <a:rPr lang="en-US" dirty="0"/>
              <a:t> for at least 4 days after your surgery.</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36</a:t>
            </a:fld>
            <a:endParaRPr lang="en-US"/>
          </a:p>
        </p:txBody>
      </p:sp>
    </p:spTree>
    <p:extLst>
      <p:ext uri="{BB962C8B-B14F-4D97-AF65-F5344CB8AC3E}">
        <p14:creationId xmlns:p14="http://schemas.microsoft.com/office/powerpoint/2010/main" val="2066477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37</a:t>
            </a:fld>
            <a:endParaRPr lang="en-US"/>
          </a:p>
        </p:txBody>
      </p:sp>
    </p:spTree>
    <p:extLst>
      <p:ext uri="{BB962C8B-B14F-4D97-AF65-F5344CB8AC3E}">
        <p14:creationId xmlns:p14="http://schemas.microsoft.com/office/powerpoint/2010/main" val="158626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38</a:t>
            </a:fld>
            <a:endParaRPr lang="en-US"/>
          </a:p>
        </p:txBody>
      </p:sp>
    </p:spTree>
    <p:extLst>
      <p:ext uri="{BB962C8B-B14F-4D97-AF65-F5344CB8AC3E}">
        <p14:creationId xmlns:p14="http://schemas.microsoft.com/office/powerpoint/2010/main" val="51856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family or friends to move any furniture that would prevent you from comfortably moving around with your walker.</a:t>
            </a:r>
          </a:p>
          <a:p>
            <a:r>
              <a:rPr lang="en-US" dirty="0"/>
              <a:t>Clear tripping hazards (throw rugs, electrical cords and small toys) from your pathways.</a:t>
            </a:r>
          </a:p>
          <a:p>
            <a:r>
              <a:rPr lang="en-US" dirty="0"/>
              <a:t>Choose a chair, preferably with armrests, which is comfortable and easy to get in and out of.  </a:t>
            </a:r>
          </a:p>
          <a:p>
            <a:r>
              <a:rPr lang="en-US" dirty="0"/>
              <a:t>You may stack seat cushions, firm pillows/blankets on low seated furniture which will provide an elevated seat.</a:t>
            </a:r>
          </a:p>
          <a:p>
            <a:r>
              <a:rPr lang="en-US" dirty="0"/>
              <a:t>Place a small table next to your chair so you can easily reach the items you may need such as a phone and remote control.</a:t>
            </a:r>
          </a:p>
          <a:p>
            <a:r>
              <a:rPr lang="en-US" dirty="0"/>
              <a:t>Consider how you will be entering your home.  Do you have to climb any steps? Is there a hand rail for you to use for support?  If not, consider installing one.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a:t>
            </a:fld>
            <a:endParaRPr lang="en-US"/>
          </a:p>
        </p:txBody>
      </p:sp>
    </p:spTree>
    <p:extLst>
      <p:ext uri="{BB962C8B-B14F-4D97-AF65-F5344CB8AC3E}">
        <p14:creationId xmlns:p14="http://schemas.microsoft.com/office/powerpoint/2010/main" val="1339509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provided pain medication to discharge home with and the goal is to wean off the medication as soon as possible to avoid the side effects</a:t>
            </a:r>
          </a:p>
          <a:p>
            <a:endParaRPr lang="en-US" dirty="0"/>
          </a:p>
          <a:p>
            <a:r>
              <a:rPr lang="en-US" dirty="0"/>
              <a:t>Discuss side effects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39</a:t>
            </a:fld>
            <a:endParaRPr lang="en-US"/>
          </a:p>
        </p:txBody>
      </p:sp>
    </p:spTree>
    <p:extLst>
      <p:ext uri="{BB962C8B-B14F-4D97-AF65-F5344CB8AC3E}">
        <p14:creationId xmlns:p14="http://schemas.microsoft.com/office/powerpoint/2010/main" val="3183830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40</a:t>
            </a:fld>
            <a:endParaRPr lang="en-US"/>
          </a:p>
        </p:txBody>
      </p:sp>
    </p:spTree>
    <p:extLst>
      <p:ext uri="{BB962C8B-B14F-4D97-AF65-F5344CB8AC3E}">
        <p14:creationId xmlns:p14="http://schemas.microsoft.com/office/powerpoint/2010/main" val="3253273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41</a:t>
            </a:fld>
            <a:endParaRPr lang="en-US"/>
          </a:p>
        </p:txBody>
      </p:sp>
    </p:spTree>
    <p:extLst>
      <p:ext uri="{BB962C8B-B14F-4D97-AF65-F5344CB8AC3E}">
        <p14:creationId xmlns:p14="http://schemas.microsoft.com/office/powerpoint/2010/main" val="355261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42</a:t>
            </a:fld>
            <a:endParaRPr lang="en-US"/>
          </a:p>
        </p:txBody>
      </p:sp>
    </p:spTree>
    <p:extLst>
      <p:ext uri="{BB962C8B-B14F-4D97-AF65-F5344CB8AC3E}">
        <p14:creationId xmlns:p14="http://schemas.microsoft.com/office/powerpoint/2010/main" val="397780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43</a:t>
            </a:fld>
            <a:endParaRPr lang="en-US"/>
          </a:p>
        </p:txBody>
      </p:sp>
    </p:spTree>
    <p:extLst>
      <p:ext uri="{BB962C8B-B14F-4D97-AF65-F5344CB8AC3E}">
        <p14:creationId xmlns:p14="http://schemas.microsoft.com/office/powerpoint/2010/main" val="2666184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joint replacement increases the risk of developing blood clots in the veins of either leg.  </a:t>
            </a:r>
          </a:p>
          <a:p>
            <a:r>
              <a:rPr lang="en-US" dirty="0"/>
              <a:t>The best way to prevent a blood clot is to be active and move as soon as possible after surgery.  </a:t>
            </a:r>
          </a:p>
          <a:p>
            <a:r>
              <a:rPr lang="en-US" dirty="0"/>
              <a:t>Your surgeon will prescribe a medication to help prevent blood clots. </a:t>
            </a:r>
          </a:p>
          <a:p>
            <a:r>
              <a:rPr lang="en-US" dirty="0"/>
              <a:t>Be sure to take the medication exactly as prescribed.</a:t>
            </a:r>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44</a:t>
            </a:fld>
            <a:endParaRPr lang="en-US"/>
          </a:p>
        </p:txBody>
      </p:sp>
    </p:spTree>
    <p:extLst>
      <p:ext uri="{BB962C8B-B14F-4D97-AF65-F5344CB8AC3E}">
        <p14:creationId xmlns:p14="http://schemas.microsoft.com/office/powerpoint/2010/main" val="480612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active you are, the quicker you will recover normal function.</a:t>
            </a:r>
          </a:p>
          <a:p>
            <a:r>
              <a:rPr lang="en-US" dirty="0"/>
              <a:t>Walking will help your recovery, so try to walk every day.</a:t>
            </a:r>
          </a:p>
          <a:p>
            <a:r>
              <a:rPr lang="en-US" dirty="0"/>
              <a:t>Start with short distance and slowly increase the amount of time and distance that you walk.</a:t>
            </a:r>
          </a:p>
          <a:p>
            <a:r>
              <a:rPr lang="en-US" dirty="0"/>
              <a:t>You will tire easily so plan for rest periods throughout your day.</a:t>
            </a:r>
          </a:p>
          <a:p>
            <a:r>
              <a:rPr lang="en-US" dirty="0"/>
              <a:t>Ask your surgeon when it is safe to discontinue joint replacement precautions, return to work, sports and sexual activity.</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45</a:t>
            </a:fld>
            <a:endParaRPr lang="en-US"/>
          </a:p>
        </p:txBody>
      </p:sp>
    </p:spTree>
    <p:extLst>
      <p:ext uri="{BB962C8B-B14F-4D97-AF65-F5344CB8AC3E}">
        <p14:creationId xmlns:p14="http://schemas.microsoft.com/office/powerpoint/2010/main" val="4135528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your dentist and physician you have had a joint replacement before undergoing dental and/or invasive procedures.</a:t>
            </a:r>
          </a:p>
          <a:p>
            <a:r>
              <a:rPr lang="en-US" dirty="0"/>
              <a:t>There is a risk of infection with invasive procedures so the physician may want to prescribe prophylactic antibiotics prior to the procedure—this precaution will apply throughout your lifetime.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46</a:t>
            </a:fld>
            <a:endParaRPr lang="en-US"/>
          </a:p>
        </p:txBody>
      </p:sp>
    </p:spTree>
    <p:extLst>
      <p:ext uri="{BB962C8B-B14F-4D97-AF65-F5344CB8AC3E}">
        <p14:creationId xmlns:p14="http://schemas.microsoft.com/office/powerpoint/2010/main" val="4033327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keep all your post-op appointments.  This lets your doctor make sure you are healing properly, and no infections are developing.</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47</a:t>
            </a:fld>
            <a:endParaRPr lang="en-US"/>
          </a:p>
        </p:txBody>
      </p:sp>
    </p:spTree>
    <p:extLst>
      <p:ext uri="{BB962C8B-B14F-4D97-AF65-F5344CB8AC3E}">
        <p14:creationId xmlns:p14="http://schemas.microsoft.com/office/powerpoint/2010/main" val="1135440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48</a:t>
            </a:fld>
            <a:endParaRPr lang="en-US"/>
          </a:p>
        </p:txBody>
      </p:sp>
    </p:spTree>
    <p:extLst>
      <p:ext uri="{BB962C8B-B14F-4D97-AF65-F5344CB8AC3E}">
        <p14:creationId xmlns:p14="http://schemas.microsoft.com/office/powerpoint/2010/main" val="131468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rubber backed bath mat to prevent a slip and fall</a:t>
            </a:r>
          </a:p>
          <a:p>
            <a:r>
              <a:rPr lang="en-US" dirty="0"/>
              <a:t>If you do not have grab bars or a hand held shower head consider installing them</a:t>
            </a:r>
          </a:p>
          <a:p>
            <a:r>
              <a:rPr lang="en-US" dirty="0"/>
              <a:t>A bath bench and commode chair are helpful when showering and using the commode.</a:t>
            </a:r>
          </a:p>
          <a:p>
            <a:r>
              <a:rPr lang="en-US" dirty="0"/>
              <a:t>And a long handled sponge can make those hard to reach areas (lower legs/feet) easier to wash</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a:t>
            </a:fld>
            <a:endParaRPr lang="en-US"/>
          </a:p>
        </p:txBody>
      </p:sp>
    </p:spTree>
    <p:extLst>
      <p:ext uri="{BB962C8B-B14F-4D97-AF65-F5344CB8AC3E}">
        <p14:creationId xmlns:p14="http://schemas.microsoft.com/office/powerpoint/2010/main" val="2398687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presentation.</a:t>
            </a:r>
          </a:p>
          <a:p>
            <a:endParaRPr lang="en-US" dirty="0"/>
          </a:p>
          <a:p>
            <a:r>
              <a:rPr lang="en-US" dirty="0"/>
              <a:t>I have provided my contact information should you have any questions regarding the material provided.</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49</a:t>
            </a:fld>
            <a:endParaRPr lang="en-US"/>
          </a:p>
        </p:txBody>
      </p:sp>
    </p:spTree>
    <p:extLst>
      <p:ext uri="{BB962C8B-B14F-4D97-AF65-F5344CB8AC3E}">
        <p14:creationId xmlns:p14="http://schemas.microsoft.com/office/powerpoint/2010/main" val="314750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receive credit for viewing this presentation you will need to complete the post-test.  </a:t>
            </a:r>
          </a:p>
          <a:p>
            <a:r>
              <a:rPr lang="en-US" dirty="0"/>
              <a:t>The post-test consists of 6 questions and may be accessed by the link above or the QR code.</a:t>
            </a:r>
          </a:p>
          <a:p>
            <a:r>
              <a:rPr lang="en-US" dirty="0"/>
              <a:t>Your quiz results will be sent to the Joint Program Clinical Coordinator.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50</a:t>
            </a:fld>
            <a:endParaRPr lang="en-US"/>
          </a:p>
        </p:txBody>
      </p:sp>
    </p:spTree>
    <p:extLst>
      <p:ext uri="{BB962C8B-B14F-4D97-AF65-F5344CB8AC3E}">
        <p14:creationId xmlns:p14="http://schemas.microsoft.com/office/powerpoint/2010/main" val="326287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 nightlights in hallways, bathrooms, and bedrooms to improve nighttime visibility </a:t>
            </a:r>
          </a:p>
          <a:p>
            <a:pPr defTabSz="905713">
              <a:defRPr/>
            </a:pPr>
            <a:r>
              <a:rPr lang="en-US" dirty="0"/>
              <a:t>Put often used items on an easy-to-reach shelf or surface that is waist-height or above.</a:t>
            </a:r>
          </a:p>
          <a:p>
            <a:pPr defTabSz="905713">
              <a:defRPr/>
            </a:pPr>
            <a:r>
              <a:rPr lang="en-US" dirty="0"/>
              <a:t>A bed that is too high or too low will be hard to get in/out of after surgery.</a:t>
            </a:r>
          </a:p>
          <a:p>
            <a:pPr defTabSz="905713">
              <a:defRPr/>
            </a:pPr>
            <a:r>
              <a:rPr lang="en-US" dirty="0"/>
              <a:t>Bed risers are made of wood or a heavy duty plastic and elevate a bed.  They are placed under bed posts and can be found at home improvement stores. </a:t>
            </a:r>
          </a:p>
          <a:p>
            <a:r>
              <a:rPr lang="en-US" dirty="0"/>
              <a:t>If you live in a two story house, you may want to move a bed and any essential items to the first floor.</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5</a:t>
            </a:fld>
            <a:endParaRPr lang="en-US"/>
          </a:p>
        </p:txBody>
      </p:sp>
    </p:spTree>
    <p:extLst>
      <p:ext uri="{BB962C8B-B14F-4D97-AF65-F5344CB8AC3E}">
        <p14:creationId xmlns:p14="http://schemas.microsoft.com/office/powerpoint/2010/main" val="314451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Adaptive equipment such as sock aids, </a:t>
            </a:r>
            <a:r>
              <a:rPr lang="en-US" dirty="0" err="1"/>
              <a:t>reacher</a:t>
            </a:r>
            <a:r>
              <a:rPr lang="en-US" dirty="0"/>
              <a:t>/grabber, and leg lifter can be helpful and provide independence during your recovery.</a:t>
            </a:r>
          </a:p>
          <a:p>
            <a:r>
              <a:rPr lang="en-US" dirty="0"/>
              <a:t>A sock aid </a:t>
            </a:r>
            <a:r>
              <a:rPr lang="en-US" b="0" u="none" strike="noStrike" dirty="0">
                <a:solidFill>
                  <a:srgbClr val="3C4043"/>
                </a:solidFill>
                <a:effectLst/>
                <a:latin typeface="arial" panose="020B0604020202020204" pitchFamily="34" charset="0"/>
              </a:rPr>
              <a:t>is an assistive device that allows you to put on your </a:t>
            </a:r>
            <a:r>
              <a:rPr lang="en-US" b="1" u="none" strike="noStrike" dirty="0">
                <a:solidFill>
                  <a:srgbClr val="3C4043"/>
                </a:solidFill>
                <a:effectLst/>
                <a:latin typeface="arial" panose="020B0604020202020204" pitchFamily="34" charset="0"/>
              </a:rPr>
              <a:t>socks</a:t>
            </a:r>
            <a:r>
              <a:rPr lang="en-US" b="0" u="none" strike="noStrike" dirty="0">
                <a:solidFill>
                  <a:srgbClr val="3C4043"/>
                </a:solidFill>
                <a:effectLst/>
                <a:latin typeface="arial" panose="020B0604020202020204" pitchFamily="34" charset="0"/>
              </a:rPr>
              <a:t> more easily despite pain and physical limitations.</a:t>
            </a:r>
            <a:endParaRPr lang="en-US" dirty="0"/>
          </a:p>
          <a:p>
            <a:r>
              <a:rPr lang="en-US" dirty="0"/>
              <a:t>Grabber </a:t>
            </a:r>
            <a:r>
              <a:rPr lang="en-US" b="0" u="none" strike="noStrike" dirty="0">
                <a:solidFill>
                  <a:srgbClr val="3C4043"/>
                </a:solidFill>
                <a:effectLst/>
                <a:latin typeface="arial" panose="020B0604020202020204" pitchFamily="34" charset="0"/>
              </a:rPr>
              <a:t>is a handheld </a:t>
            </a:r>
            <a:r>
              <a:rPr lang="en-US" b="1" u="none" strike="noStrike" dirty="0">
                <a:solidFill>
                  <a:srgbClr val="3C4043"/>
                </a:solidFill>
                <a:effectLst/>
                <a:latin typeface="arial" panose="020B0604020202020204" pitchFamily="34" charset="0"/>
              </a:rPr>
              <a:t>tool</a:t>
            </a:r>
            <a:r>
              <a:rPr lang="en-US" b="0" u="none" strike="noStrike" dirty="0">
                <a:solidFill>
                  <a:srgbClr val="3C4043"/>
                </a:solidFill>
                <a:effectLst/>
                <a:latin typeface="arial" panose="020B0604020202020204" pitchFamily="34" charset="0"/>
              </a:rPr>
              <a:t> used to increase the range of a person's reach when grabbing objects.  It </a:t>
            </a:r>
            <a:r>
              <a:rPr lang="en-US" dirty="0"/>
              <a:t>can pick items up off the ground and assist you with getting dressed</a:t>
            </a:r>
          </a:p>
          <a:p>
            <a:r>
              <a:rPr lang="en-US" dirty="0"/>
              <a:t>Leg lifter </a:t>
            </a:r>
            <a:r>
              <a:rPr lang="en-US" u="none" strike="noStrike" dirty="0">
                <a:solidFill>
                  <a:srgbClr val="3C4043"/>
                </a:solidFill>
                <a:effectLst/>
                <a:latin typeface="arial" panose="020B0604020202020204" pitchFamily="34" charset="0"/>
              </a:rPr>
              <a:t>is designed to aid patients in getting in and out of bed, by offering additional support in lifting one, or both, of their </a:t>
            </a:r>
            <a:r>
              <a:rPr lang="en-US" b="1" u="none" strike="noStrike" dirty="0">
                <a:solidFill>
                  <a:srgbClr val="3C4043"/>
                </a:solidFill>
                <a:effectLst/>
                <a:latin typeface="arial" panose="020B0604020202020204" pitchFamily="34" charset="0"/>
              </a:rPr>
              <a:t>legs</a:t>
            </a:r>
            <a:r>
              <a:rPr lang="en-US" u="none" strike="noStrike" dirty="0">
                <a:solidFill>
                  <a:srgbClr val="3C4043"/>
                </a:solidFill>
                <a:effectLst/>
                <a:latin typeface="arial" panose="020B0604020202020204" pitchFamily="34" charset="0"/>
              </a:rPr>
              <a:t>.</a:t>
            </a:r>
          </a:p>
          <a:p>
            <a:r>
              <a:rPr lang="en-US" u="none" strike="noStrike" dirty="0">
                <a:solidFill>
                  <a:srgbClr val="3C4043"/>
                </a:solidFill>
                <a:effectLst/>
                <a:latin typeface="arial" panose="020B0604020202020204" pitchFamily="34" charset="0"/>
              </a:rPr>
              <a:t>These items are not covered by insurances but can be purchased at your local medical supply storm or online.</a:t>
            </a:r>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6</a:t>
            </a:fld>
            <a:endParaRPr lang="en-US"/>
          </a:p>
        </p:txBody>
      </p:sp>
    </p:spTree>
    <p:extLst>
      <p:ext uri="{BB962C8B-B14F-4D97-AF65-F5344CB8AC3E}">
        <p14:creationId xmlns:p14="http://schemas.microsoft.com/office/powerpoint/2010/main" val="187714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elevated commode and 2 wheeled walker are recommended for your recovery</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7</a:t>
            </a:fld>
            <a:endParaRPr lang="en-US"/>
          </a:p>
        </p:txBody>
      </p:sp>
    </p:spTree>
    <p:extLst>
      <p:ext uri="{BB962C8B-B14F-4D97-AF65-F5344CB8AC3E}">
        <p14:creationId xmlns:p14="http://schemas.microsoft.com/office/powerpoint/2010/main" val="334262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benefits! </a:t>
            </a:r>
          </a:p>
          <a:p>
            <a:r>
              <a:rPr lang="en-US" dirty="0"/>
              <a:t>If you live alone insurance companies do not consider that a reason to go to a rehab or SNF.</a:t>
            </a:r>
          </a:p>
          <a:p>
            <a:r>
              <a:rPr lang="en-US" dirty="0"/>
              <a:t>Discuss your living situation with your surgeon.</a:t>
            </a:r>
          </a:p>
          <a:p>
            <a:r>
              <a:rPr lang="en-US" dirty="0"/>
              <a:t>If the plan is to go to a rehab, call your insurance to determine if you will have a deductible or co-payment to meet.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8</a:t>
            </a:fld>
            <a:endParaRPr lang="en-US"/>
          </a:p>
        </p:txBody>
      </p:sp>
    </p:spTree>
    <p:extLst>
      <p:ext uri="{BB962C8B-B14F-4D97-AF65-F5344CB8AC3E}">
        <p14:creationId xmlns:p14="http://schemas.microsoft.com/office/powerpoint/2010/main" val="2119557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ots Title Slide">
    <p:spTree>
      <p:nvGrpSpPr>
        <p:cNvPr id="1" name=""/>
        <p:cNvGrpSpPr/>
        <p:nvPr/>
      </p:nvGrpSpPr>
      <p:grpSpPr>
        <a:xfrm>
          <a:off x="0" y="0"/>
          <a:ext cx="0" cy="0"/>
          <a:chOff x="0" y="0"/>
          <a:chExt cx="0" cy="0"/>
        </a:xfrm>
      </p:grpSpPr>
      <p:pic>
        <p:nvPicPr>
          <p:cNvPr id="3" name="Picture 2" descr="A picture containing clipart, vector graphics&#10;&#10;Description automatically generated">
            <a:extLst>
              <a:ext uri="{FF2B5EF4-FFF2-40B4-BE49-F238E27FC236}">
                <a16:creationId xmlns:a16="http://schemas.microsoft.com/office/drawing/2014/main" id="{7A1B3AC5-0348-4644-81AF-E02ECAE0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1295398" y="1284515"/>
            <a:ext cx="6400802" cy="1230085"/>
          </a:xfrm>
          <a:ln/>
        </p:spPr>
        <p:txBody>
          <a:bodyPr lIns="91440" tIns="45720" rIns="91440" bIns="45720" anchor="t"/>
          <a:lstStyle>
            <a:lvl1pPr algn="l">
              <a:defRPr sz="3200" i="0">
                <a:solidFill>
                  <a:schemeClr val="bg1"/>
                </a:solidFill>
              </a:defRPr>
            </a:lvl1pPr>
          </a:lstStyle>
          <a:p>
            <a:r>
              <a:rPr lang="en-US" dirty="0"/>
              <a:t>Presentation Title</a:t>
            </a:r>
          </a:p>
        </p:txBody>
      </p:sp>
      <p:sp>
        <p:nvSpPr>
          <p:cNvPr id="21" name="Text Placeholder 20"/>
          <p:cNvSpPr>
            <a:spLocks noGrp="1"/>
          </p:cNvSpPr>
          <p:nvPr>
            <p:ph type="body" sz="quarter" idx="10" hasCustomPrompt="1"/>
          </p:nvPr>
        </p:nvSpPr>
        <p:spPr>
          <a:xfrm>
            <a:off x="6358064" y="5638801"/>
            <a:ext cx="2328736" cy="609600"/>
          </a:xfrm>
        </p:spPr>
        <p:txBody>
          <a:bodyPr/>
          <a:lstStyle>
            <a:lvl1pPr marL="0" indent="0" algn="ctr">
              <a:buFontTx/>
              <a:buNone/>
              <a:defRPr sz="1400" b="0" i="0" baseline="0">
                <a:solidFill>
                  <a:srgbClr val="FFFFFF"/>
                </a:solidFill>
              </a:defRPr>
            </a:lvl1pPr>
          </a:lstStyle>
          <a:p>
            <a:pPr lvl="0"/>
            <a:r>
              <a:rPr lang="en-US" dirty="0"/>
              <a:t>Month Day, Year</a:t>
            </a:r>
          </a:p>
        </p:txBody>
      </p:sp>
      <p:sp>
        <p:nvSpPr>
          <p:cNvPr id="23" name="Text Placeholder 22"/>
          <p:cNvSpPr>
            <a:spLocks noGrp="1"/>
          </p:cNvSpPr>
          <p:nvPr>
            <p:ph type="body" sz="quarter" idx="11" hasCustomPrompt="1"/>
          </p:nvPr>
        </p:nvSpPr>
        <p:spPr>
          <a:xfrm>
            <a:off x="1295398" y="2743200"/>
            <a:ext cx="6019802" cy="522514"/>
          </a:xfrm>
        </p:spPr>
        <p:txBody>
          <a:bodyPr/>
          <a:lstStyle>
            <a:lvl1pPr marL="0" indent="0">
              <a:buFontTx/>
              <a:buNone/>
              <a:defRPr sz="1400" b="0" i="0" baseline="0">
                <a:solidFill>
                  <a:schemeClr val="bg1"/>
                </a:solidFill>
              </a:defRPr>
            </a:lvl1pPr>
          </a:lstStyle>
          <a:p>
            <a:pPr lvl="0"/>
            <a:r>
              <a:rPr lang="en-US" dirty="0"/>
              <a:t>PRESENTER Name/Title</a:t>
            </a:r>
          </a:p>
        </p:txBody>
      </p:sp>
      <p:pic>
        <p:nvPicPr>
          <p:cNvPr id="6" name="Picture 5">
            <a:extLst>
              <a:ext uri="{FF2B5EF4-FFF2-40B4-BE49-F238E27FC236}">
                <a16:creationId xmlns:a16="http://schemas.microsoft.com/office/drawing/2014/main" id="{2054BBF6-A4D9-D940-9DEF-3A031E1A9B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3600" y="2216150"/>
            <a:ext cx="2012256" cy="690336"/>
          </a:xfrm>
          <a:prstGeom prst="rect">
            <a:avLst/>
          </a:prstGeom>
        </p:spPr>
      </p:pic>
      <p:sp>
        <p:nvSpPr>
          <p:cNvPr id="8" name="Rectangle 7">
            <a:extLst>
              <a:ext uri="{FF2B5EF4-FFF2-40B4-BE49-F238E27FC236}">
                <a16:creationId xmlns:a16="http://schemas.microsoft.com/office/drawing/2014/main" id="{4FDE64B4-BB3B-A349-9C32-0F8A237D97EF}"/>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651298187"/>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554682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1265"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60909"/>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60909"/>
            <a:ext cx="5312833" cy="4724400"/>
          </a:xfrm>
        </p:spPr>
        <p:txBody>
          <a:bodyPr/>
          <a:lstStyle>
            <a:lvl1pPr marL="342900" indent="-342900">
              <a:buClr>
                <a:srgbClr val="F36123"/>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Cobal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4CC9EDD-D580-AC45-8B20-5BC8A28C30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6" name="Rectangle 5">
            <a:extLst>
              <a:ext uri="{FF2B5EF4-FFF2-40B4-BE49-F238E27FC236}">
                <a16:creationId xmlns:a16="http://schemas.microsoft.com/office/drawing/2014/main" id="{049F48D9-2AC2-EA40-8286-E23952C20E42}"/>
              </a:ext>
            </a:extLst>
          </p:cNvPr>
          <p:cNvSpPr/>
          <p:nvPr userDrawn="1"/>
        </p:nvSpPr>
        <p:spPr>
          <a:xfrm>
            <a:off x="4704433" y="6572191"/>
            <a:ext cx="2783134" cy="209609"/>
          </a:xfrm>
          <a:prstGeom prst="rect">
            <a:avLst/>
          </a:prstGeom>
        </p:spPr>
        <p:txBody>
          <a:bodyPr wrap="none">
            <a:spAutoFit/>
          </a:bodyPr>
          <a:lstStyle/>
          <a:p>
            <a:pPr lvl="0" algn="ctr"/>
            <a:r>
              <a:rPr lang="en-US" sz="762" kern="0" dirty="0">
                <a:solidFill>
                  <a:schemeClr val="bg1"/>
                </a:solidFill>
              </a:rPr>
              <a:t>©2021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377272856"/>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8122474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433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27418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5307075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0585914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536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9368673"/>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132974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6385"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p>
            <a:endParaRPr lang="en-US"/>
          </a:p>
        </p:txBody>
      </p:sp>
    </p:spTree>
    <p:extLst>
      <p:ext uri="{BB962C8B-B14F-4D97-AF65-F5344CB8AC3E}">
        <p14:creationId xmlns:p14="http://schemas.microsoft.com/office/powerpoint/2010/main" val="347169708"/>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1404388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7409"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3763607889"/>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8664289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8433"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27418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43656286"/>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5521996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9457"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60909"/>
            <a:ext cx="5516033" cy="4724400"/>
          </a:xfrm>
          <a:ln>
            <a:solidFill>
              <a:schemeClr val="tx1"/>
            </a:solidFill>
          </a:ln>
        </p:spPr>
        <p:txBody>
          <a:bodyPr/>
          <a:lstStyle/>
          <a:p>
            <a:endParaRPr lang="en-US"/>
          </a:p>
        </p:txBody>
      </p:sp>
      <p:sp>
        <p:nvSpPr>
          <p:cNvPr id="7" name="Text Placeholder 6"/>
          <p:cNvSpPr>
            <a:spLocks noGrp="1"/>
          </p:cNvSpPr>
          <p:nvPr>
            <p:ph type="body" sz="quarter" idx="11"/>
          </p:nvPr>
        </p:nvSpPr>
        <p:spPr>
          <a:xfrm>
            <a:off x="381000" y="1560909"/>
            <a:ext cx="5312833" cy="4724400"/>
          </a:xfrm>
        </p:spPr>
        <p:txBody>
          <a:bodyPr/>
          <a:lstStyle>
            <a:lvl1pPr marL="342900" indent="-342900">
              <a:buClr>
                <a:srgbClr val="274185"/>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820062455"/>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Violet">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B462D3C8-3906-0D40-B0B5-A40B71509F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7" name="Rectangle 6">
            <a:extLst>
              <a:ext uri="{FF2B5EF4-FFF2-40B4-BE49-F238E27FC236}">
                <a16:creationId xmlns:a16="http://schemas.microsoft.com/office/drawing/2014/main" id="{6D3E45DA-6B71-4E43-9F07-8BED494B7A23}"/>
              </a:ext>
            </a:extLst>
          </p:cNvPr>
          <p:cNvSpPr/>
          <p:nvPr userDrawn="1"/>
        </p:nvSpPr>
        <p:spPr>
          <a:xfrm>
            <a:off x="4704433" y="6572191"/>
            <a:ext cx="2783134" cy="209609"/>
          </a:xfrm>
          <a:prstGeom prst="rect">
            <a:avLst/>
          </a:prstGeom>
        </p:spPr>
        <p:txBody>
          <a:bodyPr wrap="none">
            <a:spAutoFit/>
          </a:bodyPr>
          <a:lstStyle/>
          <a:p>
            <a:pPr lvl="0" algn="ctr"/>
            <a:r>
              <a:rPr lang="en-US" sz="762" kern="0" dirty="0">
                <a:solidFill>
                  <a:schemeClr val="bg1"/>
                </a:solidFill>
              </a:rPr>
              <a:t>©2021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740022695"/>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4986972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2529"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49114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337635507"/>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ircles on the Side graphic">
    <p:spTree>
      <p:nvGrpSpPr>
        <p:cNvPr id="1" name=""/>
        <p:cNvGrpSpPr/>
        <p:nvPr/>
      </p:nvGrpSpPr>
      <p:grpSpPr>
        <a:xfrm>
          <a:off x="0" y="0"/>
          <a:ext cx="0" cy="0"/>
          <a:chOff x="0" y="0"/>
          <a:chExt cx="0" cy="0"/>
        </a:xfrm>
      </p:grpSpPr>
      <p:pic>
        <p:nvPicPr>
          <p:cNvPr id="6" name="Picture 5" descr="A picture containing table, ball, drawing&#10;&#10;Description automatically generated">
            <a:extLst>
              <a:ext uri="{FF2B5EF4-FFF2-40B4-BE49-F238E27FC236}">
                <a16:creationId xmlns:a16="http://schemas.microsoft.com/office/drawing/2014/main" id="{33404C8F-0AC7-A34E-999B-274B33C8AF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8950473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73"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a:xfrm>
            <a:off x="381001" y="535820"/>
            <a:ext cx="8991602" cy="819906"/>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1" y="1676400"/>
            <a:ext cx="8991602" cy="4597186"/>
          </a:xfrm>
        </p:spPr>
        <p:txBody>
          <a:bodyPr/>
          <a:lstStyle>
            <a:lvl1pPr>
              <a:buClr>
                <a:srgbClr val="F26125"/>
              </a:buCl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Rectangle 7">
            <a:extLst>
              <a:ext uri="{FF2B5EF4-FFF2-40B4-BE49-F238E27FC236}">
                <a16:creationId xmlns:a16="http://schemas.microsoft.com/office/drawing/2014/main" id="{39709777-9352-6B4A-92B9-B0087241D59A}"/>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1539957470"/>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4048612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3553"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B3035271-3C82-AE40-8F89-928602AC35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16288104"/>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351493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57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FCEA83E9-82E2-2846-9586-7A35A1E756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810820813"/>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9974916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560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A936371-E247-D942-A80B-B94C5EE73C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52232300"/>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1916066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6625"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49114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7" name="Picture 6">
            <a:extLst>
              <a:ext uri="{FF2B5EF4-FFF2-40B4-BE49-F238E27FC236}">
                <a16:creationId xmlns:a16="http://schemas.microsoft.com/office/drawing/2014/main" id="{077C0B82-C096-0347-8170-234306A117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888516853"/>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4636812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649"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24000"/>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24000"/>
            <a:ext cx="5312833" cy="4724400"/>
          </a:xfrm>
        </p:spPr>
        <p:txBody>
          <a:bodyPr/>
          <a:lstStyle>
            <a:lvl1pPr marL="342900" indent="-342900">
              <a:buClr>
                <a:srgbClr val="491147"/>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pic>
        <p:nvPicPr>
          <p:cNvPr id="9" name="Picture 8">
            <a:extLst>
              <a:ext uri="{FF2B5EF4-FFF2-40B4-BE49-F238E27FC236}">
                <a16:creationId xmlns:a16="http://schemas.microsoft.com/office/drawing/2014/main" id="{C57B77E2-E26F-5240-8281-DBE7860736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67000941"/>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Teal">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1BD6A7C-ADFA-674C-A969-8852C86D23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5"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6" name="Rectangle 5">
            <a:extLst>
              <a:ext uri="{FF2B5EF4-FFF2-40B4-BE49-F238E27FC236}">
                <a16:creationId xmlns:a16="http://schemas.microsoft.com/office/drawing/2014/main" id="{D79A556B-060D-154E-A8E9-B0A1FB2E47E4}"/>
              </a:ext>
            </a:extLst>
          </p:cNvPr>
          <p:cNvSpPr/>
          <p:nvPr userDrawn="1"/>
        </p:nvSpPr>
        <p:spPr>
          <a:xfrm>
            <a:off x="4704433" y="6572191"/>
            <a:ext cx="2783134" cy="209609"/>
          </a:xfrm>
          <a:prstGeom prst="rect">
            <a:avLst/>
          </a:prstGeom>
        </p:spPr>
        <p:txBody>
          <a:bodyPr wrap="none">
            <a:spAutoFit/>
          </a:bodyPr>
          <a:lstStyle/>
          <a:p>
            <a:pPr lvl="0" algn="ctr"/>
            <a:r>
              <a:rPr lang="en-US" sz="762" kern="0" dirty="0">
                <a:solidFill>
                  <a:schemeClr val="bg1"/>
                </a:solidFill>
              </a:rPr>
              <a:t>©2021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1093998714"/>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1272611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72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007179"/>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283631951"/>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9C7978-222C-C54F-ACF5-105EB40AC4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6517017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1745"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09686199"/>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Tab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B33D2-3471-6F45-9B60-7547DE4AEC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203035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769"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10768419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B5AD75-584B-6F44-984E-C195C34310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4220153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3793"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1304954255"/>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rcles Highlight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77F1296-8168-A34B-AC7E-8BCBA9180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5C7318A5-9E5D-CA40-B0CE-D15BE780B7C4}"/>
              </a:ext>
            </a:extLst>
          </p:cNvPr>
          <p:cNvSpPr>
            <a:spLocks noGrp="1"/>
          </p:cNvSpPr>
          <p:nvPr>
            <p:ph type="title"/>
          </p:nvPr>
        </p:nvSpPr>
        <p:spPr>
          <a:xfrm>
            <a:off x="609600" y="3810000"/>
            <a:ext cx="3962400" cy="1447800"/>
          </a:xfrm>
        </p:spPr>
        <p:txBody>
          <a:bodyPr/>
          <a:lstStyle>
            <a:lvl1pPr>
              <a:defRPr>
                <a:solidFill>
                  <a:schemeClr val="bg1"/>
                </a:solidFill>
              </a:defRPr>
            </a:lvl1pPr>
          </a:lstStyle>
          <a:p>
            <a:r>
              <a:rPr lang="en-US" dirty="0"/>
              <a:t>Click to edit Master title style</a:t>
            </a:r>
          </a:p>
        </p:txBody>
      </p:sp>
      <p:sp>
        <p:nvSpPr>
          <p:cNvPr id="4" name="TextBox 3">
            <a:extLst>
              <a:ext uri="{FF2B5EF4-FFF2-40B4-BE49-F238E27FC236}">
                <a16:creationId xmlns:a16="http://schemas.microsoft.com/office/drawing/2014/main" id="{4DC2D7AF-32D6-3F48-A8B0-7D456A2AA637}"/>
              </a:ext>
            </a:extLst>
          </p:cNvPr>
          <p:cNvSpPr txBox="1"/>
          <p:nvPr userDrawn="1"/>
        </p:nvSpPr>
        <p:spPr>
          <a:xfrm>
            <a:off x="-281551" y="63062"/>
            <a:ext cx="184731" cy="307777"/>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87D16BF9-2840-A44D-82B8-8A0E198557CF}"/>
              </a:ext>
            </a:extLst>
          </p:cNvPr>
          <p:cNvSpPr/>
          <p:nvPr userDrawn="1"/>
        </p:nvSpPr>
        <p:spPr>
          <a:xfrm>
            <a:off x="9274702" y="6553200"/>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4273435291"/>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Narrow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FBF0F9-142A-D74D-B06E-919C801C13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8114401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4817"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007179"/>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3153752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Narrow Column and Pictur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D190-FCB0-CB4D-973B-20BB4A1AD0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49235466"/>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5841"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600200"/>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600200"/>
            <a:ext cx="5312833" cy="4724400"/>
          </a:xfrm>
        </p:spPr>
        <p:txBody>
          <a:bodyPr/>
          <a:lstStyle>
            <a:lvl1pPr marL="342900" indent="-342900">
              <a:buClr>
                <a:srgbClr val="007179"/>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spTree>
    <p:extLst>
      <p:ext uri="{BB962C8B-B14F-4D97-AF65-F5344CB8AC3E}">
        <p14:creationId xmlns:p14="http://schemas.microsoft.com/office/powerpoint/2010/main" val="3341898741"/>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Fuschia">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2CAE8AC-4954-E94D-ADD1-59F1B66D27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5"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6" name="Rectangle 5">
            <a:extLst>
              <a:ext uri="{FF2B5EF4-FFF2-40B4-BE49-F238E27FC236}">
                <a16:creationId xmlns:a16="http://schemas.microsoft.com/office/drawing/2014/main" id="{8D711C89-EDB3-E74C-8B8C-3020E2402EB9}"/>
              </a:ext>
            </a:extLst>
          </p:cNvPr>
          <p:cNvSpPr/>
          <p:nvPr userDrawn="1"/>
        </p:nvSpPr>
        <p:spPr>
          <a:xfrm>
            <a:off x="4698083" y="6572191"/>
            <a:ext cx="2783134" cy="209609"/>
          </a:xfrm>
          <a:prstGeom prst="rect">
            <a:avLst/>
          </a:prstGeom>
        </p:spPr>
        <p:txBody>
          <a:bodyPr wrap="none">
            <a:spAutoFit/>
          </a:bodyPr>
          <a:lstStyle/>
          <a:p>
            <a:pPr lvl="0" algn="ctr"/>
            <a:r>
              <a:rPr lang="en-US" sz="762" kern="0" dirty="0">
                <a:solidFill>
                  <a:schemeClr val="bg1"/>
                </a:solidFill>
              </a:rPr>
              <a:t>©2021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2218986501"/>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8608639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8913"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C81E6B"/>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070225358"/>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1207993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993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B3035271-3C82-AE40-8F89-928602AC35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06196022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32301741"/>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096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FCEA83E9-82E2-2846-9586-7A35A1E756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046324073"/>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2937276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1985"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CFA2AFD-DC61-4946-A461-6E9B0EF7B9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052674794"/>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Narrow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6E0BB-780A-6547-B95F-3870FA405D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2727025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3009"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C81E6B"/>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90264642"/>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Narrow Column and Pi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62BB1B-AE94-D441-A4FE-6CAFAB4B70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117668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4033"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600200"/>
            <a:ext cx="5516033" cy="4724400"/>
          </a:xfrm>
          <a:ln>
            <a:solidFill>
              <a:schemeClr val="tx1"/>
            </a:solidFill>
          </a:ln>
        </p:spPr>
        <p:txBody>
          <a:bodyPr/>
          <a:lstStyle>
            <a:lvl1pPr marL="0" indent="0">
              <a:buFontTx/>
              <a:buNone/>
              <a:defRPr/>
            </a:lvl1pPr>
          </a:lstStyle>
          <a:p>
            <a:endParaRPr lang="en-US"/>
          </a:p>
        </p:txBody>
      </p:sp>
      <p:sp>
        <p:nvSpPr>
          <p:cNvPr id="7" name="Text Placeholder 6"/>
          <p:cNvSpPr>
            <a:spLocks noGrp="1"/>
          </p:cNvSpPr>
          <p:nvPr>
            <p:ph type="body" sz="quarter" idx="11"/>
          </p:nvPr>
        </p:nvSpPr>
        <p:spPr>
          <a:xfrm>
            <a:off x="381000" y="1600200"/>
            <a:ext cx="5312833" cy="4724400"/>
          </a:xfrm>
        </p:spPr>
        <p:txBody>
          <a:bodyPr/>
          <a:lstStyle>
            <a:lvl1pPr marL="342900" indent="-342900">
              <a:buClr>
                <a:srgbClr val="C81E6B"/>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spTree>
    <p:extLst>
      <p:ext uri="{BB962C8B-B14F-4D97-AF65-F5344CB8AC3E}">
        <p14:creationId xmlns:p14="http://schemas.microsoft.com/office/powerpoint/2010/main" val="114145212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Violet">
    <p:spTree>
      <p:nvGrpSpPr>
        <p:cNvPr id="1" name=""/>
        <p:cNvGrpSpPr/>
        <p:nvPr/>
      </p:nvGrpSpPr>
      <p:grpSpPr>
        <a:xfrm>
          <a:off x="0" y="0"/>
          <a:ext cx="0" cy="0"/>
          <a:chOff x="0" y="0"/>
          <a:chExt cx="0" cy="0"/>
        </a:xfrm>
      </p:grpSpPr>
      <p:pic>
        <p:nvPicPr>
          <p:cNvPr id="5" name="Picture 4" descr="A picture containing flower&#10;&#10;Description automatically generated">
            <a:extLst>
              <a:ext uri="{FF2B5EF4-FFF2-40B4-BE49-F238E27FC236}">
                <a16:creationId xmlns:a16="http://schemas.microsoft.com/office/drawing/2014/main" id="{69DC8ED3-708F-CA4F-B836-82DA703ADC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65151"/>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7" name="Rectangle 6">
            <a:extLst>
              <a:ext uri="{FF2B5EF4-FFF2-40B4-BE49-F238E27FC236}">
                <a16:creationId xmlns:a16="http://schemas.microsoft.com/office/drawing/2014/main" id="{3762F226-7A2F-F445-A6A7-05557B4BC29B}"/>
              </a:ext>
            </a:extLst>
          </p:cNvPr>
          <p:cNvSpPr/>
          <p:nvPr userDrawn="1"/>
        </p:nvSpPr>
        <p:spPr>
          <a:xfrm>
            <a:off x="4704433" y="6572191"/>
            <a:ext cx="2783134" cy="209609"/>
          </a:xfrm>
          <a:prstGeom prst="rect">
            <a:avLst/>
          </a:prstGeom>
        </p:spPr>
        <p:txBody>
          <a:bodyPr wrap="none">
            <a:spAutoFit/>
          </a:bodyPr>
          <a:lstStyle/>
          <a:p>
            <a:pPr lvl="0" algn="ctr"/>
            <a:r>
              <a:rPr lang="en-US" sz="762" kern="0" dirty="0">
                <a:solidFill>
                  <a:schemeClr val="bg1"/>
                </a:solidFill>
              </a:rPr>
              <a:t>©2021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2630286111"/>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2A71-8A90-F244-8DD7-C92957C85F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7" name="Rectangle 6">
            <a:extLst>
              <a:ext uri="{FF2B5EF4-FFF2-40B4-BE49-F238E27FC236}">
                <a16:creationId xmlns:a16="http://schemas.microsoft.com/office/drawing/2014/main" id="{7665AC45-1B89-4349-A382-1DD85AA7EB07}"/>
              </a:ext>
            </a:extLst>
          </p:cNvPr>
          <p:cNvSpPr/>
          <p:nvPr userDrawn="1"/>
        </p:nvSpPr>
        <p:spPr>
          <a:xfrm>
            <a:off x="4704433" y="6572191"/>
            <a:ext cx="2783134" cy="209609"/>
          </a:xfrm>
          <a:prstGeom prst="rect">
            <a:avLst/>
          </a:prstGeom>
        </p:spPr>
        <p:txBody>
          <a:bodyPr wrap="none">
            <a:spAutoFit/>
          </a:bodyPr>
          <a:lstStyle/>
          <a:p>
            <a:pPr lvl="0" algn="ctr"/>
            <a:r>
              <a:rPr lang="en-US" sz="762" kern="0" dirty="0">
                <a:solidFill>
                  <a:schemeClr val="bg1"/>
                </a:solidFill>
              </a:rPr>
              <a:t>©2021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587435998"/>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3208174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7105"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628E24"/>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994072396"/>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9775029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8129"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B3035271-3C82-AE40-8F89-928602AC35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147804548"/>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7931223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9153"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FCEA83E9-82E2-2846-9586-7A35A1E756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18703121"/>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8803449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5017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A936371-E247-D942-A80B-B94C5EE73C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242672121"/>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1576046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5120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628E24"/>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7" name="Picture 6">
            <a:extLst>
              <a:ext uri="{FF2B5EF4-FFF2-40B4-BE49-F238E27FC236}">
                <a16:creationId xmlns:a16="http://schemas.microsoft.com/office/drawing/2014/main" id="{077C0B82-C096-0347-8170-234306A117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062942741"/>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4205436"/>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52225"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24000"/>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24000"/>
            <a:ext cx="5312833" cy="4724400"/>
          </a:xfrm>
        </p:spPr>
        <p:txBody>
          <a:bodyPr/>
          <a:lstStyle>
            <a:lvl1pPr marL="342900" indent="-342900">
              <a:buClr>
                <a:srgbClr val="628E24"/>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pic>
        <p:nvPicPr>
          <p:cNvPr id="9" name="Picture 8">
            <a:extLst>
              <a:ext uri="{FF2B5EF4-FFF2-40B4-BE49-F238E27FC236}">
                <a16:creationId xmlns:a16="http://schemas.microsoft.com/office/drawing/2014/main" id="{C57B77E2-E26F-5240-8281-DBE7860736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4148226608"/>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ircles Highlight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77F1296-8168-A34B-AC7E-8BCBA9180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5C7318A5-9E5D-CA40-B0CE-D15BE780B7C4}"/>
              </a:ext>
            </a:extLst>
          </p:cNvPr>
          <p:cNvSpPr>
            <a:spLocks noGrp="1"/>
          </p:cNvSpPr>
          <p:nvPr>
            <p:ph type="title" hasCustomPrompt="1"/>
          </p:nvPr>
        </p:nvSpPr>
        <p:spPr>
          <a:xfrm>
            <a:off x="609600" y="3810000"/>
            <a:ext cx="3962400" cy="1447800"/>
          </a:xfrm>
        </p:spPr>
        <p:txBody>
          <a:bodyPr/>
          <a:lstStyle>
            <a:lvl1pPr>
              <a:defRPr>
                <a:solidFill>
                  <a:schemeClr val="bg1"/>
                </a:solidFill>
              </a:defRPr>
            </a:lvl1pPr>
          </a:lstStyle>
          <a:p>
            <a:r>
              <a:rPr lang="en-US" dirty="0"/>
              <a:t>Click to add closing</a:t>
            </a:r>
          </a:p>
        </p:txBody>
      </p:sp>
      <p:sp>
        <p:nvSpPr>
          <p:cNvPr id="4" name="TextBox 3">
            <a:extLst>
              <a:ext uri="{FF2B5EF4-FFF2-40B4-BE49-F238E27FC236}">
                <a16:creationId xmlns:a16="http://schemas.microsoft.com/office/drawing/2014/main" id="{4DC2D7AF-32D6-3F48-A8B0-7D456A2AA637}"/>
              </a:ext>
            </a:extLst>
          </p:cNvPr>
          <p:cNvSpPr txBox="1"/>
          <p:nvPr userDrawn="1"/>
        </p:nvSpPr>
        <p:spPr>
          <a:xfrm>
            <a:off x="-281551" y="63062"/>
            <a:ext cx="184731" cy="307777"/>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171A7164-E015-7E42-95A1-6457814C5CB5}"/>
              </a:ext>
            </a:extLst>
          </p:cNvPr>
          <p:cNvSpPr/>
          <p:nvPr userDrawn="1"/>
        </p:nvSpPr>
        <p:spPr>
          <a:xfrm>
            <a:off x="9274702" y="6553200"/>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2464071606"/>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8038488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6145"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F2612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0906913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7169"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3412689"/>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1937057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8193"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108992501"/>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3682947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921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2128165465"/>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8602562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024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F3612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34557632"/>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9.jpeg"/><Relationship Id="rId5" Type="http://schemas.openxmlformats.org/officeDocument/2006/relationships/slideLayout" Target="../slideLayouts/slideLayout15.xml"/><Relationship Id="rId10" Type="http://schemas.openxmlformats.org/officeDocument/2006/relationships/tags" Target="../tags/tag10.xml"/><Relationship Id="rId4" Type="http://schemas.openxmlformats.org/officeDocument/2006/relationships/slideLayout" Target="../slideLayouts/slideLayout14.xml"/><Relationship Id="rId9" Type="http://schemas.openxmlformats.org/officeDocument/2006/relationships/vmlDrawing" Target="../drawings/vmlDrawing9.v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oleObject" Target="../embeddings/oleObject16.bin"/><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1.jpeg"/><Relationship Id="rId5" Type="http://schemas.openxmlformats.org/officeDocument/2006/relationships/slideLayout" Target="../slideLayouts/slideLayout22.xml"/><Relationship Id="rId10" Type="http://schemas.openxmlformats.org/officeDocument/2006/relationships/tags" Target="../tags/tag17.xml"/><Relationship Id="rId4" Type="http://schemas.openxmlformats.org/officeDocument/2006/relationships/slideLayout" Target="../slideLayouts/slideLayout21.xml"/><Relationship Id="rId9" Type="http://schemas.openxmlformats.org/officeDocument/2006/relationships/vmlDrawing" Target="../drawings/vmlDrawing16.vml"/><Relationship Id="rId1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3.jpeg"/><Relationship Id="rId5" Type="http://schemas.openxmlformats.org/officeDocument/2006/relationships/slideLayout" Target="../slideLayouts/slideLayout29.xml"/><Relationship Id="rId10" Type="http://schemas.openxmlformats.org/officeDocument/2006/relationships/tags" Target="../tags/tag24.xml"/><Relationship Id="rId4" Type="http://schemas.openxmlformats.org/officeDocument/2006/relationships/slideLayout" Target="../slideLayouts/slideLayout28.xml"/><Relationship Id="rId9" Type="http://schemas.openxmlformats.org/officeDocument/2006/relationships/vmlDrawing" Target="../drawings/vmlDrawing23.v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13" Type="http://schemas.openxmlformats.org/officeDocument/2006/relationships/image" Target="../media/image1.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oleObject" Target="../embeddings/oleObject30.bin"/><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5.jpeg"/><Relationship Id="rId5" Type="http://schemas.openxmlformats.org/officeDocument/2006/relationships/slideLayout" Target="../slideLayouts/slideLayout36.xml"/><Relationship Id="rId10" Type="http://schemas.openxmlformats.org/officeDocument/2006/relationships/tags" Target="../tags/tag31.xml"/><Relationship Id="rId4" Type="http://schemas.openxmlformats.org/officeDocument/2006/relationships/slideLayout" Target="../slideLayouts/slideLayout35.xml"/><Relationship Id="rId9" Type="http://schemas.openxmlformats.org/officeDocument/2006/relationships/vmlDrawing" Target="../drawings/vmlDrawing30.vml"/><Relationship Id="rId1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oleObject" Target="../embeddings/oleObject37.bin"/><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7.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ags" Target="../tags/tag38.xml"/><Relationship Id="rId5" Type="http://schemas.openxmlformats.org/officeDocument/2006/relationships/slideLayout" Target="../slideLayouts/slideLayout43.xml"/><Relationship Id="rId15" Type="http://schemas.openxmlformats.org/officeDocument/2006/relationships/image" Target="../media/image3.emf"/><Relationship Id="rId10" Type="http://schemas.openxmlformats.org/officeDocument/2006/relationships/vmlDrawing" Target="../drawings/vmlDrawing37.vml"/><Relationship Id="rId4" Type="http://schemas.openxmlformats.org/officeDocument/2006/relationships/slideLayout" Target="../slideLayouts/slideLayout42.xml"/><Relationship Id="rId9" Type="http://schemas.openxmlformats.org/officeDocument/2006/relationships/theme" Target="../theme/theme6.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12336A7-A02B-AC44-8E17-4F9E382F9F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3734435981"/>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025" name="think-cell Slide" r:id="rId15" imgW="6350000" imgH="6350000" progId="TCLayout.ActiveDocument.1">
                  <p:embed/>
                </p:oleObj>
              </mc:Choice>
              <mc:Fallback>
                <p:oleObj name="think-cell Slide" r:id="rId15" imgW="6350000" imgH="6350000" progId="TCLayout.ActiveDocument.1">
                  <p:embed/>
                  <p:pic>
                    <p:nvPicPr>
                      <p:cNvPr id="2" name="Object 1"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
        <p:nvSpPr>
          <p:cNvPr id="32" name="Rectangle 31">
            <a:extLst>
              <a:ext uri="{FF2B5EF4-FFF2-40B4-BE49-F238E27FC236}">
                <a16:creationId xmlns:a16="http://schemas.microsoft.com/office/drawing/2014/main" id="{75AA1220-68D1-CB4C-91C4-DC7A0F84974A}"/>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867" r:id="rId1"/>
    <p:sldLayoutId id="2147483920" r:id="rId2"/>
    <p:sldLayoutId id="2147483885" r:id="rId3"/>
    <p:sldLayoutId id="2147483868" r:id="rId4"/>
    <p:sldLayoutId id="2147483754" r:id="rId5"/>
    <p:sldLayoutId id="2147483871" r:id="rId6"/>
    <p:sldLayoutId id="2147483872" r:id="rId7"/>
    <p:sldLayoutId id="2147483873" r:id="rId8"/>
    <p:sldLayoutId id="2147483870" r:id="rId9"/>
    <p:sldLayoutId id="2147483759" r:id="rId10"/>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F2612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7F59D3A9-F13C-FD48-9646-FAAAF67CF1B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22300413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2289"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
        <p:nvSpPr>
          <p:cNvPr id="33" name="Rectangle 32">
            <a:extLst>
              <a:ext uri="{FF2B5EF4-FFF2-40B4-BE49-F238E27FC236}">
                <a16:creationId xmlns:a16="http://schemas.microsoft.com/office/drawing/2014/main" id="{8FAABEE0-561B-3E47-BCA8-87619A35CEA5}"/>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1702562917"/>
      </p:ext>
    </p:extLst>
  </p:cSld>
  <p:clrMap bg1="lt1" tx1="dk1" bg2="lt2" tx2="dk2" accent1="accent1" accent2="accent2" accent3="accent3" accent4="accent4" accent5="accent5" accent6="accent6" hlink="hlink" folHlink="folHlink"/>
  <p:sldLayoutIdLst>
    <p:sldLayoutId id="2147483932" r:id="rId1"/>
    <p:sldLayoutId id="2147483926" r:id="rId2"/>
    <p:sldLayoutId id="2147483927" r:id="rId3"/>
    <p:sldLayoutId id="2147483928" r:id="rId4"/>
    <p:sldLayoutId id="2147483929" r:id="rId5"/>
    <p:sldLayoutId id="2147483930" r:id="rId6"/>
    <p:sldLayoutId id="2147483931"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27418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3" name="Picture 32" descr="A close up of a logo&#10;&#10;Description automatically generated">
            <a:extLst>
              <a:ext uri="{FF2B5EF4-FFF2-40B4-BE49-F238E27FC236}">
                <a16:creationId xmlns:a16="http://schemas.microsoft.com/office/drawing/2014/main" id="{D323D385-9B00-4A4F-981C-9654D4DFF00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325669405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0481"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6644"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
        <p:nvSpPr>
          <p:cNvPr id="32" name="Rectangle 31">
            <a:extLst>
              <a:ext uri="{FF2B5EF4-FFF2-40B4-BE49-F238E27FC236}">
                <a16:creationId xmlns:a16="http://schemas.microsoft.com/office/drawing/2014/main" id="{98CEA83E-F5B5-4C49-9883-A408705A7DF3}"/>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316842876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27418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EE867E22-E2B6-0648-83C2-8117C36C98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316049628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8673"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
        <p:nvSpPr>
          <p:cNvPr id="33" name="Rectangle 32">
            <a:extLst>
              <a:ext uri="{FF2B5EF4-FFF2-40B4-BE49-F238E27FC236}">
                <a16:creationId xmlns:a16="http://schemas.microsoft.com/office/drawing/2014/main" id="{8448FDE9-B3BC-2F4B-888C-1BB55069D596}"/>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3981906592"/>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27418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3" name="Picture 32" descr="A close up of a logo&#10;&#10;Description automatically generated">
            <a:extLst>
              <a:ext uri="{FF2B5EF4-FFF2-40B4-BE49-F238E27FC236}">
                <a16:creationId xmlns:a16="http://schemas.microsoft.com/office/drawing/2014/main" id="{F089065E-166D-654D-BFB3-3D2DF9E349E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22823127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6865"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
        <p:nvSpPr>
          <p:cNvPr id="32" name="Rectangle 31">
            <a:extLst>
              <a:ext uri="{FF2B5EF4-FFF2-40B4-BE49-F238E27FC236}">
                <a16:creationId xmlns:a16="http://schemas.microsoft.com/office/drawing/2014/main" id="{0E98AD74-6E2F-AF45-9B5B-BF17DCC878C6}"/>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3322424664"/>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7" r:id="rId3"/>
    <p:sldLayoutId id="2147484058" r:id="rId4"/>
    <p:sldLayoutId id="2147484052" r:id="rId5"/>
    <p:sldLayoutId id="2147484055" r:id="rId6"/>
    <p:sldLayoutId id="2147484056"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C81E6B"/>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EA77DFE8-EF06-134B-BCE9-4FDE265B7C5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1"/>
            </p:custDataLst>
            <p:extLst>
              <p:ext uri="{D42A27DB-BD31-4B8C-83A1-F6EECF244321}">
                <p14:modId xmlns:p14="http://schemas.microsoft.com/office/powerpoint/2010/main" val="21856387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45057" name="think-cell Slide" r:id="rId13" imgW="6350000" imgH="6350000" progId="TCLayout.ActiveDocument.1">
                  <p:embed/>
                </p:oleObj>
              </mc:Choice>
              <mc:Fallback>
                <p:oleObj name="think-cell Slide" r:id="rId13" imgW="6350000" imgH="6350000" progId="TCLayout.ActiveDocument.1">
                  <p:embed/>
                  <p:pic>
                    <p:nvPicPr>
                      <p:cNvPr id="2" name="Object 1"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
        <p:nvSpPr>
          <p:cNvPr id="33" name="Rectangle 32">
            <a:extLst>
              <a:ext uri="{FF2B5EF4-FFF2-40B4-BE49-F238E27FC236}">
                <a16:creationId xmlns:a16="http://schemas.microsoft.com/office/drawing/2014/main" id="{83444A04-D628-8D45-9A3D-4B9B9A3B151D}"/>
              </a:ext>
            </a:extLst>
          </p:cNvPr>
          <p:cNvSpPr/>
          <p:nvPr userDrawn="1"/>
        </p:nvSpPr>
        <p:spPr>
          <a:xfrm>
            <a:off x="60852" y="6572191"/>
            <a:ext cx="2783134" cy="209609"/>
          </a:xfrm>
          <a:prstGeom prst="rect">
            <a:avLst/>
          </a:prstGeom>
        </p:spPr>
        <p:txBody>
          <a:bodyPr wrap="none">
            <a:spAutoFit/>
          </a:bodyPr>
          <a:lstStyle/>
          <a:p>
            <a:pPr lvl="0" algn="ctr"/>
            <a:r>
              <a:rPr lang="en-US" sz="762" kern="0" dirty="0">
                <a:solidFill>
                  <a:srgbClr val="000000">
                    <a:tint val="75000"/>
                  </a:srgbClr>
                </a:solidFill>
              </a:rPr>
              <a:t>©2021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278441477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59" r:id="rId8"/>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628E24"/>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hyperlink" Target="http://www.myplate.gov/"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6.xml"/><Relationship Id="rId7" Type="http://schemas.openxmlformats.org/officeDocument/2006/relationships/image" Target="../media/image34.em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nhs.uk/video/Pages/Animationhipoperation.aspx" TargetMode="External"/><Relationship Id="rId5" Type="http://schemas.openxmlformats.org/officeDocument/2006/relationships/hyperlink" Target="https://www.nhs.uk/video/pages/Kneereplacementanimation.aspx" TargetMode="External"/><Relationship Id="rId10" Type="http://schemas.openxmlformats.org/officeDocument/2006/relationships/image" Target="../media/image19.png"/><Relationship Id="rId4" Type="http://schemas.openxmlformats.org/officeDocument/2006/relationships/notesSlide" Target="../notesSlides/notesSlide24.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8.emf"/><Relationship Id="rId5" Type="http://schemas.openxmlformats.org/officeDocument/2006/relationships/image" Target="../media/image37.png"/><Relationship Id="rId10" Type="http://schemas.openxmlformats.org/officeDocument/2006/relationships/image" Target="../media/image19.png"/><Relationship Id="rId4" Type="http://schemas.openxmlformats.org/officeDocument/2006/relationships/notesSlide" Target="../notesSlides/notesSlide25.xml"/><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5.xml"/><Relationship Id="rId7" Type="http://schemas.openxmlformats.org/officeDocument/2006/relationships/image" Target="../media/image4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19.png"/><Relationship Id="rId4" Type="http://schemas.openxmlformats.org/officeDocument/2006/relationships/notesSlide" Target="../notesSlides/notesSlide27.xml"/><Relationship Id="rId9" Type="http://schemas.openxmlformats.org/officeDocument/2006/relationships/image" Target="../media/image46.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9.png"/><Relationship Id="rId5" Type="http://schemas.openxmlformats.org/officeDocument/2006/relationships/image" Target="../media/image47.em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slideLayout" Target="../slideLayouts/slideLayout5.xml"/><Relationship Id="rId7" Type="http://schemas.openxmlformats.org/officeDocument/2006/relationships/image" Target="../media/image50.emf"/><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notesSlide" Target="../notesSlides/notesSlide30.xml"/><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5.xml"/><Relationship Id="rId7" Type="http://schemas.openxmlformats.org/officeDocument/2006/relationships/image" Target="../media/image5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19.png"/><Relationship Id="rId4" Type="http://schemas.openxmlformats.org/officeDocument/2006/relationships/notesSlide" Target="../notesSlides/notesSlide33.xml"/><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9.png"/><Relationship Id="rId5" Type="http://schemas.openxmlformats.org/officeDocument/2006/relationships/image" Target="../media/image59.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9.png"/><Relationship Id="rId5" Type="http://schemas.openxmlformats.org/officeDocument/2006/relationships/image" Target="../media/image60.em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9.png"/><Relationship Id="rId5" Type="http://schemas.openxmlformats.org/officeDocument/2006/relationships/image" Target="../media/image61.emf"/><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5.xml"/><Relationship Id="rId7" Type="http://schemas.openxmlformats.org/officeDocument/2006/relationships/image" Target="../media/image6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9.png"/><Relationship Id="rId5" Type="http://schemas.openxmlformats.org/officeDocument/2006/relationships/image" Target="../media/image67.emf"/><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5.xml"/><Relationship Id="rId7" Type="http://schemas.openxmlformats.org/officeDocument/2006/relationships/image" Target="../media/image70.gif"/><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19.png"/><Relationship Id="rId4" Type="http://schemas.openxmlformats.org/officeDocument/2006/relationships/notesSlide" Target="../notesSlides/notesSlide44.xml"/><Relationship Id="rId9"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9.png"/><Relationship Id="rId5" Type="http://schemas.openxmlformats.org/officeDocument/2006/relationships/image" Target="../media/image73.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9.png"/><Relationship Id="rId5" Type="http://schemas.openxmlformats.org/officeDocument/2006/relationships/image" Target="../media/image74.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9.png"/><Relationship Id="rId5" Type="http://schemas.openxmlformats.org/officeDocument/2006/relationships/image" Target="../media/image7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76.jpg"/><Relationship Id="rId5" Type="http://schemas.openxmlformats.org/officeDocument/2006/relationships/hyperlink" Target="mailto:Stacey.wood@orlandohealth.com" TargetMode="Externa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77.png"/><Relationship Id="rId5" Type="http://schemas.openxmlformats.org/officeDocument/2006/relationships/hyperlink" Target="https://forms.office.com/Pages/ResponsePage.aspx?id=2IGqoZd4C0Gish0ZACS3-Bl7HLVotDdHh1QW2a7BZBhUQ0o2WkRFT1g4OEo3VzJTOTBaU1VCSzI2SS4u" TargetMode="External"/><Relationship Id="rId4"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B452-196A-904A-8677-542ED2AAC212}"/>
              </a:ext>
            </a:extLst>
          </p:cNvPr>
          <p:cNvSpPr>
            <a:spLocks noGrp="1"/>
          </p:cNvSpPr>
          <p:nvPr>
            <p:ph type="ctrTitle" sz="quarter"/>
          </p:nvPr>
        </p:nvSpPr>
        <p:spPr>
          <a:xfrm>
            <a:off x="1309253" y="1143001"/>
            <a:ext cx="6400802" cy="1219200"/>
          </a:xfrm>
        </p:spPr>
        <p:txBody>
          <a:bodyPr/>
          <a:lstStyle/>
          <a:p>
            <a:r>
              <a:rPr lang="en-US" dirty="0"/>
              <a:t>Preoperative Total Joint Replacement Education</a:t>
            </a:r>
          </a:p>
        </p:txBody>
      </p:sp>
      <p:sp>
        <p:nvSpPr>
          <p:cNvPr id="3" name="Text Placeholder 2">
            <a:extLst>
              <a:ext uri="{FF2B5EF4-FFF2-40B4-BE49-F238E27FC236}">
                <a16:creationId xmlns:a16="http://schemas.microsoft.com/office/drawing/2014/main" id="{C360AB6B-05CC-9B47-8CE6-67570027859D}"/>
              </a:ext>
            </a:extLst>
          </p:cNvPr>
          <p:cNvSpPr>
            <a:spLocks noGrp="1"/>
          </p:cNvSpPr>
          <p:nvPr>
            <p:ph type="body" sz="quarter" idx="10"/>
          </p:nvPr>
        </p:nvSpPr>
        <p:spPr>
          <a:xfrm>
            <a:off x="6477000" y="5943600"/>
            <a:ext cx="2133600" cy="751113"/>
          </a:xfrm>
        </p:spPr>
        <p:txBody>
          <a:bodyPr/>
          <a:lstStyle/>
          <a:p>
            <a:r>
              <a:rPr lang="en-US" dirty="0"/>
              <a:t>Revised 2/2/21</a:t>
            </a:r>
          </a:p>
        </p:txBody>
      </p:sp>
      <p:sp>
        <p:nvSpPr>
          <p:cNvPr id="4" name="Text Placeholder 3">
            <a:extLst>
              <a:ext uri="{FF2B5EF4-FFF2-40B4-BE49-F238E27FC236}">
                <a16:creationId xmlns:a16="http://schemas.microsoft.com/office/drawing/2014/main" id="{95E3E513-506E-E846-B4F6-00EC8F7C6FD1}"/>
              </a:ext>
            </a:extLst>
          </p:cNvPr>
          <p:cNvSpPr>
            <a:spLocks noGrp="1"/>
          </p:cNvSpPr>
          <p:nvPr>
            <p:ph type="body" sz="quarter" idx="11"/>
          </p:nvPr>
        </p:nvSpPr>
        <p:spPr>
          <a:xfrm>
            <a:off x="1309253" y="2514600"/>
            <a:ext cx="6019802" cy="598714"/>
          </a:xfrm>
        </p:spPr>
        <p:txBody>
          <a:bodyPr/>
          <a:lstStyle/>
          <a:p>
            <a:r>
              <a:rPr lang="en-US" dirty="0"/>
              <a:t>Stacey Wood, BSN, RN, ONC</a:t>
            </a:r>
          </a:p>
          <a:p>
            <a:r>
              <a:rPr lang="en-US" dirty="0"/>
              <a:t>Joint Program Clinical Coordinator</a:t>
            </a:r>
          </a:p>
          <a:p>
            <a:r>
              <a:rPr lang="en-US" dirty="0"/>
              <a:t>Orlando Regional Medical Center</a:t>
            </a:r>
          </a:p>
        </p:txBody>
      </p:sp>
      <p:pic>
        <p:nvPicPr>
          <p:cNvPr id="5" name="Audio 4">
            <a:hlinkClick r:id="" action="ppaction://media"/>
            <a:extLst>
              <a:ext uri="{FF2B5EF4-FFF2-40B4-BE49-F238E27FC236}">
                <a16:creationId xmlns:a16="http://schemas.microsoft.com/office/drawing/2014/main" id="{27408CA5-95C4-49B4-94FD-04BFABF140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8873443"/>
      </p:ext>
    </p:extLst>
  </p:cSld>
  <p:clrMapOvr>
    <a:masterClrMapping/>
  </p:clrMapOvr>
  <p:transition advTm="5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E725-F0CC-44C2-900F-13BB81EC2405}"/>
              </a:ext>
            </a:extLst>
          </p:cNvPr>
          <p:cNvSpPr>
            <a:spLocks noGrp="1"/>
          </p:cNvSpPr>
          <p:nvPr>
            <p:ph type="title"/>
          </p:nvPr>
        </p:nvSpPr>
        <p:spPr/>
        <p:txBody>
          <a:bodyPr/>
          <a:lstStyle/>
          <a:p>
            <a:r>
              <a:rPr lang="en-US" dirty="0"/>
              <a:t>Preparing for Surgery-Know your Insurance Benefits! </a:t>
            </a:r>
          </a:p>
        </p:txBody>
      </p:sp>
      <p:sp>
        <p:nvSpPr>
          <p:cNvPr id="3" name="Content Placeholder 2">
            <a:extLst>
              <a:ext uri="{FF2B5EF4-FFF2-40B4-BE49-F238E27FC236}">
                <a16:creationId xmlns:a16="http://schemas.microsoft.com/office/drawing/2014/main" id="{3DFAC5E0-7F09-47B4-BFE2-C6345DAC20B7}"/>
              </a:ext>
            </a:extLst>
          </p:cNvPr>
          <p:cNvSpPr>
            <a:spLocks noGrp="1"/>
          </p:cNvSpPr>
          <p:nvPr>
            <p:ph idx="1"/>
          </p:nvPr>
        </p:nvSpPr>
        <p:spPr/>
        <p:txBody>
          <a:bodyPr/>
          <a:lstStyle/>
          <a:p>
            <a:r>
              <a:rPr lang="en-US" dirty="0"/>
              <a:t>Call your insurance company and let them know you are having a joint replacement.  Find out if the following items are covered under your plan:</a:t>
            </a:r>
          </a:p>
          <a:p>
            <a:pPr marL="341697" lvl="1" indent="0">
              <a:buNone/>
            </a:pPr>
            <a:endParaRPr lang="en-US" dirty="0"/>
          </a:p>
          <a:p>
            <a:pPr lvl="1"/>
            <a:r>
              <a:rPr lang="en-US" dirty="0"/>
              <a:t>Home Health Nurse</a:t>
            </a:r>
          </a:p>
          <a:p>
            <a:pPr lvl="1"/>
            <a:r>
              <a:rPr lang="en-US" dirty="0"/>
              <a:t>Home Health Physical Therapist</a:t>
            </a:r>
          </a:p>
          <a:p>
            <a:pPr lvl="1"/>
            <a:r>
              <a:rPr lang="en-US" dirty="0"/>
              <a:t>Front Wheeled Rolling Walker</a:t>
            </a:r>
          </a:p>
          <a:p>
            <a:pPr lvl="1"/>
            <a:r>
              <a:rPr lang="en-US" dirty="0"/>
              <a:t>Elevated Commode, also known as a 3-in-1 commode</a:t>
            </a:r>
          </a:p>
          <a:p>
            <a:pPr marL="341697" lvl="1" indent="0">
              <a:buNone/>
            </a:pPr>
            <a:endParaRPr lang="en-US" dirty="0"/>
          </a:p>
          <a:p>
            <a:pPr marL="341697" lvl="1" indent="0">
              <a:buNone/>
            </a:pPr>
            <a:endParaRPr lang="en-US" dirty="0"/>
          </a:p>
          <a:p>
            <a:pPr marL="172051" indent="0">
              <a:buNone/>
            </a:pPr>
            <a:r>
              <a:rPr lang="en-US" dirty="0"/>
              <a:t> </a:t>
            </a:r>
          </a:p>
        </p:txBody>
      </p:sp>
      <p:pic>
        <p:nvPicPr>
          <p:cNvPr id="4" name="Audio 3">
            <a:hlinkClick r:id="" action="ppaction://media"/>
            <a:extLst>
              <a:ext uri="{FF2B5EF4-FFF2-40B4-BE49-F238E27FC236}">
                <a16:creationId xmlns:a16="http://schemas.microsoft.com/office/drawing/2014/main" id="{61803F6C-D7B9-4A71-9C80-1F006FCE56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9232082"/>
      </p:ext>
    </p:extLst>
  </p:cSld>
  <p:clrMapOvr>
    <a:masterClrMapping/>
  </p:clrMapOvr>
  <p:transition advTm="42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AEBF-91D6-43AC-9721-8219C7A1AAE3}"/>
              </a:ext>
            </a:extLst>
          </p:cNvPr>
          <p:cNvSpPr>
            <a:spLocks noGrp="1"/>
          </p:cNvSpPr>
          <p:nvPr>
            <p:ph type="title"/>
          </p:nvPr>
        </p:nvSpPr>
        <p:spPr>
          <a:xfrm>
            <a:off x="370113" y="457200"/>
            <a:ext cx="11136087" cy="819906"/>
          </a:xfrm>
        </p:spPr>
        <p:txBody>
          <a:bodyPr/>
          <a:lstStyle/>
          <a:p>
            <a:r>
              <a:rPr lang="en-US" dirty="0"/>
              <a:t>What to Bring to the Hospital:  </a:t>
            </a:r>
          </a:p>
        </p:txBody>
      </p:sp>
      <p:sp>
        <p:nvSpPr>
          <p:cNvPr id="3" name="Content Placeholder 2">
            <a:extLst>
              <a:ext uri="{FF2B5EF4-FFF2-40B4-BE49-F238E27FC236}">
                <a16:creationId xmlns:a16="http://schemas.microsoft.com/office/drawing/2014/main" id="{248F5EBC-AC99-435F-A316-3A5B676E553D}"/>
              </a:ext>
            </a:extLst>
          </p:cNvPr>
          <p:cNvSpPr>
            <a:spLocks noGrp="1"/>
          </p:cNvSpPr>
          <p:nvPr>
            <p:ph idx="1"/>
          </p:nvPr>
        </p:nvSpPr>
        <p:spPr>
          <a:xfrm>
            <a:off x="370113" y="1499616"/>
            <a:ext cx="11230429" cy="5143500"/>
          </a:xfrm>
        </p:spPr>
        <p:txBody>
          <a:bodyPr/>
          <a:lstStyle/>
          <a:p>
            <a:r>
              <a:rPr lang="en-US" dirty="0"/>
              <a:t>Comfortable, </a:t>
            </a:r>
            <a:r>
              <a:rPr lang="en-US" u="sng" dirty="0"/>
              <a:t>loose-fitting </a:t>
            </a:r>
            <a:r>
              <a:rPr lang="en-US" dirty="0"/>
              <a:t>clothes and non-skid shoes.  These must fit over a swollen and bandaged leg.</a:t>
            </a:r>
          </a:p>
          <a:p>
            <a:endParaRPr lang="en-US" dirty="0"/>
          </a:p>
          <a:p>
            <a:r>
              <a:rPr lang="en-US" dirty="0"/>
              <a:t>Glasses, dentures, and hearing aids if needed.</a:t>
            </a:r>
          </a:p>
          <a:p>
            <a:endParaRPr lang="en-US" dirty="0"/>
          </a:p>
          <a:p>
            <a:r>
              <a:rPr lang="en-US" dirty="0"/>
              <a:t>Hygiene items if preferred (toothbrush, toothpaste, deodorant).</a:t>
            </a:r>
          </a:p>
          <a:p>
            <a:endParaRPr lang="en-US" dirty="0"/>
          </a:p>
          <a:p>
            <a:r>
              <a:rPr lang="en-US" dirty="0"/>
              <a:t>Please do not bring your own medications to the hospital.  We will already have a record of your medications from your preadmission testing visit.</a:t>
            </a:r>
          </a:p>
          <a:p>
            <a:endParaRPr lang="en-US" dirty="0"/>
          </a:p>
          <a:p>
            <a:r>
              <a:rPr lang="en-US" dirty="0"/>
              <a:t>Leave valuables at home (jewelry, purses, computers, </a:t>
            </a:r>
            <a:r>
              <a:rPr lang="en-US" dirty="0" err="1"/>
              <a:t>etc</a:t>
            </a:r>
            <a:r>
              <a:rPr lang="en-US" dirty="0"/>
              <a:t>).</a:t>
            </a:r>
          </a:p>
          <a:p>
            <a:endParaRPr lang="en-US" dirty="0"/>
          </a:p>
          <a:p>
            <a:r>
              <a:rPr lang="en-US" dirty="0"/>
              <a:t>If you have sleep apnea and use a </a:t>
            </a:r>
            <a:r>
              <a:rPr lang="en-US" b="1" dirty="0">
                <a:solidFill>
                  <a:srgbClr val="C00000"/>
                </a:solidFill>
              </a:rPr>
              <a:t>C-PAP or Bi-PAP </a:t>
            </a:r>
            <a:r>
              <a:rPr lang="en-US" dirty="0"/>
              <a:t>machine, </a:t>
            </a:r>
          </a:p>
          <a:p>
            <a:pPr marL="0" indent="0">
              <a:buNone/>
            </a:pPr>
            <a:r>
              <a:rPr lang="en-US" dirty="0"/>
              <a:t>     we will ask you bring it with you to the hospital to use after surgery.</a:t>
            </a:r>
          </a:p>
          <a:p>
            <a:pPr marL="0" indent="0">
              <a:buNone/>
            </a:pPr>
            <a:r>
              <a:rPr lang="en-US" dirty="0"/>
              <a:t> </a:t>
            </a:r>
          </a:p>
        </p:txBody>
      </p:sp>
      <p:pic>
        <p:nvPicPr>
          <p:cNvPr id="4" name="Picture 3">
            <a:extLst>
              <a:ext uri="{FF2B5EF4-FFF2-40B4-BE49-F238E27FC236}">
                <a16:creationId xmlns:a16="http://schemas.microsoft.com/office/drawing/2014/main" id="{8FFB8ECB-D54A-49E7-8537-AD405FDCB761}"/>
              </a:ext>
            </a:extLst>
          </p:cNvPr>
          <p:cNvPicPr>
            <a:picLocks noChangeAspect="1"/>
          </p:cNvPicPr>
          <p:nvPr/>
        </p:nvPicPr>
        <p:blipFill>
          <a:blip r:embed="rId5"/>
          <a:stretch>
            <a:fillRect/>
          </a:stretch>
        </p:blipFill>
        <p:spPr>
          <a:xfrm>
            <a:off x="8763000" y="4648200"/>
            <a:ext cx="2302459" cy="191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id="{4E8C08F8-EEE9-40B0-A56F-EF9CCD5BD45C}"/>
              </a:ext>
            </a:extLst>
          </p:cNvPr>
          <p:cNvCxnSpPr>
            <a:cxnSpLocks/>
          </p:cNvCxnSpPr>
          <p:nvPr/>
        </p:nvCxnSpPr>
        <p:spPr bwMode="auto">
          <a:xfrm flipV="1">
            <a:off x="6781800" y="5257800"/>
            <a:ext cx="3009900" cy="609600"/>
          </a:xfrm>
          <a:prstGeom prst="straightConnector1">
            <a:avLst/>
          </a:prstGeom>
          <a:ln>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5" name="Audio 4">
            <a:hlinkClick r:id="" action="ppaction://media"/>
            <a:extLst>
              <a:ext uri="{FF2B5EF4-FFF2-40B4-BE49-F238E27FC236}">
                <a16:creationId xmlns:a16="http://schemas.microsoft.com/office/drawing/2014/main" id="{4A11F56C-177B-491B-B166-5EB07E036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7155893"/>
      </p:ext>
    </p:extLst>
  </p:cSld>
  <p:clrMapOvr>
    <a:masterClrMapping/>
  </p:clrMapOvr>
  <p:transition advTm="403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B9A7-3286-4B41-A5CE-69CEB9008CDB}"/>
              </a:ext>
            </a:extLst>
          </p:cNvPr>
          <p:cNvSpPr>
            <a:spLocks noGrp="1"/>
          </p:cNvSpPr>
          <p:nvPr>
            <p:ph type="ctrTitle" sz="quarter"/>
          </p:nvPr>
        </p:nvSpPr>
        <p:spPr>
          <a:xfrm>
            <a:off x="1447800" y="2514601"/>
            <a:ext cx="8373936" cy="914399"/>
          </a:xfrm>
        </p:spPr>
        <p:txBody>
          <a:bodyPr/>
          <a:lstStyle/>
          <a:p>
            <a:pPr algn="ctr"/>
            <a:r>
              <a:rPr lang="en-US" sz="3600" dirty="0"/>
              <a:t>Prepare your body for Surgery</a:t>
            </a:r>
          </a:p>
        </p:txBody>
      </p:sp>
      <p:sp>
        <p:nvSpPr>
          <p:cNvPr id="3" name="Text Placeholder 2">
            <a:extLst>
              <a:ext uri="{FF2B5EF4-FFF2-40B4-BE49-F238E27FC236}">
                <a16:creationId xmlns:a16="http://schemas.microsoft.com/office/drawing/2014/main" id="{CE5EF108-4417-E44A-B3FA-B83157B2F2DF}"/>
              </a:ext>
            </a:extLst>
          </p:cNvPr>
          <p:cNvSpPr>
            <a:spLocks noGrp="1"/>
          </p:cNvSpPr>
          <p:nvPr>
            <p:ph type="body" sz="quarter" idx="11"/>
          </p:nvPr>
        </p:nvSpPr>
        <p:spPr>
          <a:xfrm>
            <a:off x="1219200" y="4495800"/>
            <a:ext cx="8374821" cy="533400"/>
          </a:xfrm>
        </p:spPr>
        <p:txBody>
          <a:bodyPr/>
          <a:lstStyle/>
          <a:p>
            <a:endParaRPr lang="en-US" dirty="0"/>
          </a:p>
        </p:txBody>
      </p:sp>
      <p:pic>
        <p:nvPicPr>
          <p:cNvPr id="4" name="Audio 3">
            <a:hlinkClick r:id="" action="ppaction://media"/>
            <a:extLst>
              <a:ext uri="{FF2B5EF4-FFF2-40B4-BE49-F238E27FC236}">
                <a16:creationId xmlns:a16="http://schemas.microsoft.com/office/drawing/2014/main" id="{A183232C-9D6B-4C29-B786-9049B817D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0708143"/>
      </p:ext>
    </p:extLst>
  </p:cSld>
  <p:clrMapOvr>
    <a:masterClrMapping/>
  </p:clrMapOvr>
  <p:transition advTm="1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E9A0-949A-2A49-A76E-70615140B700}"/>
              </a:ext>
            </a:extLst>
          </p:cNvPr>
          <p:cNvSpPr>
            <a:spLocks noGrp="1"/>
          </p:cNvSpPr>
          <p:nvPr>
            <p:ph type="title"/>
          </p:nvPr>
        </p:nvSpPr>
        <p:spPr/>
        <p:txBody>
          <a:bodyPr/>
          <a:lstStyle/>
          <a:p>
            <a:r>
              <a:rPr lang="en-US" dirty="0"/>
              <a:t>Good Preparation leads to a Great Outcome!</a:t>
            </a:r>
          </a:p>
        </p:txBody>
      </p:sp>
      <p:sp>
        <p:nvSpPr>
          <p:cNvPr id="3" name="Content Placeholder 2">
            <a:extLst>
              <a:ext uri="{FF2B5EF4-FFF2-40B4-BE49-F238E27FC236}">
                <a16:creationId xmlns:a16="http://schemas.microsoft.com/office/drawing/2014/main" id="{ABBF559F-1234-8D4E-992E-4CB9BDEAABD4}"/>
              </a:ext>
            </a:extLst>
          </p:cNvPr>
          <p:cNvSpPr>
            <a:spLocks noGrp="1"/>
          </p:cNvSpPr>
          <p:nvPr>
            <p:ph idx="1"/>
          </p:nvPr>
        </p:nvSpPr>
        <p:spPr/>
        <p:txBody>
          <a:bodyPr/>
          <a:lstStyle/>
          <a:p>
            <a:r>
              <a:rPr lang="en-US" dirty="0"/>
              <a:t>Your body will undergo some stress with this surgery.  Now is the time to prepare!</a:t>
            </a:r>
          </a:p>
          <a:p>
            <a:endParaRPr lang="en-US" dirty="0"/>
          </a:p>
          <a:p>
            <a:r>
              <a:rPr lang="en-US" dirty="0"/>
              <a:t>In the same way an athlete would prepare their body to run a marathon you should prepare your body for the surgery. </a:t>
            </a:r>
          </a:p>
          <a:p>
            <a:endParaRPr lang="en-US" dirty="0"/>
          </a:p>
          <a:p>
            <a:r>
              <a:rPr lang="en-US" dirty="0"/>
              <a:t>Preparation should include:</a:t>
            </a:r>
          </a:p>
          <a:p>
            <a:pPr lvl="1"/>
            <a:r>
              <a:rPr lang="en-US" dirty="0"/>
              <a:t>A healthy diet </a:t>
            </a:r>
          </a:p>
          <a:p>
            <a:pPr lvl="1"/>
            <a:r>
              <a:rPr lang="en-US" dirty="0"/>
              <a:t>Hydration (plenty of water)</a:t>
            </a:r>
          </a:p>
          <a:p>
            <a:pPr lvl="1"/>
            <a:r>
              <a:rPr lang="en-US" dirty="0"/>
              <a:t>Exercise</a:t>
            </a:r>
          </a:p>
          <a:p>
            <a:pPr lvl="1"/>
            <a:r>
              <a:rPr lang="en-US" dirty="0"/>
              <a:t>Smoking cessation</a:t>
            </a:r>
          </a:p>
          <a:p>
            <a:pPr lvl="1"/>
            <a:r>
              <a:rPr lang="en-US"/>
              <a:t>Diabetes management</a:t>
            </a:r>
            <a:endParaRPr lang="en-US" dirty="0"/>
          </a:p>
          <a:p>
            <a:pPr lvl="1"/>
            <a:r>
              <a:rPr lang="en-US" dirty="0"/>
              <a:t>Preoperative showers </a:t>
            </a:r>
          </a:p>
        </p:txBody>
      </p:sp>
      <p:pic>
        <p:nvPicPr>
          <p:cNvPr id="4" name="Audio 3">
            <a:hlinkClick r:id="" action="ppaction://media"/>
            <a:extLst>
              <a:ext uri="{FF2B5EF4-FFF2-40B4-BE49-F238E27FC236}">
                <a16:creationId xmlns:a16="http://schemas.microsoft.com/office/drawing/2014/main" id="{60A9E1AD-FB87-419A-BCE1-9554189AE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6716259"/>
      </p:ext>
    </p:extLst>
  </p:cSld>
  <p:clrMapOvr>
    <a:masterClrMapping/>
  </p:clrMapOvr>
  <p:transition advTm="20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226B8-3C7B-E24A-963E-2411C6418D57}"/>
              </a:ext>
            </a:extLst>
          </p:cNvPr>
          <p:cNvSpPr>
            <a:spLocks noGrp="1"/>
          </p:cNvSpPr>
          <p:nvPr>
            <p:ph type="title"/>
          </p:nvPr>
        </p:nvSpPr>
        <p:spPr>
          <a:xfrm>
            <a:off x="381000" y="457200"/>
            <a:ext cx="11136087" cy="819906"/>
          </a:xfrm>
        </p:spPr>
        <p:txBody>
          <a:bodyPr/>
          <a:lstStyle/>
          <a:p>
            <a:r>
              <a:rPr lang="en-US" dirty="0"/>
              <a:t>Begin with a healthy diet….. </a:t>
            </a:r>
          </a:p>
        </p:txBody>
      </p:sp>
      <p:sp>
        <p:nvSpPr>
          <p:cNvPr id="2" name="Content Placeholder 1">
            <a:extLst>
              <a:ext uri="{FF2B5EF4-FFF2-40B4-BE49-F238E27FC236}">
                <a16:creationId xmlns:a16="http://schemas.microsoft.com/office/drawing/2014/main" id="{75984667-115D-4F05-B0E3-9367552C54A7}"/>
              </a:ext>
            </a:extLst>
          </p:cNvPr>
          <p:cNvSpPr>
            <a:spLocks noGrp="1"/>
          </p:cNvSpPr>
          <p:nvPr>
            <p:ph idx="1"/>
          </p:nvPr>
        </p:nvSpPr>
        <p:spPr>
          <a:xfrm>
            <a:off x="381000" y="1371600"/>
            <a:ext cx="11230429" cy="5105400"/>
          </a:xfrm>
        </p:spPr>
        <p:txBody>
          <a:bodyPr/>
          <a:lstStyle/>
          <a:p>
            <a:r>
              <a:rPr lang="en-US" dirty="0"/>
              <a:t>Good nutrition is </a:t>
            </a:r>
            <a:r>
              <a:rPr lang="en-US" u="sng" dirty="0"/>
              <a:t>essential</a:t>
            </a:r>
            <a:r>
              <a:rPr lang="en-US" dirty="0"/>
              <a:t> to a good outcome.  Begin today eating a well-balanced diet before and after surgery.</a:t>
            </a:r>
          </a:p>
          <a:p>
            <a:endParaRPr lang="en-US" dirty="0"/>
          </a:p>
          <a:p>
            <a:r>
              <a:rPr lang="en-US" dirty="0"/>
              <a:t>A healthy, well balanced diet includes:</a:t>
            </a:r>
          </a:p>
          <a:p>
            <a:pPr lvl="1"/>
            <a:r>
              <a:rPr lang="en-US" dirty="0"/>
              <a:t>High quality, lean proteins, fresh fruits and vegetables, and whole grains (high fiber breads and cereal products)</a:t>
            </a:r>
          </a:p>
          <a:p>
            <a:pPr lvl="1"/>
            <a:endParaRPr lang="en-US" dirty="0"/>
          </a:p>
          <a:p>
            <a:r>
              <a:rPr lang="en-US" dirty="0"/>
              <a:t>Increase protein intake to help with wound healing</a:t>
            </a:r>
          </a:p>
          <a:p>
            <a:pPr lvl="1"/>
            <a:r>
              <a:rPr lang="en-US" dirty="0"/>
              <a:t>Consume at least 1 gm of protein per 2 pounds of body weight, </a:t>
            </a:r>
            <a:r>
              <a:rPr lang="en-US" u="sng" dirty="0"/>
              <a:t>unless you doctor has told you otherwise. </a:t>
            </a:r>
          </a:p>
          <a:p>
            <a:pPr lvl="1"/>
            <a:r>
              <a:rPr lang="en-US" dirty="0"/>
              <a:t>Eggs, nut butters, beans, meat (poultry and/or fish), tofu, and dairy products are good protein sources.  </a:t>
            </a:r>
          </a:p>
          <a:p>
            <a:pPr lvl="1"/>
            <a:endParaRPr lang="en-US" dirty="0"/>
          </a:p>
          <a:p>
            <a:r>
              <a:rPr lang="en-US" dirty="0">
                <a:hlinkClick r:id="rId5"/>
              </a:rPr>
              <a:t>www.myplate.gov</a:t>
            </a:r>
            <a:r>
              <a:rPr lang="en-US" dirty="0"/>
              <a:t> is a great source for dietary guidelines</a:t>
            </a:r>
          </a:p>
          <a:p>
            <a:pPr marL="172051" indent="0">
              <a:buNone/>
            </a:pPr>
            <a:endParaRPr lang="en-US" dirty="0">
              <a:hlinkClick r:id="rId5"/>
            </a:endParaRPr>
          </a:p>
        </p:txBody>
      </p:sp>
      <p:pic>
        <p:nvPicPr>
          <p:cNvPr id="3" name="Audio 2">
            <a:hlinkClick r:id="" action="ppaction://media"/>
            <a:extLst>
              <a:ext uri="{FF2B5EF4-FFF2-40B4-BE49-F238E27FC236}">
                <a16:creationId xmlns:a16="http://schemas.microsoft.com/office/drawing/2014/main" id="{4C5ED6BF-72DE-4C7B-B04A-5E3A4EF9F7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5506018"/>
      </p:ext>
    </p:extLst>
  </p:cSld>
  <p:clrMapOvr>
    <a:masterClrMapping/>
  </p:clrMapOvr>
  <p:transition advTm="27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F2BA-8623-174A-BB83-3CB2F5A98639}"/>
              </a:ext>
            </a:extLst>
          </p:cNvPr>
          <p:cNvSpPr>
            <a:spLocks noGrp="1"/>
          </p:cNvSpPr>
          <p:nvPr>
            <p:ph type="title"/>
          </p:nvPr>
        </p:nvSpPr>
        <p:spPr/>
        <p:txBody>
          <a:bodyPr/>
          <a:lstStyle/>
          <a:p>
            <a:r>
              <a:rPr lang="en-US" dirty="0"/>
              <a:t>Hydration is very important</a:t>
            </a:r>
          </a:p>
        </p:txBody>
      </p:sp>
      <p:sp>
        <p:nvSpPr>
          <p:cNvPr id="4" name="Content Placeholder 3">
            <a:extLst>
              <a:ext uri="{FF2B5EF4-FFF2-40B4-BE49-F238E27FC236}">
                <a16:creationId xmlns:a16="http://schemas.microsoft.com/office/drawing/2014/main" id="{CCAA4FA1-7291-44F5-8731-2C6C6FC6626D}"/>
              </a:ext>
            </a:extLst>
          </p:cNvPr>
          <p:cNvSpPr>
            <a:spLocks noGrp="1"/>
          </p:cNvSpPr>
          <p:nvPr>
            <p:ph idx="1"/>
          </p:nvPr>
        </p:nvSpPr>
        <p:spPr/>
        <p:txBody>
          <a:bodyPr/>
          <a:lstStyle/>
          <a:p>
            <a:r>
              <a:rPr lang="en-US" dirty="0"/>
              <a:t>Stay well-hydrated before and after surgery by drinking </a:t>
            </a:r>
            <a:r>
              <a:rPr lang="en-US" u="sng" dirty="0"/>
              <a:t>at least </a:t>
            </a:r>
            <a:r>
              <a:rPr lang="en-US" dirty="0"/>
              <a:t>8-10 glasses of non-caffeinated fluid (such as water) daily, unless your doctor has told you otherwise.</a:t>
            </a:r>
          </a:p>
          <a:p>
            <a:endParaRPr lang="en-US" dirty="0"/>
          </a:p>
          <a:p>
            <a:r>
              <a:rPr lang="en-US" dirty="0"/>
              <a:t>Why?</a:t>
            </a:r>
          </a:p>
          <a:p>
            <a:pPr lvl="1"/>
            <a:r>
              <a:rPr lang="en-US" dirty="0"/>
              <a:t>Patients that are well hydrated before surgery…..</a:t>
            </a:r>
          </a:p>
          <a:p>
            <a:pPr lvl="2"/>
            <a:r>
              <a:rPr lang="en-US" dirty="0"/>
              <a:t>Have veins that are easier to find for your IV site</a:t>
            </a:r>
          </a:p>
          <a:p>
            <a:pPr lvl="2"/>
            <a:r>
              <a:rPr lang="en-US" dirty="0"/>
              <a:t>Have less nausea and vomiting after anesthesia</a:t>
            </a:r>
          </a:p>
          <a:p>
            <a:pPr lvl="2"/>
            <a:r>
              <a:rPr lang="en-US" dirty="0"/>
              <a:t>Have more stable vital signs during anesthesia</a:t>
            </a:r>
          </a:p>
          <a:p>
            <a:pPr lvl="2"/>
            <a:r>
              <a:rPr lang="en-US" dirty="0"/>
              <a:t>Heal faster and feel better  </a:t>
            </a:r>
          </a:p>
        </p:txBody>
      </p:sp>
      <p:pic>
        <p:nvPicPr>
          <p:cNvPr id="3" name="Audio 2">
            <a:hlinkClick r:id="" action="ppaction://media"/>
            <a:extLst>
              <a:ext uri="{FF2B5EF4-FFF2-40B4-BE49-F238E27FC236}">
                <a16:creationId xmlns:a16="http://schemas.microsoft.com/office/drawing/2014/main" id="{4729B9C0-A402-4254-A8A4-4AA408E0D2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5261560"/>
      </p:ext>
    </p:extLst>
  </p:cSld>
  <p:clrMapOvr>
    <a:masterClrMapping/>
  </p:clrMapOvr>
  <p:transition advTm="28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8E514-4D2B-486A-8469-7AFBC97E0D0B}"/>
              </a:ext>
            </a:extLst>
          </p:cNvPr>
          <p:cNvPicPr>
            <a:picLocks noChangeAspect="1"/>
          </p:cNvPicPr>
          <p:nvPr/>
        </p:nvPicPr>
        <p:blipFill rotWithShape="1">
          <a:blip r:embed="rId5"/>
          <a:srcRect l="15625" t="12221" r="65000" b="4103"/>
          <a:stretch/>
        </p:blipFill>
        <p:spPr>
          <a:xfrm>
            <a:off x="609600" y="1846538"/>
            <a:ext cx="3097022" cy="4097062"/>
          </a:xfrm>
          <a:prstGeom prst="rect">
            <a:avLst/>
          </a:prstGeom>
        </p:spPr>
      </p:pic>
      <p:sp>
        <p:nvSpPr>
          <p:cNvPr id="3" name="Title 2">
            <a:extLst>
              <a:ext uri="{FF2B5EF4-FFF2-40B4-BE49-F238E27FC236}">
                <a16:creationId xmlns:a16="http://schemas.microsoft.com/office/drawing/2014/main" id="{ADD83862-7D69-4E33-BA9C-383C97B83754}"/>
              </a:ext>
            </a:extLst>
          </p:cNvPr>
          <p:cNvSpPr>
            <a:spLocks noGrp="1"/>
          </p:cNvSpPr>
          <p:nvPr>
            <p:ph type="title"/>
          </p:nvPr>
        </p:nvSpPr>
        <p:spPr/>
        <p:txBody>
          <a:bodyPr/>
          <a:lstStyle/>
          <a:p>
            <a:r>
              <a:rPr lang="en-US" dirty="0"/>
              <a:t>Preoperative Exercises (pages 8 &amp; 9)</a:t>
            </a:r>
          </a:p>
        </p:txBody>
      </p:sp>
      <p:pic>
        <p:nvPicPr>
          <p:cNvPr id="4" name="Picture 3">
            <a:extLst>
              <a:ext uri="{FF2B5EF4-FFF2-40B4-BE49-F238E27FC236}">
                <a16:creationId xmlns:a16="http://schemas.microsoft.com/office/drawing/2014/main" id="{99CBDE09-AC69-41C2-8AD3-0E9FC6FDBD85}"/>
              </a:ext>
            </a:extLst>
          </p:cNvPr>
          <p:cNvPicPr>
            <a:picLocks noChangeAspect="1"/>
          </p:cNvPicPr>
          <p:nvPr/>
        </p:nvPicPr>
        <p:blipFill rotWithShape="1">
          <a:blip r:embed="rId6"/>
          <a:srcRect l="16014" t="13198" r="65236" b="4178"/>
          <a:stretch/>
        </p:blipFill>
        <p:spPr>
          <a:xfrm>
            <a:off x="4185556" y="1709928"/>
            <a:ext cx="3505200" cy="4417060"/>
          </a:xfrm>
          <a:prstGeom prst="rect">
            <a:avLst/>
          </a:prstGeom>
        </p:spPr>
      </p:pic>
      <p:pic>
        <p:nvPicPr>
          <p:cNvPr id="5" name="Picture 4">
            <a:extLst>
              <a:ext uri="{FF2B5EF4-FFF2-40B4-BE49-F238E27FC236}">
                <a16:creationId xmlns:a16="http://schemas.microsoft.com/office/drawing/2014/main" id="{5ACCE821-2F3E-4A65-92A9-D98BD65F1946}"/>
              </a:ext>
            </a:extLst>
          </p:cNvPr>
          <p:cNvPicPr>
            <a:picLocks noChangeAspect="1"/>
          </p:cNvPicPr>
          <p:nvPr/>
        </p:nvPicPr>
        <p:blipFill rotWithShape="1">
          <a:blip r:embed="rId7"/>
          <a:srcRect l="16250" t="12223" r="65000" b="5321"/>
          <a:stretch/>
        </p:blipFill>
        <p:spPr>
          <a:xfrm>
            <a:off x="8077200" y="1676400"/>
            <a:ext cx="3505200" cy="4417060"/>
          </a:xfrm>
          <a:prstGeom prst="rect">
            <a:avLst/>
          </a:prstGeom>
        </p:spPr>
      </p:pic>
      <p:pic>
        <p:nvPicPr>
          <p:cNvPr id="6" name="Audio 5">
            <a:hlinkClick r:id="" action="ppaction://media"/>
            <a:extLst>
              <a:ext uri="{FF2B5EF4-FFF2-40B4-BE49-F238E27FC236}">
                <a16:creationId xmlns:a16="http://schemas.microsoft.com/office/drawing/2014/main" id="{9933F047-320B-46A0-8829-59296B6274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8627287"/>
      </p:ext>
    </p:extLst>
  </p:cSld>
  <p:clrMapOvr>
    <a:masterClrMapping/>
  </p:clrMapOvr>
  <p:transition advTm="436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103D25-57D7-B14C-9EFB-58259E66E3F6}"/>
              </a:ext>
            </a:extLst>
          </p:cNvPr>
          <p:cNvSpPr>
            <a:spLocks noGrp="1"/>
          </p:cNvSpPr>
          <p:nvPr>
            <p:ph type="title"/>
          </p:nvPr>
        </p:nvSpPr>
        <p:spPr/>
        <p:txBody>
          <a:bodyPr/>
          <a:lstStyle/>
          <a:p>
            <a:r>
              <a:rPr lang="en-US" dirty="0"/>
              <a:t>Smoking and Surgery</a:t>
            </a:r>
          </a:p>
        </p:txBody>
      </p:sp>
      <p:sp>
        <p:nvSpPr>
          <p:cNvPr id="5" name="Content Placeholder 4">
            <a:extLst>
              <a:ext uri="{FF2B5EF4-FFF2-40B4-BE49-F238E27FC236}">
                <a16:creationId xmlns:a16="http://schemas.microsoft.com/office/drawing/2014/main" id="{F4B8C345-196B-9342-B20A-6060A8070E66}"/>
              </a:ext>
            </a:extLst>
          </p:cNvPr>
          <p:cNvSpPr>
            <a:spLocks noGrp="1"/>
          </p:cNvSpPr>
          <p:nvPr>
            <p:ph idx="1"/>
          </p:nvPr>
        </p:nvSpPr>
        <p:spPr/>
        <p:txBody>
          <a:bodyPr/>
          <a:lstStyle/>
          <a:p>
            <a:r>
              <a:rPr lang="en-US" dirty="0"/>
              <a:t>Studies have shown that smoking:</a:t>
            </a:r>
          </a:p>
          <a:p>
            <a:pPr lvl="1"/>
            <a:r>
              <a:rPr lang="en-US" dirty="0"/>
              <a:t>Reduces blood supply to bones, muscles, joints and other tissues in the body.</a:t>
            </a:r>
          </a:p>
          <a:p>
            <a:pPr lvl="1"/>
            <a:endParaRPr lang="en-US" dirty="0"/>
          </a:p>
          <a:p>
            <a:pPr lvl="1"/>
            <a:r>
              <a:rPr lang="en-US" dirty="0"/>
              <a:t>Slows bone healing, the risk of bone </a:t>
            </a:r>
            <a:r>
              <a:rPr lang="en-US" b="1" dirty="0"/>
              <a:t>not healing </a:t>
            </a:r>
            <a:r>
              <a:rPr lang="en-US" dirty="0"/>
              <a:t>is almost 4 times greater among smokers than nonsmokers.</a:t>
            </a:r>
          </a:p>
          <a:p>
            <a:pPr lvl="1"/>
            <a:endParaRPr lang="en-US" dirty="0"/>
          </a:p>
          <a:p>
            <a:pPr lvl="1"/>
            <a:r>
              <a:rPr lang="en-US" dirty="0"/>
              <a:t>Increases the risk of surgical site </a:t>
            </a:r>
            <a:r>
              <a:rPr lang="en-US" b="1" dirty="0"/>
              <a:t>infections</a:t>
            </a:r>
            <a:r>
              <a:rPr lang="en-US" dirty="0"/>
              <a:t>—smokers' risk of infection are more than double those of nonsmokers.  </a:t>
            </a:r>
          </a:p>
          <a:p>
            <a:pPr lvl="1"/>
            <a:endParaRPr lang="en-US" dirty="0"/>
          </a:p>
          <a:p>
            <a:pPr lvl="1"/>
            <a:r>
              <a:rPr lang="en-US" dirty="0"/>
              <a:t>Increases risk of respiratory complications after surgery prolonging hospital stay.</a:t>
            </a:r>
          </a:p>
          <a:p>
            <a:pPr lvl="1"/>
            <a:endParaRPr lang="en-US" dirty="0"/>
          </a:p>
          <a:p>
            <a:pPr lvl="1"/>
            <a:r>
              <a:rPr lang="en-US" dirty="0"/>
              <a:t>Increases risk of developing blood clots and elevating blood pressure after surgery. </a:t>
            </a:r>
          </a:p>
        </p:txBody>
      </p:sp>
      <p:pic>
        <p:nvPicPr>
          <p:cNvPr id="2" name="Audio 1">
            <a:hlinkClick r:id="" action="ppaction://media"/>
            <a:extLst>
              <a:ext uri="{FF2B5EF4-FFF2-40B4-BE49-F238E27FC236}">
                <a16:creationId xmlns:a16="http://schemas.microsoft.com/office/drawing/2014/main" id="{7003586F-6EFA-44D2-8348-03752EDAF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3087846"/>
      </p:ext>
    </p:extLst>
  </p:cSld>
  <p:clrMapOvr>
    <a:masterClrMapping/>
  </p:clrMapOvr>
  <p:transition advTm="233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4E6E-023F-4AD0-ABA7-499A3A815A80}"/>
              </a:ext>
            </a:extLst>
          </p:cNvPr>
          <p:cNvSpPr>
            <a:spLocks noGrp="1"/>
          </p:cNvSpPr>
          <p:nvPr>
            <p:ph type="title"/>
          </p:nvPr>
        </p:nvSpPr>
        <p:spPr/>
        <p:txBody>
          <a:bodyPr/>
          <a:lstStyle/>
          <a:p>
            <a:r>
              <a:rPr lang="en-US" dirty="0"/>
              <a:t> Managing your Diabetes</a:t>
            </a:r>
          </a:p>
        </p:txBody>
      </p:sp>
      <p:sp>
        <p:nvSpPr>
          <p:cNvPr id="3" name="Content Placeholder 2">
            <a:extLst>
              <a:ext uri="{FF2B5EF4-FFF2-40B4-BE49-F238E27FC236}">
                <a16:creationId xmlns:a16="http://schemas.microsoft.com/office/drawing/2014/main" id="{FAFDCE61-6615-445A-B8CD-ACDE7C99518B}"/>
              </a:ext>
            </a:extLst>
          </p:cNvPr>
          <p:cNvSpPr>
            <a:spLocks noGrp="1"/>
          </p:cNvSpPr>
          <p:nvPr>
            <p:ph idx="1"/>
          </p:nvPr>
        </p:nvSpPr>
        <p:spPr/>
        <p:txBody>
          <a:bodyPr/>
          <a:lstStyle/>
          <a:p>
            <a:r>
              <a:rPr lang="en-US" dirty="0"/>
              <a:t>Diabetes can increase your risk of developing a complication after surgery.  If uncontrolled, it can cause your wound to heal slowly or get infection. </a:t>
            </a:r>
          </a:p>
          <a:p>
            <a:endParaRPr lang="en-US" dirty="0"/>
          </a:p>
          <a:p>
            <a:r>
              <a:rPr lang="en-US" dirty="0"/>
              <a:t>Keeping your blood sugars well controlled can greatly reduce these risks</a:t>
            </a:r>
          </a:p>
          <a:p>
            <a:endParaRPr lang="en-US" dirty="0"/>
          </a:p>
          <a:p>
            <a:r>
              <a:rPr lang="en-US" dirty="0"/>
              <a:t>Once you have discharged from the hospital continue to manage your diabetes by:</a:t>
            </a:r>
          </a:p>
          <a:p>
            <a:pPr lvl="1"/>
            <a:r>
              <a:rPr lang="en-US" dirty="0"/>
              <a:t>Checking your blood sugars as ordered by your physician</a:t>
            </a:r>
          </a:p>
          <a:p>
            <a:pPr lvl="1"/>
            <a:r>
              <a:rPr lang="en-US" dirty="0"/>
              <a:t>Take diabetic medications and/or other treatments as prescribed by treating providers</a:t>
            </a:r>
          </a:p>
          <a:p>
            <a:pPr lvl="1"/>
            <a:r>
              <a:rPr lang="en-US" dirty="0"/>
              <a:t>Maintain a healthy diet</a:t>
            </a:r>
          </a:p>
          <a:p>
            <a:pPr lvl="1"/>
            <a:r>
              <a:rPr lang="en-US" dirty="0"/>
              <a:t>Stay hydrated </a:t>
            </a:r>
          </a:p>
          <a:p>
            <a:pPr lvl="1"/>
            <a:r>
              <a:rPr lang="en-US" dirty="0"/>
              <a:t>Exercise, when cleared by physician   </a:t>
            </a:r>
          </a:p>
          <a:p>
            <a:endParaRPr lang="en-US" dirty="0"/>
          </a:p>
        </p:txBody>
      </p:sp>
      <p:pic>
        <p:nvPicPr>
          <p:cNvPr id="4" name="Audio 3">
            <a:hlinkClick r:id="" action="ppaction://media"/>
            <a:extLst>
              <a:ext uri="{FF2B5EF4-FFF2-40B4-BE49-F238E27FC236}">
                <a16:creationId xmlns:a16="http://schemas.microsoft.com/office/drawing/2014/main" id="{90906702-8BB8-4EC9-A208-0199BF3DC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0433474"/>
      </p:ext>
    </p:extLst>
  </p:cSld>
  <p:clrMapOvr>
    <a:masterClrMapping/>
  </p:clrMapOvr>
  <p:transition advTm="23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6A49-D821-4257-88BD-745A7D9A822A}"/>
              </a:ext>
            </a:extLst>
          </p:cNvPr>
          <p:cNvSpPr>
            <a:spLocks noGrp="1"/>
          </p:cNvSpPr>
          <p:nvPr>
            <p:ph type="title"/>
          </p:nvPr>
        </p:nvSpPr>
        <p:spPr/>
        <p:txBody>
          <a:bodyPr/>
          <a:lstStyle/>
          <a:p>
            <a:r>
              <a:rPr lang="en-US" dirty="0"/>
              <a:t>Preadmission Testing Appointment</a:t>
            </a:r>
          </a:p>
        </p:txBody>
      </p:sp>
      <p:sp>
        <p:nvSpPr>
          <p:cNvPr id="3" name="Content Placeholder 2">
            <a:extLst>
              <a:ext uri="{FF2B5EF4-FFF2-40B4-BE49-F238E27FC236}">
                <a16:creationId xmlns:a16="http://schemas.microsoft.com/office/drawing/2014/main" id="{F05355D6-E424-40DC-A844-C8173639D02E}"/>
              </a:ext>
            </a:extLst>
          </p:cNvPr>
          <p:cNvSpPr>
            <a:spLocks noGrp="1"/>
          </p:cNvSpPr>
          <p:nvPr>
            <p:ph idx="1"/>
          </p:nvPr>
        </p:nvSpPr>
        <p:spPr>
          <a:xfrm>
            <a:off x="370113" y="1524000"/>
            <a:ext cx="11230429" cy="4953000"/>
          </a:xfrm>
        </p:spPr>
        <p:txBody>
          <a:bodyPr/>
          <a:lstStyle/>
          <a:p>
            <a:r>
              <a:rPr lang="en-US" dirty="0"/>
              <a:t>Your surgeon's office will schedule this appointment about 1-2 weeks before surgery.</a:t>
            </a:r>
          </a:p>
          <a:p>
            <a:pPr lvl="1"/>
            <a:r>
              <a:rPr lang="en-US" b="1" dirty="0"/>
              <a:t>This appointment usually takes between 2 to 3 hours. </a:t>
            </a:r>
          </a:p>
          <a:p>
            <a:pPr lvl="1"/>
            <a:r>
              <a:rPr lang="en-US" dirty="0"/>
              <a:t>It will consist of blood work and tests (EKG, x-ray, urinalysis, etc.).</a:t>
            </a:r>
          </a:p>
          <a:p>
            <a:pPr lvl="1"/>
            <a:r>
              <a:rPr lang="en-US" dirty="0"/>
              <a:t>These tests help your doctor look for health problems that may need to be addressed before your surgery.</a:t>
            </a:r>
          </a:p>
          <a:p>
            <a:pPr lvl="1"/>
            <a:r>
              <a:rPr lang="en-US" dirty="0"/>
              <a:t>You will meet with someone from anesthesia team.</a:t>
            </a:r>
          </a:p>
          <a:p>
            <a:endParaRPr lang="en-US" dirty="0"/>
          </a:p>
          <a:p>
            <a:r>
              <a:rPr lang="en-US" dirty="0"/>
              <a:t>Please bring the following information to your appointment:</a:t>
            </a:r>
          </a:p>
          <a:p>
            <a:pPr lvl="1"/>
            <a:r>
              <a:rPr lang="en-US" dirty="0"/>
              <a:t>Picture identification (such as drivers license)</a:t>
            </a:r>
          </a:p>
          <a:p>
            <a:pPr lvl="1"/>
            <a:r>
              <a:rPr lang="en-US" dirty="0"/>
              <a:t>Your insurance card</a:t>
            </a:r>
          </a:p>
          <a:p>
            <a:pPr lvl="1"/>
            <a:r>
              <a:rPr lang="en-US" dirty="0"/>
              <a:t>Complete list of all your medications</a:t>
            </a:r>
          </a:p>
          <a:p>
            <a:pPr lvl="1"/>
            <a:r>
              <a:rPr lang="en-US" dirty="0"/>
              <a:t>Copies of any surgery clearances and/or recent medical tests you may have had done.</a:t>
            </a:r>
          </a:p>
          <a:p>
            <a:pPr lvl="1"/>
            <a:r>
              <a:rPr lang="en-US" dirty="0"/>
              <a:t>Copy of your living will or power of attorney (if you have them)</a:t>
            </a:r>
          </a:p>
        </p:txBody>
      </p:sp>
      <p:pic>
        <p:nvPicPr>
          <p:cNvPr id="4" name="Audio 3">
            <a:hlinkClick r:id="" action="ppaction://media"/>
            <a:extLst>
              <a:ext uri="{FF2B5EF4-FFF2-40B4-BE49-F238E27FC236}">
                <a16:creationId xmlns:a16="http://schemas.microsoft.com/office/drawing/2014/main" id="{0469EEF4-1532-4326-9E27-616AC9B60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8265421"/>
      </p:ext>
    </p:extLst>
  </p:cSld>
  <p:clrMapOvr>
    <a:masterClrMapping/>
  </p:clrMapOvr>
  <p:transition advTm="49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8E00-4DC6-E54A-A6DB-9B483EDB34F9}"/>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4B0CB509-06B1-BC4E-A4BA-04F806D94DB5}"/>
              </a:ext>
            </a:extLst>
          </p:cNvPr>
          <p:cNvSpPr>
            <a:spLocks noGrp="1"/>
          </p:cNvSpPr>
          <p:nvPr>
            <p:ph idx="1"/>
          </p:nvPr>
        </p:nvSpPr>
        <p:spPr/>
        <p:txBody>
          <a:bodyPr/>
          <a:lstStyle/>
          <a:p>
            <a:pPr marL="0" indent="0">
              <a:buNone/>
            </a:pPr>
            <a:r>
              <a:rPr lang="en-US" dirty="0"/>
              <a:t>This class will help prepare you for your total joint replacement surgery by providing some helpful information.  The intent is not to replace any information your surgeon has given you about your procedure.  Your surgeon, therapist or nurse may add to or change some of the recommendations based on your personal needs.  If you have questions about your specific surgery, please contact your surgeon. </a:t>
            </a:r>
          </a:p>
        </p:txBody>
      </p:sp>
      <p:pic>
        <p:nvPicPr>
          <p:cNvPr id="4" name="Audio 3">
            <a:hlinkClick r:id="" action="ppaction://media"/>
            <a:extLst>
              <a:ext uri="{FF2B5EF4-FFF2-40B4-BE49-F238E27FC236}">
                <a16:creationId xmlns:a16="http://schemas.microsoft.com/office/drawing/2014/main" id="{4CF9FD1B-7E8C-41EE-BA90-19C1CF32A1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435573"/>
      </p:ext>
    </p:extLst>
  </p:cSld>
  <p:clrMapOvr>
    <a:masterClrMapping/>
  </p:clrMapOvr>
  <p:transition advTm="229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E603-7E6A-486F-869C-F2AEE73EE006}"/>
              </a:ext>
            </a:extLst>
          </p:cNvPr>
          <p:cNvSpPr>
            <a:spLocks noGrp="1"/>
          </p:cNvSpPr>
          <p:nvPr>
            <p:ph type="title"/>
          </p:nvPr>
        </p:nvSpPr>
        <p:spPr/>
        <p:txBody>
          <a:bodyPr/>
          <a:lstStyle/>
          <a:p>
            <a:r>
              <a:rPr lang="en-US" dirty="0"/>
              <a:t>Preoperative Shower with CHG Soap</a:t>
            </a:r>
          </a:p>
        </p:txBody>
      </p:sp>
      <p:sp>
        <p:nvSpPr>
          <p:cNvPr id="7" name="Content Placeholder 6">
            <a:extLst>
              <a:ext uri="{FF2B5EF4-FFF2-40B4-BE49-F238E27FC236}">
                <a16:creationId xmlns:a16="http://schemas.microsoft.com/office/drawing/2014/main" id="{9CC70572-BE96-477D-8A09-B90B43D4705D}"/>
              </a:ext>
            </a:extLst>
          </p:cNvPr>
          <p:cNvSpPr>
            <a:spLocks noGrp="1"/>
          </p:cNvSpPr>
          <p:nvPr>
            <p:ph idx="1"/>
          </p:nvPr>
        </p:nvSpPr>
        <p:spPr>
          <a:xfrm>
            <a:off x="457200" y="1676400"/>
            <a:ext cx="5718628" cy="4597186"/>
          </a:xfrm>
        </p:spPr>
        <p:txBody>
          <a:bodyPr/>
          <a:lstStyle/>
          <a:p>
            <a:r>
              <a:rPr lang="en-US" dirty="0"/>
              <a:t>Begin using (CHG-Chlorhexidine) wash 3 days before the day of your surgery.</a:t>
            </a:r>
          </a:p>
          <a:p>
            <a:endParaRPr lang="en-US" dirty="0"/>
          </a:p>
          <a:p>
            <a:r>
              <a:rPr lang="en-US" dirty="0"/>
              <a:t>DO NOT use on your face, hair, genital </a:t>
            </a:r>
          </a:p>
          <a:p>
            <a:pPr marL="0" indent="0">
              <a:buNone/>
            </a:pPr>
            <a:r>
              <a:rPr lang="en-US" dirty="0"/>
              <a:t>     areas, or any open wounds.  </a:t>
            </a:r>
          </a:p>
          <a:p>
            <a:endParaRPr lang="en-US" dirty="0"/>
          </a:p>
          <a:p>
            <a:r>
              <a:rPr lang="en-US" dirty="0"/>
              <a:t>Use clean washcloth and towel for each shower.</a:t>
            </a:r>
          </a:p>
          <a:p>
            <a:endParaRPr lang="en-US" dirty="0"/>
          </a:p>
          <a:p>
            <a:r>
              <a:rPr lang="en-US" dirty="0"/>
              <a:t>Apply clean set of sheets first night of showering process and before you return home. </a:t>
            </a:r>
          </a:p>
        </p:txBody>
      </p:sp>
      <p:pic>
        <p:nvPicPr>
          <p:cNvPr id="4" name="Picture 3">
            <a:extLst>
              <a:ext uri="{FF2B5EF4-FFF2-40B4-BE49-F238E27FC236}">
                <a16:creationId xmlns:a16="http://schemas.microsoft.com/office/drawing/2014/main" id="{E0A9FD09-8E55-4739-B760-043F7557342D}"/>
              </a:ext>
            </a:extLst>
          </p:cNvPr>
          <p:cNvPicPr>
            <a:picLocks noChangeAspect="1"/>
          </p:cNvPicPr>
          <p:nvPr/>
        </p:nvPicPr>
        <p:blipFill rotWithShape="1">
          <a:blip r:embed="rId5"/>
          <a:srcRect l="68750" t="20982" r="15230" b="8398"/>
          <a:stretch/>
        </p:blipFill>
        <p:spPr>
          <a:xfrm>
            <a:off x="7358524" y="467228"/>
            <a:ext cx="4845668" cy="6390772"/>
          </a:xfrm>
          <a:prstGeom prst="rect">
            <a:avLst/>
          </a:prstGeom>
        </p:spPr>
      </p:pic>
      <p:sp>
        <p:nvSpPr>
          <p:cNvPr id="5" name="Oval 4">
            <a:extLst>
              <a:ext uri="{FF2B5EF4-FFF2-40B4-BE49-F238E27FC236}">
                <a16:creationId xmlns:a16="http://schemas.microsoft.com/office/drawing/2014/main" id="{F5F59FD9-D994-45AE-830E-656E8638783E}"/>
              </a:ext>
            </a:extLst>
          </p:cNvPr>
          <p:cNvSpPr/>
          <p:nvPr/>
        </p:nvSpPr>
        <p:spPr bwMode="auto">
          <a:xfrm>
            <a:off x="10515600" y="4191000"/>
            <a:ext cx="1524000" cy="1066800"/>
          </a:xfrm>
          <a:prstGeom prst="ellipse">
            <a:avLst/>
          </a:prstGeom>
          <a:noFill/>
          <a:ln w="9525" cap="flat" cmpd="sng" algn="ctr">
            <a:solidFill>
              <a:srgbClr val="C0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cs typeface="Arial" charset="0"/>
            </a:endParaRPr>
          </a:p>
        </p:txBody>
      </p:sp>
      <p:pic>
        <p:nvPicPr>
          <p:cNvPr id="6" name="Picture 5">
            <a:extLst>
              <a:ext uri="{FF2B5EF4-FFF2-40B4-BE49-F238E27FC236}">
                <a16:creationId xmlns:a16="http://schemas.microsoft.com/office/drawing/2014/main" id="{FAFEF8D4-9FB0-4390-8452-77E48578A38A}"/>
              </a:ext>
            </a:extLst>
          </p:cNvPr>
          <p:cNvPicPr>
            <a:picLocks noChangeAspect="1"/>
          </p:cNvPicPr>
          <p:nvPr/>
        </p:nvPicPr>
        <p:blipFill rotWithShape="1">
          <a:blip r:embed="rId6"/>
          <a:srcRect l="63125" t="47631" r="3750" b="8680"/>
          <a:stretch/>
        </p:blipFill>
        <p:spPr>
          <a:xfrm rot="5400000">
            <a:off x="4443871" y="3225944"/>
            <a:ext cx="4038600" cy="1498098"/>
          </a:xfrm>
          <a:prstGeom prst="rect">
            <a:avLst/>
          </a:prstGeom>
        </p:spPr>
      </p:pic>
      <p:pic>
        <p:nvPicPr>
          <p:cNvPr id="3" name="Audio 2">
            <a:hlinkClick r:id="" action="ppaction://media"/>
            <a:extLst>
              <a:ext uri="{FF2B5EF4-FFF2-40B4-BE49-F238E27FC236}">
                <a16:creationId xmlns:a16="http://schemas.microsoft.com/office/drawing/2014/main" id="{F12019E9-1007-4B2F-A1E8-5AA830C2F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8503289"/>
      </p:ext>
    </p:extLst>
  </p:cSld>
  <p:clrMapOvr>
    <a:masterClrMapping/>
  </p:clrMapOvr>
  <p:transition advTm="28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BE74-0BE4-4AB1-96B4-A82B58576AC7}"/>
              </a:ext>
            </a:extLst>
          </p:cNvPr>
          <p:cNvSpPr>
            <a:spLocks noGrp="1"/>
          </p:cNvSpPr>
          <p:nvPr>
            <p:ph type="ctrTitle" sz="quarter"/>
          </p:nvPr>
        </p:nvSpPr>
        <p:spPr>
          <a:xfrm>
            <a:off x="1676400" y="2667000"/>
            <a:ext cx="8373936" cy="914399"/>
          </a:xfrm>
        </p:spPr>
        <p:txBody>
          <a:bodyPr/>
          <a:lstStyle/>
          <a:p>
            <a:pPr algn="ctr"/>
            <a:r>
              <a:rPr lang="en-US" sz="3600" dirty="0"/>
              <a:t>Admission to the Hospital</a:t>
            </a:r>
          </a:p>
        </p:txBody>
      </p:sp>
      <p:sp>
        <p:nvSpPr>
          <p:cNvPr id="3" name="Text Placeholder 2">
            <a:extLst>
              <a:ext uri="{FF2B5EF4-FFF2-40B4-BE49-F238E27FC236}">
                <a16:creationId xmlns:a16="http://schemas.microsoft.com/office/drawing/2014/main" id="{7A19A9E6-92C9-4A6A-B9DE-8F80AE493C20}"/>
              </a:ext>
            </a:extLst>
          </p:cNvPr>
          <p:cNvSpPr>
            <a:spLocks noGrp="1"/>
          </p:cNvSpPr>
          <p:nvPr>
            <p:ph type="body" sz="quarter" idx="11"/>
          </p:nvPr>
        </p:nvSpPr>
        <p:spPr>
          <a:xfrm>
            <a:off x="1981200" y="5156446"/>
            <a:ext cx="8374821" cy="304800"/>
          </a:xfrm>
        </p:spPr>
        <p:txBody>
          <a:bodyPr/>
          <a:lstStyle/>
          <a:p>
            <a:endParaRPr lang="en-US" dirty="0"/>
          </a:p>
        </p:txBody>
      </p:sp>
      <p:pic>
        <p:nvPicPr>
          <p:cNvPr id="4" name="Audio 3">
            <a:hlinkClick r:id="" action="ppaction://media"/>
            <a:extLst>
              <a:ext uri="{FF2B5EF4-FFF2-40B4-BE49-F238E27FC236}">
                <a16:creationId xmlns:a16="http://schemas.microsoft.com/office/drawing/2014/main" id="{AFC90343-8A5B-4D92-A00E-B78F402CF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2005274"/>
      </p:ext>
    </p:extLst>
  </p:cSld>
  <p:clrMapOvr>
    <a:masterClrMapping/>
  </p:clrMapOvr>
  <p:transition advTm="1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DB1F-2F55-46B4-888F-9B2A84532842}"/>
              </a:ext>
            </a:extLst>
          </p:cNvPr>
          <p:cNvSpPr>
            <a:spLocks noGrp="1"/>
          </p:cNvSpPr>
          <p:nvPr>
            <p:ph type="title"/>
          </p:nvPr>
        </p:nvSpPr>
        <p:spPr/>
        <p:txBody>
          <a:bodyPr/>
          <a:lstStyle/>
          <a:p>
            <a:r>
              <a:rPr lang="en-US" dirty="0"/>
              <a:t>Day of Surgery</a:t>
            </a:r>
          </a:p>
        </p:txBody>
      </p:sp>
      <p:sp>
        <p:nvSpPr>
          <p:cNvPr id="3" name="Content Placeholder 2">
            <a:extLst>
              <a:ext uri="{FF2B5EF4-FFF2-40B4-BE49-F238E27FC236}">
                <a16:creationId xmlns:a16="http://schemas.microsoft.com/office/drawing/2014/main" id="{AECFF89E-4806-41E1-83C3-64DC74BBBB3F}"/>
              </a:ext>
            </a:extLst>
          </p:cNvPr>
          <p:cNvSpPr>
            <a:spLocks noGrp="1"/>
          </p:cNvSpPr>
          <p:nvPr>
            <p:ph idx="1"/>
          </p:nvPr>
        </p:nvSpPr>
        <p:spPr/>
        <p:txBody>
          <a:bodyPr/>
          <a:lstStyle/>
          <a:p>
            <a:r>
              <a:rPr lang="en-US" b="1" dirty="0"/>
              <a:t>Arrive at the hospital </a:t>
            </a:r>
            <a:r>
              <a:rPr lang="en-US" dirty="0"/>
              <a:t>2-2.5 </a:t>
            </a:r>
            <a:r>
              <a:rPr lang="en-US" dirty="0" err="1"/>
              <a:t>hrs</a:t>
            </a:r>
            <a:r>
              <a:rPr lang="en-US" dirty="0"/>
              <a:t> before surgery time.  The time and location will be provided to you by your surgeon's office.</a:t>
            </a:r>
          </a:p>
          <a:p>
            <a:pPr lvl="1"/>
            <a:r>
              <a:rPr lang="en-US" dirty="0"/>
              <a:t>On site lodging is available if needed, Hampton Inn &amp; Suites located at 43 Columbia Street Orlando, 32806, 407-270-6460. Let hotel know you are a patient for reduced rate.</a:t>
            </a:r>
          </a:p>
          <a:p>
            <a:endParaRPr lang="en-US" dirty="0"/>
          </a:p>
          <a:p>
            <a:r>
              <a:rPr lang="en-US" dirty="0"/>
              <a:t>Take </a:t>
            </a:r>
            <a:r>
              <a:rPr lang="en-US" b="1" dirty="0"/>
              <a:t>approved</a:t>
            </a:r>
            <a:r>
              <a:rPr lang="en-US" dirty="0"/>
              <a:t> medications with a sip of water (beta blockers are very important).</a:t>
            </a:r>
          </a:p>
          <a:p>
            <a:pPr marL="0" indent="0">
              <a:buNone/>
            </a:pPr>
            <a:r>
              <a:rPr lang="en-US" dirty="0"/>
              <a:t> </a:t>
            </a:r>
          </a:p>
          <a:p>
            <a:r>
              <a:rPr lang="en-US" dirty="0"/>
              <a:t>You will be directed to the preoperative area where a nurse will prep you for your surgery.</a:t>
            </a:r>
          </a:p>
          <a:p>
            <a:pPr lvl="1"/>
            <a:r>
              <a:rPr lang="en-US" dirty="0"/>
              <a:t> Family/friends can receive updates in the surgical waiting area (same area)</a:t>
            </a:r>
          </a:p>
          <a:p>
            <a:pPr marL="341697" lvl="1" indent="0">
              <a:buNone/>
            </a:pPr>
            <a:endParaRPr lang="en-US" dirty="0"/>
          </a:p>
        </p:txBody>
      </p:sp>
      <p:pic>
        <p:nvPicPr>
          <p:cNvPr id="4" name="Audio 3">
            <a:hlinkClick r:id="" action="ppaction://media"/>
            <a:extLst>
              <a:ext uri="{FF2B5EF4-FFF2-40B4-BE49-F238E27FC236}">
                <a16:creationId xmlns:a16="http://schemas.microsoft.com/office/drawing/2014/main" id="{224C810D-6891-4497-9220-CB04A3FD76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4076490"/>
      </p:ext>
    </p:extLst>
  </p:cSld>
  <p:clrMapOvr>
    <a:masterClrMapping/>
  </p:clrMapOvr>
  <p:transition advTm="545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44B-25EC-415C-B0AA-58D7C5A143B9}"/>
              </a:ext>
            </a:extLst>
          </p:cNvPr>
          <p:cNvSpPr>
            <a:spLocks noGrp="1"/>
          </p:cNvSpPr>
          <p:nvPr>
            <p:ph type="title"/>
          </p:nvPr>
        </p:nvSpPr>
        <p:spPr/>
        <p:txBody>
          <a:bodyPr/>
          <a:lstStyle/>
          <a:p>
            <a:r>
              <a:rPr lang="en-US" dirty="0"/>
              <a:t>Type of anesthesia</a:t>
            </a:r>
          </a:p>
        </p:txBody>
      </p:sp>
      <p:sp>
        <p:nvSpPr>
          <p:cNvPr id="3" name="Content Placeholder 2">
            <a:extLst>
              <a:ext uri="{FF2B5EF4-FFF2-40B4-BE49-F238E27FC236}">
                <a16:creationId xmlns:a16="http://schemas.microsoft.com/office/drawing/2014/main" id="{0D8A4C23-E52B-4D90-9ED1-B1000959717B}"/>
              </a:ext>
            </a:extLst>
          </p:cNvPr>
          <p:cNvSpPr>
            <a:spLocks noGrp="1"/>
          </p:cNvSpPr>
          <p:nvPr>
            <p:ph idx="1"/>
          </p:nvPr>
        </p:nvSpPr>
        <p:spPr/>
        <p:txBody>
          <a:bodyPr/>
          <a:lstStyle/>
          <a:p>
            <a:r>
              <a:rPr lang="en-US" dirty="0"/>
              <a:t>This decision is based on the best choice for you once a conversation with your anesthesiologist and surgeon have occurred.  You may have:</a:t>
            </a:r>
          </a:p>
          <a:p>
            <a:endParaRPr lang="en-US" dirty="0"/>
          </a:p>
          <a:p>
            <a:r>
              <a:rPr lang="en-US" b="1" dirty="0"/>
              <a:t>General anesthesia</a:t>
            </a:r>
            <a:r>
              <a:rPr lang="en-US" dirty="0"/>
              <a:t>: inhaled anesthesia gas along with intravenous sedation medications.  You may be sleepy for a few hours after surgery but able to feel and move everything.</a:t>
            </a:r>
          </a:p>
          <a:p>
            <a:endParaRPr lang="en-US" dirty="0"/>
          </a:p>
          <a:p>
            <a:pPr marL="0" indent="0">
              <a:buNone/>
            </a:pPr>
            <a:r>
              <a:rPr lang="en-US" dirty="0"/>
              <a:t>                                                               OR……</a:t>
            </a:r>
          </a:p>
          <a:p>
            <a:endParaRPr lang="en-US" dirty="0"/>
          </a:p>
          <a:p>
            <a:r>
              <a:rPr lang="en-US" b="1" dirty="0"/>
              <a:t>Spinal anesthesia</a:t>
            </a:r>
            <a:r>
              <a:rPr lang="en-US" dirty="0"/>
              <a:t>: numbing medicine is injected into your back to numb you from the waist down, along with intravenous sedation medications.  You may wake up quickly but not be able to feel or move your legs for a couple of hours after surgery.</a:t>
            </a:r>
          </a:p>
          <a:p>
            <a:endParaRPr lang="en-US" b="1" dirty="0"/>
          </a:p>
          <a:p>
            <a:r>
              <a:rPr lang="en-US" b="1" dirty="0"/>
              <a:t>You will not be awake or remember your surgery with either one of these choices.</a:t>
            </a:r>
          </a:p>
        </p:txBody>
      </p:sp>
      <p:pic>
        <p:nvPicPr>
          <p:cNvPr id="4" name="Audio 3">
            <a:hlinkClick r:id="" action="ppaction://media"/>
            <a:extLst>
              <a:ext uri="{FF2B5EF4-FFF2-40B4-BE49-F238E27FC236}">
                <a16:creationId xmlns:a16="http://schemas.microsoft.com/office/drawing/2014/main" id="{813FE4C7-1E6F-4778-9504-088BF8930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4668290"/>
      </p:ext>
    </p:extLst>
  </p:cSld>
  <p:clrMapOvr>
    <a:masterClrMapping/>
  </p:clrMapOvr>
  <p:transition advTm="609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7B380-8B67-45A5-B4EF-E6B6016A7802}"/>
              </a:ext>
            </a:extLst>
          </p:cNvPr>
          <p:cNvSpPr>
            <a:spLocks noGrp="1"/>
          </p:cNvSpPr>
          <p:nvPr>
            <p:ph type="title"/>
          </p:nvPr>
        </p:nvSpPr>
        <p:spPr>
          <a:xfrm>
            <a:off x="370113" y="535820"/>
            <a:ext cx="11136087" cy="607180"/>
          </a:xfrm>
        </p:spPr>
        <p:txBody>
          <a:bodyPr/>
          <a:lstStyle/>
          <a:p>
            <a:r>
              <a:rPr lang="en-US" dirty="0"/>
              <a:t>Joint Replacement Videos</a:t>
            </a:r>
          </a:p>
        </p:txBody>
      </p:sp>
      <p:sp>
        <p:nvSpPr>
          <p:cNvPr id="3" name="Content Placeholder 2">
            <a:extLst>
              <a:ext uri="{FF2B5EF4-FFF2-40B4-BE49-F238E27FC236}">
                <a16:creationId xmlns:a16="http://schemas.microsoft.com/office/drawing/2014/main" id="{DBA2AA63-373D-4BD5-AD06-84DCD0E4E24E}"/>
              </a:ext>
            </a:extLst>
          </p:cNvPr>
          <p:cNvSpPr>
            <a:spLocks noGrp="1"/>
          </p:cNvSpPr>
          <p:nvPr>
            <p:ph idx="4294967295"/>
          </p:nvPr>
        </p:nvSpPr>
        <p:spPr>
          <a:xfrm>
            <a:off x="481012" y="1295400"/>
            <a:ext cx="11229975" cy="5103058"/>
          </a:xfrm>
        </p:spPr>
        <p:txBody>
          <a:bodyPr/>
          <a:lstStyle/>
          <a:p>
            <a:pPr marL="0" indent="0">
              <a:buNone/>
            </a:pPr>
            <a:r>
              <a:rPr lang="en-US" dirty="0"/>
              <a:t>Total Knee Replacement—</a:t>
            </a:r>
          </a:p>
          <a:p>
            <a:pPr marL="0" indent="0">
              <a:buNone/>
            </a:pPr>
            <a:r>
              <a:rPr lang="en-US" dirty="0">
                <a:hlinkClick r:id="rId5"/>
              </a:rPr>
              <a:t>https://www.nhs.uk/video/pages/Kneereplacementanimation.aspx</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Total Hip Replacement—</a:t>
            </a:r>
          </a:p>
          <a:p>
            <a:pPr marL="0" indent="0">
              <a:buNone/>
            </a:pPr>
            <a:r>
              <a:rPr lang="en-US" dirty="0">
                <a:hlinkClick r:id="rId6"/>
              </a:rPr>
              <a:t>https://www.nhs.uk/video/Pages/Animationhipoperation.aspx</a:t>
            </a:r>
            <a:endParaRPr lang="en-US" dirty="0"/>
          </a:p>
          <a:p>
            <a:pPr marL="0" indent="0">
              <a:buNone/>
            </a:pPr>
            <a:endParaRPr lang="en-US" dirty="0"/>
          </a:p>
          <a:p>
            <a:pPr marL="0" indent="0">
              <a:buNone/>
            </a:pPr>
            <a:r>
              <a:rPr lang="en-US" dirty="0"/>
              <a:t>                                                             </a:t>
            </a:r>
            <a:r>
              <a:rPr lang="en-US" sz="1800" b="1" dirty="0"/>
              <a:t>Your surgeon will determine which approach is best for you!</a:t>
            </a:r>
          </a:p>
          <a:p>
            <a:pPr marL="0" indent="0">
              <a:buNone/>
            </a:pPr>
            <a:r>
              <a:rPr lang="en-US" dirty="0"/>
              <a:t> </a:t>
            </a:r>
          </a:p>
          <a:p>
            <a:pPr marL="0" indent="0">
              <a:buNone/>
            </a:pPr>
            <a:r>
              <a:rPr lang="en-US" dirty="0"/>
              <a:t>            </a:t>
            </a:r>
          </a:p>
        </p:txBody>
      </p:sp>
      <p:pic>
        <p:nvPicPr>
          <p:cNvPr id="4" name="Picture 3">
            <a:extLst>
              <a:ext uri="{FF2B5EF4-FFF2-40B4-BE49-F238E27FC236}">
                <a16:creationId xmlns:a16="http://schemas.microsoft.com/office/drawing/2014/main" id="{18BD1DB7-CFC2-4E3C-AB30-12BB11CED7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86000"/>
            <a:ext cx="2895600" cy="158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7B30B7F-D661-4EFD-9454-1324A6C024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368" y="2474288"/>
            <a:ext cx="5929850" cy="95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C64AFB74-E050-44D5-8573-CD450B2745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5087818"/>
            <a:ext cx="2392401"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B64EE360-F270-4118-88E7-97C72806ED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43824"/>
      </p:ext>
    </p:extLst>
  </p:cSld>
  <p:clrMapOvr>
    <a:masterClrMapping/>
  </p:clrMapOvr>
  <p:transition advTm="29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F845-DB34-4DB8-B898-76486D9F6911}"/>
              </a:ext>
            </a:extLst>
          </p:cNvPr>
          <p:cNvSpPr>
            <a:spLocks noGrp="1"/>
          </p:cNvSpPr>
          <p:nvPr>
            <p:ph type="title"/>
          </p:nvPr>
        </p:nvSpPr>
        <p:spPr/>
        <p:txBody>
          <a:bodyPr/>
          <a:lstStyle/>
          <a:p>
            <a:r>
              <a:rPr lang="en-US" dirty="0"/>
              <a:t>Surgical Dressings</a:t>
            </a:r>
          </a:p>
        </p:txBody>
      </p:sp>
      <p:pic>
        <p:nvPicPr>
          <p:cNvPr id="4" name="Picture 4">
            <a:extLst>
              <a:ext uri="{FF2B5EF4-FFF2-40B4-BE49-F238E27FC236}">
                <a16:creationId xmlns:a16="http://schemas.microsoft.com/office/drawing/2014/main" id="{39FF5D87-39A5-4F05-850C-52B2FB065C9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104822" y="2177874"/>
            <a:ext cx="3666667" cy="32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8FB0E3A1-D925-4377-996D-3971E27B5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676400"/>
            <a:ext cx="2142161" cy="231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picture containing person, blue, woman, underwear&#10;&#10;Description automatically generated">
            <a:extLst>
              <a:ext uri="{FF2B5EF4-FFF2-40B4-BE49-F238E27FC236}">
                <a16:creationId xmlns:a16="http://schemas.microsoft.com/office/drawing/2014/main" id="{54BFE6C5-EB07-464F-9ACB-29B2C9E73BD2}"/>
              </a:ext>
            </a:extLst>
          </p:cNvPr>
          <p:cNvPicPr>
            <a:picLocks noChangeAspect="1"/>
          </p:cNvPicPr>
          <p:nvPr/>
        </p:nvPicPr>
        <p:blipFill rotWithShape="1">
          <a:blip r:embed="rId7">
            <a:extLst>
              <a:ext uri="{28A0092B-C50C-407E-A947-70E740481C1C}">
                <a14:useLocalDpi xmlns:a14="http://schemas.microsoft.com/office/drawing/2010/main" val="0"/>
              </a:ext>
            </a:extLst>
          </a:blip>
          <a:srcRect l="9479"/>
          <a:stretch/>
        </p:blipFill>
        <p:spPr>
          <a:xfrm>
            <a:off x="762000" y="4419600"/>
            <a:ext cx="2142161" cy="2107024"/>
          </a:xfrm>
          <a:prstGeom prst="rect">
            <a:avLst/>
          </a:prstGeom>
        </p:spPr>
      </p:pic>
      <p:pic>
        <p:nvPicPr>
          <p:cNvPr id="7" name="Picture 6" descr="A picture containing wearing, man, sitting, table&#10;&#10;Description automatically generated">
            <a:extLst>
              <a:ext uri="{FF2B5EF4-FFF2-40B4-BE49-F238E27FC236}">
                <a16:creationId xmlns:a16="http://schemas.microsoft.com/office/drawing/2014/main" id="{24A75085-A921-461B-824A-4F80A1ECBD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000" y="1687494"/>
            <a:ext cx="2142161" cy="2307480"/>
          </a:xfrm>
          <a:prstGeom prst="rect">
            <a:avLst/>
          </a:prstGeom>
        </p:spPr>
      </p:pic>
      <p:pic>
        <p:nvPicPr>
          <p:cNvPr id="8" name="Picture 7" descr="A picture containing table, player, sitting, plastic&#10;&#10;Description automatically generated">
            <a:extLst>
              <a:ext uri="{FF2B5EF4-FFF2-40B4-BE49-F238E27FC236}">
                <a16:creationId xmlns:a16="http://schemas.microsoft.com/office/drawing/2014/main" id="{969741B3-FB99-4E97-9958-EBA1370536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 b="6956"/>
          <a:stretch/>
        </p:blipFill>
        <p:spPr>
          <a:xfrm>
            <a:off x="8734870" y="4419600"/>
            <a:ext cx="2170291" cy="2204994"/>
          </a:xfrm>
          <a:prstGeom prst="rect">
            <a:avLst/>
          </a:prstGeom>
        </p:spPr>
      </p:pic>
      <p:sp>
        <p:nvSpPr>
          <p:cNvPr id="9" name="Rectangle 8">
            <a:extLst>
              <a:ext uri="{FF2B5EF4-FFF2-40B4-BE49-F238E27FC236}">
                <a16:creationId xmlns:a16="http://schemas.microsoft.com/office/drawing/2014/main" id="{7CA4D441-6CBA-4F1F-A22E-6A7ADA530458}"/>
              </a:ext>
            </a:extLst>
          </p:cNvPr>
          <p:cNvSpPr/>
          <p:nvPr/>
        </p:nvSpPr>
        <p:spPr>
          <a:xfrm>
            <a:off x="994880" y="4022621"/>
            <a:ext cx="1676400" cy="369332"/>
          </a:xfrm>
          <a:prstGeom prst="rect">
            <a:avLst/>
          </a:prstGeom>
        </p:spPr>
        <p:txBody>
          <a:bodyPr wrap="square">
            <a:spAutoFit/>
          </a:bodyPr>
          <a:lstStyle/>
          <a:p>
            <a:r>
              <a:rPr lang="en-US" sz="1800" b="1" dirty="0"/>
              <a:t>Zipline</a:t>
            </a:r>
            <a:r>
              <a:rPr lang="en-US" dirty="0"/>
              <a:t> </a:t>
            </a:r>
          </a:p>
        </p:txBody>
      </p:sp>
      <p:sp>
        <p:nvSpPr>
          <p:cNvPr id="10" name="Rectangle 9">
            <a:extLst>
              <a:ext uri="{FF2B5EF4-FFF2-40B4-BE49-F238E27FC236}">
                <a16:creationId xmlns:a16="http://schemas.microsoft.com/office/drawing/2014/main" id="{1B541188-1194-443C-90F5-2F5E59BBD620}"/>
              </a:ext>
            </a:extLst>
          </p:cNvPr>
          <p:cNvSpPr/>
          <p:nvPr/>
        </p:nvSpPr>
        <p:spPr>
          <a:xfrm>
            <a:off x="4104821" y="5638800"/>
            <a:ext cx="3666667" cy="369332"/>
          </a:xfrm>
          <a:prstGeom prst="rect">
            <a:avLst/>
          </a:prstGeom>
        </p:spPr>
        <p:txBody>
          <a:bodyPr wrap="square">
            <a:spAutoFit/>
          </a:bodyPr>
          <a:lstStyle/>
          <a:p>
            <a:r>
              <a:rPr lang="en-US" sz="1800" b="1" dirty="0" err="1"/>
              <a:t>Aquacell</a:t>
            </a:r>
            <a:r>
              <a:rPr lang="en-US" sz="1800" b="1" dirty="0"/>
              <a:t>                     Gauze</a:t>
            </a:r>
            <a:r>
              <a:rPr lang="en-US" dirty="0"/>
              <a:t> </a:t>
            </a:r>
          </a:p>
        </p:txBody>
      </p:sp>
      <p:sp>
        <p:nvSpPr>
          <p:cNvPr id="11" name="Rectangle 10">
            <a:extLst>
              <a:ext uri="{FF2B5EF4-FFF2-40B4-BE49-F238E27FC236}">
                <a16:creationId xmlns:a16="http://schemas.microsoft.com/office/drawing/2014/main" id="{30002A38-2674-46D8-8983-54DA381D44C4}"/>
              </a:ext>
            </a:extLst>
          </p:cNvPr>
          <p:cNvSpPr/>
          <p:nvPr/>
        </p:nvSpPr>
        <p:spPr>
          <a:xfrm>
            <a:off x="8920162" y="4013047"/>
            <a:ext cx="1676400" cy="369332"/>
          </a:xfrm>
          <a:prstGeom prst="rect">
            <a:avLst/>
          </a:prstGeom>
        </p:spPr>
        <p:txBody>
          <a:bodyPr wrap="square">
            <a:spAutoFit/>
          </a:bodyPr>
          <a:lstStyle/>
          <a:p>
            <a:r>
              <a:rPr lang="en-US" sz="1800" b="1" dirty="0" err="1"/>
              <a:t>Prineo</a:t>
            </a:r>
            <a:r>
              <a:rPr lang="en-US" dirty="0"/>
              <a:t> </a:t>
            </a:r>
          </a:p>
        </p:txBody>
      </p:sp>
      <p:pic>
        <p:nvPicPr>
          <p:cNvPr id="3" name="Audio 2">
            <a:hlinkClick r:id="" action="ppaction://media"/>
            <a:extLst>
              <a:ext uri="{FF2B5EF4-FFF2-40B4-BE49-F238E27FC236}">
                <a16:creationId xmlns:a16="http://schemas.microsoft.com/office/drawing/2014/main" id="{5446BD21-8E70-4B02-8F52-CA71FBE17B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63249"/>
      </p:ext>
    </p:extLst>
  </p:cSld>
  <p:clrMapOvr>
    <a:masterClrMapping/>
  </p:clrMapOvr>
  <p:transition advTm="35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2E15-365A-4953-8671-264C4AFC4B46}"/>
              </a:ext>
            </a:extLst>
          </p:cNvPr>
          <p:cNvSpPr>
            <a:spLocks noGrp="1"/>
          </p:cNvSpPr>
          <p:nvPr>
            <p:ph type="title"/>
          </p:nvPr>
        </p:nvSpPr>
        <p:spPr>
          <a:xfrm>
            <a:off x="370113" y="535820"/>
            <a:ext cx="11136087" cy="607180"/>
          </a:xfrm>
        </p:spPr>
        <p:txBody>
          <a:bodyPr/>
          <a:lstStyle/>
          <a:p>
            <a:r>
              <a:rPr lang="en-US" dirty="0"/>
              <a:t>What Can I Expect After Surgery?</a:t>
            </a:r>
          </a:p>
        </p:txBody>
      </p:sp>
      <p:sp>
        <p:nvSpPr>
          <p:cNvPr id="3" name="Content Placeholder 2">
            <a:extLst>
              <a:ext uri="{FF2B5EF4-FFF2-40B4-BE49-F238E27FC236}">
                <a16:creationId xmlns:a16="http://schemas.microsoft.com/office/drawing/2014/main" id="{3CEFA6E2-D066-4432-A739-8D68C1B8EE56}"/>
              </a:ext>
            </a:extLst>
          </p:cNvPr>
          <p:cNvSpPr>
            <a:spLocks noGrp="1"/>
          </p:cNvSpPr>
          <p:nvPr>
            <p:ph idx="1"/>
          </p:nvPr>
        </p:nvSpPr>
        <p:spPr>
          <a:xfrm>
            <a:off x="480785" y="1447800"/>
            <a:ext cx="11230429" cy="5257800"/>
          </a:xfrm>
        </p:spPr>
        <p:txBody>
          <a:bodyPr/>
          <a:lstStyle/>
          <a:p>
            <a:r>
              <a:rPr lang="en-US" sz="1600" dirty="0"/>
              <a:t>You will be in the recovery room for about 1-2 hours.</a:t>
            </a:r>
          </a:p>
          <a:p>
            <a:endParaRPr lang="en-US" sz="1600" dirty="0"/>
          </a:p>
          <a:p>
            <a:r>
              <a:rPr lang="en-US" sz="1600" dirty="0"/>
              <a:t>The nurse will monitor your vitals signs and pain level frequently.</a:t>
            </a:r>
          </a:p>
          <a:p>
            <a:pPr marL="0" indent="0">
              <a:buNone/>
            </a:pPr>
            <a:endParaRPr lang="en-US" sz="1600" dirty="0"/>
          </a:p>
          <a:p>
            <a:r>
              <a:rPr lang="en-US" sz="1600" dirty="0"/>
              <a:t>You may experience a dry mouth from anesthesia</a:t>
            </a:r>
          </a:p>
          <a:p>
            <a:endParaRPr lang="en-US" sz="1600" dirty="0"/>
          </a:p>
          <a:p>
            <a:r>
              <a:rPr lang="en-US" sz="1600" dirty="0"/>
              <a:t>Your throat may be sore from the airway tube inserted during surgery.</a:t>
            </a:r>
          </a:p>
          <a:p>
            <a:endParaRPr lang="en-US" sz="1600" dirty="0"/>
          </a:p>
          <a:p>
            <a:r>
              <a:rPr lang="en-US" sz="1600" dirty="0"/>
              <a:t>Your hand or arm will have 1-2 intravenous catheters (IVs) so fluid, and medications can be given.</a:t>
            </a:r>
          </a:p>
          <a:p>
            <a:endParaRPr lang="en-US" sz="1600" dirty="0"/>
          </a:p>
          <a:p>
            <a:r>
              <a:rPr lang="en-US" sz="1600" dirty="0"/>
              <a:t>You will be given oxygen to help you wake up.</a:t>
            </a:r>
          </a:p>
          <a:p>
            <a:endParaRPr lang="en-US" sz="1600" dirty="0"/>
          </a:p>
          <a:p>
            <a:r>
              <a:rPr lang="en-US" sz="1600" dirty="0"/>
              <a:t>Your surgeon may order an x-ray of you new joint. This will be done in your bed in the recovery room.   </a:t>
            </a:r>
          </a:p>
        </p:txBody>
      </p:sp>
      <p:pic>
        <p:nvPicPr>
          <p:cNvPr id="4" name="Audio 3">
            <a:hlinkClick r:id="" action="ppaction://media"/>
            <a:extLst>
              <a:ext uri="{FF2B5EF4-FFF2-40B4-BE49-F238E27FC236}">
                <a16:creationId xmlns:a16="http://schemas.microsoft.com/office/drawing/2014/main" id="{F9718F33-682C-4549-B54A-5376347C5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1742833"/>
      </p:ext>
    </p:extLst>
  </p:cSld>
  <p:clrMapOvr>
    <a:masterClrMapping/>
  </p:clrMapOvr>
  <p:transition advTm="37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BB25-DFB4-418A-A8B4-85DB1A07BE30}"/>
              </a:ext>
            </a:extLst>
          </p:cNvPr>
          <p:cNvSpPr>
            <a:spLocks noGrp="1"/>
          </p:cNvSpPr>
          <p:nvPr>
            <p:ph type="title"/>
          </p:nvPr>
        </p:nvSpPr>
        <p:spPr>
          <a:xfrm>
            <a:off x="304800" y="422991"/>
            <a:ext cx="11136087" cy="819906"/>
          </a:xfrm>
        </p:spPr>
        <p:txBody>
          <a:bodyPr/>
          <a:lstStyle/>
          <a:p>
            <a:r>
              <a:rPr lang="en-US" dirty="0"/>
              <a:t>After Surgery You </a:t>
            </a:r>
            <a:r>
              <a:rPr lang="en-US" u="sng" dirty="0"/>
              <a:t>May</a:t>
            </a:r>
            <a:r>
              <a:rPr lang="en-US" dirty="0"/>
              <a:t> Have:</a:t>
            </a:r>
          </a:p>
        </p:txBody>
      </p:sp>
      <p:pic>
        <p:nvPicPr>
          <p:cNvPr id="4" name="Content Placeholder 3">
            <a:extLst>
              <a:ext uri="{FF2B5EF4-FFF2-40B4-BE49-F238E27FC236}">
                <a16:creationId xmlns:a16="http://schemas.microsoft.com/office/drawing/2014/main" id="{0FE674C5-E99A-4FDF-AE1A-C6A31E9B28E0}"/>
              </a:ext>
            </a:extLst>
          </p:cNvPr>
          <p:cNvPicPr>
            <a:picLocks noGrp="1" noChangeAspect="1" noChangeArrowheads="1"/>
          </p:cNvPicPr>
          <p:nvPr>
            <p:ph idx="1"/>
          </p:nvPr>
        </p:nvPicPr>
        <p:blipFill>
          <a:blip r:embed="rId5"/>
          <a:srcRect/>
          <a:stretch>
            <a:fillRect/>
          </a:stretch>
        </p:blipFill>
        <p:spPr>
          <a:xfrm>
            <a:off x="831383" y="1594983"/>
            <a:ext cx="2152490" cy="1651838"/>
          </a:xfrm>
          <a:noFill/>
        </p:spPr>
      </p:pic>
      <p:sp>
        <p:nvSpPr>
          <p:cNvPr id="5" name="Rectangle 4">
            <a:extLst>
              <a:ext uri="{FF2B5EF4-FFF2-40B4-BE49-F238E27FC236}">
                <a16:creationId xmlns:a16="http://schemas.microsoft.com/office/drawing/2014/main" id="{C2123457-7C54-4454-919B-9258AC67FCEE}"/>
              </a:ext>
            </a:extLst>
          </p:cNvPr>
          <p:cNvSpPr/>
          <p:nvPr/>
        </p:nvSpPr>
        <p:spPr>
          <a:xfrm flipH="1">
            <a:off x="831383" y="3246821"/>
            <a:ext cx="1946477" cy="461665"/>
          </a:xfrm>
          <a:prstGeom prst="rect">
            <a:avLst/>
          </a:prstGeom>
        </p:spPr>
        <p:txBody>
          <a:bodyPr wrap="square">
            <a:spAutoFit/>
          </a:bodyPr>
          <a:lstStyle/>
          <a:p>
            <a:r>
              <a:rPr lang="en-US" sz="1200" dirty="0"/>
              <a:t>A small tube delivering oxygen in your nose. </a:t>
            </a:r>
          </a:p>
        </p:txBody>
      </p:sp>
      <p:pic>
        <p:nvPicPr>
          <p:cNvPr id="6" name="Picture 5" descr="C:\Users\swood\AppData\Local\Microsoft\Windows\Temporary Internet Files\Content.IE5\CAFS12YO\2282-11779-1-PB[1].jpeg">
            <a:extLst>
              <a:ext uri="{FF2B5EF4-FFF2-40B4-BE49-F238E27FC236}">
                <a16:creationId xmlns:a16="http://schemas.microsoft.com/office/drawing/2014/main" id="{3267034D-075E-4770-A0AC-1D38C4C586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2060" y="1581161"/>
            <a:ext cx="2174914" cy="16518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D51129-C7B9-489D-9A9D-B670A128AE30}"/>
              </a:ext>
            </a:extLst>
          </p:cNvPr>
          <p:cNvSpPr txBox="1"/>
          <p:nvPr/>
        </p:nvSpPr>
        <p:spPr>
          <a:xfrm>
            <a:off x="4717503" y="3233000"/>
            <a:ext cx="1944028" cy="830997"/>
          </a:xfrm>
          <a:prstGeom prst="rect">
            <a:avLst/>
          </a:prstGeom>
          <a:noFill/>
        </p:spPr>
        <p:txBody>
          <a:bodyPr wrap="square" rtlCol="0">
            <a:spAutoFit/>
          </a:bodyPr>
          <a:lstStyle/>
          <a:p>
            <a:r>
              <a:rPr lang="en-US" sz="1200" dirty="0"/>
              <a:t>A clip attached to your finger that monitors your heart rate and  oxygen level.</a:t>
            </a:r>
          </a:p>
        </p:txBody>
      </p:sp>
      <p:pic>
        <p:nvPicPr>
          <p:cNvPr id="9" name="Picture 2">
            <a:extLst>
              <a:ext uri="{FF2B5EF4-FFF2-40B4-BE49-F238E27FC236}">
                <a16:creationId xmlns:a16="http://schemas.microsoft.com/office/drawing/2014/main" id="{44A5A1D2-238D-4242-A0B0-2AAE2BB17451}"/>
              </a:ext>
            </a:extLst>
          </p:cNvPr>
          <p:cNvPicPr>
            <a:picLocks noChangeAspect="1" noChangeArrowheads="1"/>
          </p:cNvPicPr>
          <p:nvPr/>
        </p:nvPicPr>
        <p:blipFill rotWithShape="1">
          <a:blip r:embed="rId7"/>
          <a:srcRect l="17984"/>
          <a:stretch/>
        </p:blipFill>
        <p:spPr bwMode="auto">
          <a:xfrm>
            <a:off x="8752673" y="1589802"/>
            <a:ext cx="1946477" cy="1627950"/>
          </a:xfrm>
          <a:prstGeom prst="rect">
            <a:avLst/>
          </a:prstGeom>
          <a:noFill/>
          <a:ln w="9525" algn="ctr">
            <a:noFill/>
            <a:miter lim="800000"/>
            <a:headEnd/>
            <a:tailEnd/>
          </a:ln>
        </p:spPr>
      </p:pic>
      <p:sp>
        <p:nvSpPr>
          <p:cNvPr id="10" name="TextBox 9">
            <a:extLst>
              <a:ext uri="{FF2B5EF4-FFF2-40B4-BE49-F238E27FC236}">
                <a16:creationId xmlns:a16="http://schemas.microsoft.com/office/drawing/2014/main" id="{ADFE6CDB-3406-4237-A95E-5EFE972ABD28}"/>
              </a:ext>
            </a:extLst>
          </p:cNvPr>
          <p:cNvSpPr txBox="1"/>
          <p:nvPr/>
        </p:nvSpPr>
        <p:spPr>
          <a:xfrm>
            <a:off x="8735468" y="3277525"/>
            <a:ext cx="1996466" cy="830997"/>
          </a:xfrm>
          <a:prstGeom prst="rect">
            <a:avLst/>
          </a:prstGeom>
          <a:noFill/>
        </p:spPr>
        <p:txBody>
          <a:bodyPr wrap="square" rtlCol="0">
            <a:spAutoFit/>
          </a:bodyPr>
          <a:lstStyle/>
          <a:p>
            <a:r>
              <a:rPr lang="en-US" sz="1200" dirty="0"/>
              <a:t>Snug white hose and/or sleeves wrapped around your legs to prevent blood clots.</a:t>
            </a:r>
          </a:p>
        </p:txBody>
      </p:sp>
      <p:pic>
        <p:nvPicPr>
          <p:cNvPr id="13" name="Content Placeholder 1">
            <a:extLst>
              <a:ext uri="{FF2B5EF4-FFF2-40B4-BE49-F238E27FC236}">
                <a16:creationId xmlns:a16="http://schemas.microsoft.com/office/drawing/2014/main" id="{F25560F7-C876-436F-984D-26CC69178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6516606" y="4000426"/>
            <a:ext cx="2057400" cy="1968261"/>
          </a:xfrm>
          <a:prstGeom prst="rect">
            <a:avLst/>
          </a:prstGeom>
          <a:noFill/>
          <a:ln w="9525" algn="ctr">
            <a:noFill/>
            <a:miter lim="800000"/>
            <a:headEnd/>
            <a:tailEnd/>
          </a:ln>
        </p:spPr>
      </p:pic>
      <p:sp>
        <p:nvSpPr>
          <p:cNvPr id="14" name="Rectangle 13">
            <a:extLst>
              <a:ext uri="{FF2B5EF4-FFF2-40B4-BE49-F238E27FC236}">
                <a16:creationId xmlns:a16="http://schemas.microsoft.com/office/drawing/2014/main" id="{7BF955DA-5819-4981-BDDE-81B67DD935EE}"/>
              </a:ext>
            </a:extLst>
          </p:cNvPr>
          <p:cNvSpPr/>
          <p:nvPr/>
        </p:nvSpPr>
        <p:spPr>
          <a:xfrm>
            <a:off x="6707105" y="6004732"/>
            <a:ext cx="1676401" cy="461665"/>
          </a:xfrm>
          <a:prstGeom prst="rect">
            <a:avLst/>
          </a:prstGeom>
        </p:spPr>
        <p:txBody>
          <a:bodyPr wrap="square">
            <a:spAutoFit/>
          </a:bodyPr>
          <a:lstStyle/>
          <a:p>
            <a:r>
              <a:rPr lang="en-US" sz="1200" dirty="0">
                <a:ea typeface="ＭＳ Ｐゴシック" pitchFamily="34" charset="-128"/>
              </a:rPr>
              <a:t>An abduction pillow (for hips) </a:t>
            </a:r>
            <a:endParaRPr lang="en-US" sz="1200" dirty="0"/>
          </a:p>
        </p:txBody>
      </p:sp>
      <p:pic>
        <p:nvPicPr>
          <p:cNvPr id="15" name="Picture 2">
            <a:extLst>
              <a:ext uri="{FF2B5EF4-FFF2-40B4-BE49-F238E27FC236}">
                <a16:creationId xmlns:a16="http://schemas.microsoft.com/office/drawing/2014/main" id="{9B63EBD9-309E-4CE7-AF4A-7EF83AF54B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4335" y="4000426"/>
            <a:ext cx="1750872" cy="214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3FC76086-44EC-4921-83E8-A5B076AB536B}"/>
              </a:ext>
            </a:extLst>
          </p:cNvPr>
          <p:cNvSpPr/>
          <p:nvPr/>
        </p:nvSpPr>
        <p:spPr>
          <a:xfrm>
            <a:off x="2913488" y="6178873"/>
            <a:ext cx="1412566" cy="276999"/>
          </a:xfrm>
          <a:prstGeom prst="rect">
            <a:avLst/>
          </a:prstGeom>
        </p:spPr>
        <p:txBody>
          <a:bodyPr wrap="none">
            <a:spAutoFit/>
          </a:bodyPr>
          <a:lstStyle/>
          <a:p>
            <a:r>
              <a:rPr lang="en-US" sz="1200" dirty="0">
                <a:ea typeface="ＭＳ Ｐゴシック" pitchFamily="34" charset="-128"/>
              </a:rPr>
              <a:t>Knee Immobilizer </a:t>
            </a:r>
            <a:endParaRPr lang="en-US" sz="1200" dirty="0"/>
          </a:p>
        </p:txBody>
      </p:sp>
      <p:pic>
        <p:nvPicPr>
          <p:cNvPr id="3" name="Audio 2">
            <a:hlinkClick r:id="" action="ppaction://media"/>
            <a:extLst>
              <a:ext uri="{FF2B5EF4-FFF2-40B4-BE49-F238E27FC236}">
                <a16:creationId xmlns:a16="http://schemas.microsoft.com/office/drawing/2014/main" id="{68707AF7-7A38-4B35-ACFB-70DDFED744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2982457"/>
      </p:ext>
    </p:extLst>
  </p:cSld>
  <p:clrMapOvr>
    <a:masterClrMapping/>
  </p:clrMapOvr>
  <p:transition advTm="527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2BE8-4BAB-49CB-8911-91806AD34AF8}"/>
              </a:ext>
            </a:extLst>
          </p:cNvPr>
          <p:cNvSpPr>
            <a:spLocks noGrp="1"/>
          </p:cNvSpPr>
          <p:nvPr>
            <p:ph type="title"/>
          </p:nvPr>
        </p:nvSpPr>
        <p:spPr/>
        <p:txBody>
          <a:bodyPr/>
          <a:lstStyle/>
          <a:p>
            <a:r>
              <a:rPr lang="en-US" dirty="0"/>
              <a:t>Admission to Orthopedic Unit</a:t>
            </a:r>
          </a:p>
        </p:txBody>
      </p:sp>
      <p:sp>
        <p:nvSpPr>
          <p:cNvPr id="3" name="Content Placeholder 2">
            <a:extLst>
              <a:ext uri="{FF2B5EF4-FFF2-40B4-BE49-F238E27FC236}">
                <a16:creationId xmlns:a16="http://schemas.microsoft.com/office/drawing/2014/main" id="{459F3F8A-9CCE-4EE5-BB61-CCB14C0BD9BE}"/>
              </a:ext>
            </a:extLst>
          </p:cNvPr>
          <p:cNvSpPr>
            <a:spLocks noGrp="1"/>
          </p:cNvSpPr>
          <p:nvPr>
            <p:ph idx="1"/>
          </p:nvPr>
        </p:nvSpPr>
        <p:spPr/>
        <p:txBody>
          <a:bodyPr/>
          <a:lstStyle/>
          <a:p>
            <a:r>
              <a:rPr lang="en-US" dirty="0"/>
              <a:t>Staff will do what they can to make you as comfortable as possible:</a:t>
            </a:r>
          </a:p>
          <a:p>
            <a:pPr lvl="1"/>
            <a:r>
              <a:rPr lang="en-US" dirty="0"/>
              <a:t>It is very important to tell the nurse about pain or any other problems so they can address them in a timely manner. </a:t>
            </a:r>
          </a:p>
          <a:p>
            <a:pPr lvl="1"/>
            <a:r>
              <a:rPr lang="en-US" dirty="0"/>
              <a:t>Your diet will be advanced from liquid (juice, </a:t>
            </a:r>
            <a:r>
              <a:rPr lang="en-US" dirty="0" err="1"/>
              <a:t>jello</a:t>
            </a:r>
            <a:r>
              <a:rPr lang="en-US" dirty="0"/>
              <a:t>, and broth) to solid foods as soon as your nurse feels it is appropriate. </a:t>
            </a:r>
          </a:p>
          <a:p>
            <a:endParaRPr lang="en-US" dirty="0"/>
          </a:p>
          <a:p>
            <a:r>
              <a:rPr lang="en-US" dirty="0"/>
              <a:t>Vitals signs are monitored every 4 hours or more frequently when needed. </a:t>
            </a:r>
          </a:p>
          <a:p>
            <a:endParaRPr lang="en-US" dirty="0"/>
          </a:p>
          <a:p>
            <a:r>
              <a:rPr lang="en-US" dirty="0"/>
              <a:t>Bedside report (nursing handoff) will occur in the morning (6:45-7:15 am) and evening (6:45-7:15 pm).  Please let the staff know if you have any questions or concerns during this time. We want to engage you in your care!   </a:t>
            </a:r>
          </a:p>
        </p:txBody>
      </p:sp>
      <p:pic>
        <p:nvPicPr>
          <p:cNvPr id="4" name="Audio 3">
            <a:hlinkClick r:id="" action="ppaction://media"/>
            <a:extLst>
              <a:ext uri="{FF2B5EF4-FFF2-40B4-BE49-F238E27FC236}">
                <a16:creationId xmlns:a16="http://schemas.microsoft.com/office/drawing/2014/main" id="{FBD62472-9289-4AF3-92C5-AD8769019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4381733"/>
      </p:ext>
    </p:extLst>
  </p:cSld>
  <p:clrMapOvr>
    <a:masterClrMapping/>
  </p:clrMapOvr>
  <p:transition advTm="359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79EE-3CA3-48AB-8859-7D57B58A3232}"/>
              </a:ext>
            </a:extLst>
          </p:cNvPr>
          <p:cNvSpPr>
            <a:spLocks noGrp="1"/>
          </p:cNvSpPr>
          <p:nvPr>
            <p:ph type="title"/>
          </p:nvPr>
        </p:nvSpPr>
        <p:spPr/>
        <p:txBody>
          <a:bodyPr/>
          <a:lstStyle/>
          <a:p>
            <a:r>
              <a:rPr lang="en-US" dirty="0"/>
              <a:t>Admission to the Orthopedic Unit</a:t>
            </a:r>
          </a:p>
        </p:txBody>
      </p:sp>
      <p:sp>
        <p:nvSpPr>
          <p:cNvPr id="3" name="Content Placeholder 2">
            <a:extLst>
              <a:ext uri="{FF2B5EF4-FFF2-40B4-BE49-F238E27FC236}">
                <a16:creationId xmlns:a16="http://schemas.microsoft.com/office/drawing/2014/main" id="{BDFFB23F-29BD-4E96-8850-781E99511D56}"/>
              </a:ext>
            </a:extLst>
          </p:cNvPr>
          <p:cNvSpPr>
            <a:spLocks noGrp="1"/>
          </p:cNvSpPr>
          <p:nvPr>
            <p:ph idx="1"/>
          </p:nvPr>
        </p:nvSpPr>
        <p:spPr/>
        <p:txBody>
          <a:bodyPr/>
          <a:lstStyle/>
          <a:p>
            <a:r>
              <a:rPr lang="en-US" dirty="0"/>
              <a:t>Unless there is a medical issue, </a:t>
            </a:r>
            <a:r>
              <a:rPr lang="en-US" u="sng" dirty="0"/>
              <a:t>all patients will be assisted out of bed on the day of your surgery.</a:t>
            </a:r>
          </a:p>
          <a:p>
            <a:pPr lvl="1"/>
            <a:r>
              <a:rPr lang="en-US" dirty="0"/>
              <a:t>Mobilizing patients help reduce your risk of developing blood clots, pneumonia, constipation, and skin breakdown.</a:t>
            </a:r>
          </a:p>
          <a:p>
            <a:pPr marL="0" indent="0">
              <a:buNone/>
            </a:pPr>
            <a:endParaRPr lang="en-US" u="sng" dirty="0"/>
          </a:p>
          <a:p>
            <a:r>
              <a:rPr lang="en-US" dirty="0"/>
              <a:t>We encourage patients to have all meals in the beside recliner.  Staying in bed all day is not good for your recovery! </a:t>
            </a:r>
          </a:p>
          <a:p>
            <a:pPr marL="0" indent="0">
              <a:buNone/>
            </a:pPr>
            <a:endParaRPr lang="en-US" u="sng" dirty="0"/>
          </a:p>
          <a:p>
            <a:r>
              <a:rPr lang="en-US" dirty="0"/>
              <a:t>You will be provided an incentive spirometer.  This device helps </a:t>
            </a:r>
          </a:p>
          <a:p>
            <a:pPr marL="0" indent="0">
              <a:buNone/>
            </a:pPr>
            <a:r>
              <a:rPr lang="en-US" dirty="0"/>
              <a:t>     prevent pneumonia by keeping your lungs clear. </a:t>
            </a:r>
          </a:p>
          <a:p>
            <a:pPr marL="0" indent="0">
              <a:buNone/>
            </a:pPr>
            <a:endParaRPr lang="en-US" u="sng" dirty="0"/>
          </a:p>
        </p:txBody>
      </p:sp>
      <p:pic>
        <p:nvPicPr>
          <p:cNvPr id="4" name="Picture 2">
            <a:extLst>
              <a:ext uri="{FF2B5EF4-FFF2-40B4-BE49-F238E27FC236}">
                <a16:creationId xmlns:a16="http://schemas.microsoft.com/office/drawing/2014/main" id="{809C99FB-BC7D-4ED5-BEE7-FEF1AAF08E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4189387"/>
            <a:ext cx="2438400"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82726B3C-D8E3-436E-84AF-0B05EAACB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6580885"/>
      </p:ext>
    </p:extLst>
  </p:cSld>
  <p:clrMapOvr>
    <a:masterClrMapping/>
  </p:clrMapOvr>
  <p:transition advTm="49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B14F-BE7E-4423-9F26-F84E9CFB218F}"/>
              </a:ext>
            </a:extLst>
          </p:cNvPr>
          <p:cNvSpPr>
            <a:spLocks noGrp="1"/>
          </p:cNvSpPr>
          <p:nvPr>
            <p:ph type="title"/>
          </p:nvPr>
        </p:nvSpPr>
        <p:spPr/>
        <p:txBody>
          <a:bodyPr/>
          <a:lstStyle/>
          <a:p>
            <a:r>
              <a:rPr lang="en-US" dirty="0"/>
              <a:t>Begin planning for your surgery now!</a:t>
            </a:r>
          </a:p>
        </p:txBody>
      </p:sp>
      <p:sp>
        <p:nvSpPr>
          <p:cNvPr id="3" name="Content Placeholder 2">
            <a:extLst>
              <a:ext uri="{FF2B5EF4-FFF2-40B4-BE49-F238E27FC236}">
                <a16:creationId xmlns:a16="http://schemas.microsoft.com/office/drawing/2014/main" id="{07C459B6-92B7-446B-BA50-AC786C2EE703}"/>
              </a:ext>
            </a:extLst>
          </p:cNvPr>
          <p:cNvSpPr>
            <a:spLocks noGrp="1"/>
          </p:cNvSpPr>
          <p:nvPr>
            <p:ph idx="1"/>
          </p:nvPr>
        </p:nvSpPr>
        <p:spPr/>
        <p:txBody>
          <a:bodyPr/>
          <a:lstStyle/>
          <a:p>
            <a:r>
              <a:rPr lang="en-US" dirty="0"/>
              <a:t>Select a caregiver that can </a:t>
            </a:r>
            <a:r>
              <a:rPr lang="en-US" b="1" dirty="0"/>
              <a:t>physically </a:t>
            </a:r>
            <a:r>
              <a:rPr lang="en-US" dirty="0"/>
              <a:t>assist you with the following items:  </a:t>
            </a:r>
          </a:p>
          <a:p>
            <a:endParaRPr lang="en-US" dirty="0"/>
          </a:p>
          <a:p>
            <a:pPr lvl="1"/>
            <a:r>
              <a:rPr lang="en-US" dirty="0"/>
              <a:t>Be able to stay with you 24 hours/day for the first few days</a:t>
            </a:r>
          </a:p>
          <a:p>
            <a:endParaRPr lang="en-US" dirty="0"/>
          </a:p>
          <a:p>
            <a:pPr lvl="1"/>
            <a:r>
              <a:rPr lang="en-US" dirty="0"/>
              <a:t>Drive you to your follow up appointments</a:t>
            </a:r>
          </a:p>
          <a:p>
            <a:pPr lvl="1"/>
            <a:endParaRPr lang="en-US" dirty="0"/>
          </a:p>
          <a:p>
            <a:pPr lvl="1"/>
            <a:r>
              <a:rPr lang="en-US" dirty="0"/>
              <a:t>Assist with your recovery exercises and dressing changes</a:t>
            </a:r>
          </a:p>
          <a:p>
            <a:pPr marL="0" indent="0">
              <a:buNone/>
            </a:pPr>
            <a:endParaRPr lang="en-US" dirty="0"/>
          </a:p>
          <a:p>
            <a:pPr lvl="1"/>
            <a:r>
              <a:rPr lang="en-US" dirty="0"/>
              <a:t>Assist with household chores (cooking, laundry, cleaning, grocery shop, yard work, pet care, </a:t>
            </a:r>
            <a:r>
              <a:rPr lang="en-US" dirty="0" err="1"/>
              <a:t>etc</a:t>
            </a:r>
            <a:r>
              <a:rPr lang="en-US" dirty="0"/>
              <a:t>)</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C83D3C9A-BA94-443A-AE2A-D5B7C05E20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8649566"/>
      </p:ext>
    </p:extLst>
  </p:cSld>
  <p:clrMapOvr>
    <a:masterClrMapping/>
  </p:clrMapOvr>
  <p:transition advTm="21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9D01-9952-45B7-8E19-8B72AAA7FB17}"/>
              </a:ext>
            </a:extLst>
          </p:cNvPr>
          <p:cNvSpPr>
            <a:spLocks noGrp="1"/>
          </p:cNvSpPr>
          <p:nvPr>
            <p:ph type="title"/>
          </p:nvPr>
        </p:nvSpPr>
        <p:spPr/>
        <p:txBody>
          <a:bodyPr/>
          <a:lstStyle/>
          <a:p>
            <a:r>
              <a:rPr lang="en-US" dirty="0"/>
              <a:t>Fall Safety</a:t>
            </a:r>
          </a:p>
        </p:txBody>
      </p:sp>
      <p:sp>
        <p:nvSpPr>
          <p:cNvPr id="3" name="Content Placeholder 2">
            <a:extLst>
              <a:ext uri="{FF2B5EF4-FFF2-40B4-BE49-F238E27FC236}">
                <a16:creationId xmlns:a16="http://schemas.microsoft.com/office/drawing/2014/main" id="{88B5E5F6-E98A-4C7A-A12A-F1F706CEC02F}"/>
              </a:ext>
            </a:extLst>
          </p:cNvPr>
          <p:cNvSpPr>
            <a:spLocks noGrp="1"/>
          </p:cNvSpPr>
          <p:nvPr>
            <p:ph idx="1"/>
          </p:nvPr>
        </p:nvSpPr>
        <p:spPr/>
        <p:txBody>
          <a:bodyPr/>
          <a:lstStyle/>
          <a:p>
            <a:r>
              <a:rPr lang="en-US" dirty="0"/>
              <a:t>It is important for you to </a:t>
            </a:r>
            <a:r>
              <a:rPr lang="en-US" b="1" dirty="0"/>
              <a:t>ALWAYS</a:t>
            </a:r>
            <a:r>
              <a:rPr lang="en-US" dirty="0"/>
              <a:t> call for help when getting out of bed or walking around.</a:t>
            </a:r>
          </a:p>
          <a:p>
            <a:endParaRPr lang="en-US" dirty="0"/>
          </a:p>
          <a:p>
            <a:r>
              <a:rPr lang="en-US" dirty="0"/>
              <a:t>You may think you can do it by yourself but remember:</a:t>
            </a:r>
          </a:p>
          <a:p>
            <a:pPr lvl="1"/>
            <a:r>
              <a:rPr lang="en-US" dirty="0"/>
              <a:t>You just had surgery to your hip or knee</a:t>
            </a:r>
          </a:p>
          <a:p>
            <a:pPr lvl="1"/>
            <a:r>
              <a:rPr lang="en-US" dirty="0"/>
              <a:t>You had anesthesia and pain medication that makes you drowsy</a:t>
            </a:r>
          </a:p>
          <a:p>
            <a:pPr lvl="1"/>
            <a:r>
              <a:rPr lang="en-US" dirty="0"/>
              <a:t>You may have received a nerve block that has numbed part of your leg</a:t>
            </a:r>
          </a:p>
          <a:p>
            <a:endParaRPr lang="en-US" dirty="0"/>
          </a:p>
          <a:p>
            <a:pPr marL="341697" lvl="1" indent="0">
              <a:buNone/>
            </a:pPr>
            <a:endParaRPr lang="en-US" dirty="0"/>
          </a:p>
        </p:txBody>
      </p:sp>
      <p:pic>
        <p:nvPicPr>
          <p:cNvPr id="4" name="Picture 2">
            <a:extLst>
              <a:ext uri="{FF2B5EF4-FFF2-40B4-BE49-F238E27FC236}">
                <a16:creationId xmlns:a16="http://schemas.microsoft.com/office/drawing/2014/main" id="{B217477A-E7D8-4BF6-AA90-B385DF8FF8F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2645" y="4254500"/>
            <a:ext cx="1878675" cy="1854200"/>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10FF355-0B87-4A8B-AFBF-A9CD2CA842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07"/>
          <a:stretch/>
        </p:blipFill>
        <p:spPr bwMode="auto">
          <a:xfrm>
            <a:off x="3675354" y="4254500"/>
            <a:ext cx="2377440" cy="199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4D7A364-5C6D-4F65-9AC0-2454E775C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4131550"/>
            <a:ext cx="2103120"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7D822EBE-9471-4D58-B63C-D471911F90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1526" y="4137642"/>
            <a:ext cx="2011680" cy="199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a:extLst>
              <a:ext uri="{FF2B5EF4-FFF2-40B4-BE49-F238E27FC236}">
                <a16:creationId xmlns:a16="http://schemas.microsoft.com/office/drawing/2014/main" id="{C3F8A37A-1C78-4D39-94B2-C51358396B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8718748"/>
      </p:ext>
    </p:extLst>
  </p:cSld>
  <p:clrMapOvr>
    <a:masterClrMapping/>
  </p:clrMapOvr>
  <p:transition advTm="25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57A9-1547-403F-947D-B1C172947284}"/>
              </a:ext>
            </a:extLst>
          </p:cNvPr>
          <p:cNvSpPr>
            <a:spLocks noGrp="1"/>
          </p:cNvSpPr>
          <p:nvPr>
            <p:ph type="title"/>
          </p:nvPr>
        </p:nvSpPr>
        <p:spPr/>
        <p:txBody>
          <a:bodyPr/>
          <a:lstStyle/>
          <a:p>
            <a:r>
              <a:rPr lang="en-US" dirty="0"/>
              <a:t>Physical Therapy </a:t>
            </a:r>
          </a:p>
        </p:txBody>
      </p:sp>
      <p:sp>
        <p:nvSpPr>
          <p:cNvPr id="3" name="Content Placeholder 2">
            <a:extLst>
              <a:ext uri="{FF2B5EF4-FFF2-40B4-BE49-F238E27FC236}">
                <a16:creationId xmlns:a16="http://schemas.microsoft.com/office/drawing/2014/main" id="{6C0A1322-BF9C-4CA0-8C7D-07A125EE0896}"/>
              </a:ext>
            </a:extLst>
          </p:cNvPr>
          <p:cNvSpPr>
            <a:spLocks noGrp="1"/>
          </p:cNvSpPr>
          <p:nvPr>
            <p:ph idx="1"/>
          </p:nvPr>
        </p:nvSpPr>
        <p:spPr/>
        <p:txBody>
          <a:bodyPr/>
          <a:lstStyle/>
          <a:p>
            <a:r>
              <a:rPr lang="en-US" b="1" dirty="0"/>
              <a:t>Post-op day 1 (day after surgery)</a:t>
            </a:r>
          </a:p>
          <a:p>
            <a:pPr lvl="1"/>
            <a:r>
              <a:rPr lang="en-US" dirty="0"/>
              <a:t>Work with PT on bed mobility, transfers, and walking </a:t>
            </a:r>
          </a:p>
          <a:p>
            <a:pPr lvl="1"/>
            <a:r>
              <a:rPr lang="en-US" dirty="0"/>
              <a:t>Leg exercises to increase strength, range of motion and improve blood flow</a:t>
            </a:r>
          </a:p>
          <a:p>
            <a:pPr lvl="1"/>
            <a:r>
              <a:rPr lang="en-US" dirty="0"/>
              <a:t>Stair training, if needed</a:t>
            </a:r>
          </a:p>
          <a:p>
            <a:pPr lvl="1"/>
            <a:r>
              <a:rPr lang="en-US" dirty="0"/>
              <a:t>Family/caregiver training</a:t>
            </a:r>
          </a:p>
          <a:p>
            <a:pPr lvl="1"/>
            <a:r>
              <a:rPr lang="en-US" b="1" dirty="0"/>
              <a:t>Discharge to home </a:t>
            </a:r>
            <a:r>
              <a:rPr lang="en-US" dirty="0"/>
              <a:t>if approved by your surgeon and physical therapy </a:t>
            </a:r>
          </a:p>
          <a:p>
            <a:endParaRPr lang="en-US" b="1" dirty="0"/>
          </a:p>
          <a:p>
            <a:r>
              <a:rPr lang="en-US" b="1" dirty="0"/>
              <a:t>Post-op day 2</a:t>
            </a:r>
          </a:p>
          <a:p>
            <a:pPr lvl="1"/>
            <a:r>
              <a:rPr lang="en-US" dirty="0"/>
              <a:t>Continue to work on leg exercises to assist with independence </a:t>
            </a:r>
          </a:p>
          <a:p>
            <a:pPr lvl="1"/>
            <a:r>
              <a:rPr lang="en-US" dirty="0"/>
              <a:t>Increase walking distance</a:t>
            </a:r>
          </a:p>
          <a:p>
            <a:pPr lvl="1"/>
            <a:r>
              <a:rPr lang="en-US" dirty="0"/>
              <a:t>Discharge to home </a:t>
            </a:r>
            <a:r>
              <a:rPr lang="en-US" b="1" dirty="0"/>
              <a:t>(*Goal is to be discharge home no later than noon)</a:t>
            </a:r>
          </a:p>
        </p:txBody>
      </p:sp>
      <p:pic>
        <p:nvPicPr>
          <p:cNvPr id="4" name="Audio 3">
            <a:hlinkClick r:id="" action="ppaction://media"/>
            <a:extLst>
              <a:ext uri="{FF2B5EF4-FFF2-40B4-BE49-F238E27FC236}">
                <a16:creationId xmlns:a16="http://schemas.microsoft.com/office/drawing/2014/main" id="{4DF97348-3A64-4D02-94F4-B6C4E67638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1477001"/>
      </p:ext>
    </p:extLst>
  </p:cSld>
  <p:clrMapOvr>
    <a:masterClrMapping/>
  </p:clrMapOvr>
  <p:transition advTm="546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F5A7-4A49-43B6-9D7A-ACFF0FD7B484}"/>
              </a:ext>
            </a:extLst>
          </p:cNvPr>
          <p:cNvSpPr>
            <a:spLocks noGrp="1"/>
          </p:cNvSpPr>
          <p:nvPr>
            <p:ph type="title"/>
          </p:nvPr>
        </p:nvSpPr>
        <p:spPr>
          <a:xfrm>
            <a:off x="381000" y="301580"/>
            <a:ext cx="11136087" cy="819906"/>
          </a:xfrm>
        </p:spPr>
        <p:txBody>
          <a:bodyPr/>
          <a:lstStyle/>
          <a:p>
            <a:r>
              <a:rPr lang="en-US" dirty="0"/>
              <a:t>Total Hip Precautions</a:t>
            </a:r>
          </a:p>
        </p:txBody>
      </p:sp>
      <p:pic>
        <p:nvPicPr>
          <p:cNvPr id="4" name="Content Placeholder 3">
            <a:extLst>
              <a:ext uri="{FF2B5EF4-FFF2-40B4-BE49-F238E27FC236}">
                <a16:creationId xmlns:a16="http://schemas.microsoft.com/office/drawing/2014/main" id="{8AA16992-232D-46CF-AB22-A656EA31EFC1}"/>
              </a:ext>
            </a:extLst>
          </p:cNvPr>
          <p:cNvPicPr>
            <a:picLocks noGrp="1" noChangeAspect="1"/>
          </p:cNvPicPr>
          <p:nvPr>
            <p:ph idx="1"/>
          </p:nvPr>
        </p:nvPicPr>
        <p:blipFill rotWithShape="1">
          <a:blip r:embed="rId5"/>
          <a:srcRect l="69211" t="28414" r="15182" b="14213"/>
          <a:stretch/>
        </p:blipFill>
        <p:spPr>
          <a:xfrm>
            <a:off x="816863" y="1447800"/>
            <a:ext cx="4735287" cy="504156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45581144-0A17-4D6C-926E-2D752E216C83}"/>
              </a:ext>
            </a:extLst>
          </p:cNvPr>
          <p:cNvPicPr>
            <a:picLocks noChangeAspect="1"/>
          </p:cNvPicPr>
          <p:nvPr/>
        </p:nvPicPr>
        <p:blipFill rotWithShape="1">
          <a:blip r:embed="rId6"/>
          <a:srcRect l="68750" t="28889" r="15000" b="20000"/>
          <a:stretch/>
        </p:blipFill>
        <p:spPr>
          <a:xfrm>
            <a:off x="6553200" y="1447800"/>
            <a:ext cx="4651140" cy="5038517"/>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a:extLst>
              <a:ext uri="{FF2B5EF4-FFF2-40B4-BE49-F238E27FC236}">
                <a16:creationId xmlns:a16="http://schemas.microsoft.com/office/drawing/2014/main" id="{18C3E826-E2F1-48DB-84F1-54C89175D9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8326086"/>
      </p:ext>
    </p:extLst>
  </p:cSld>
  <p:clrMapOvr>
    <a:masterClrMapping/>
  </p:clrMapOvr>
  <p:transition advTm="48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688B-58B8-435E-8949-7402043BE21B}"/>
              </a:ext>
            </a:extLst>
          </p:cNvPr>
          <p:cNvSpPr>
            <a:spLocks noGrp="1"/>
          </p:cNvSpPr>
          <p:nvPr>
            <p:ph type="title"/>
          </p:nvPr>
        </p:nvSpPr>
        <p:spPr/>
        <p:txBody>
          <a:bodyPr/>
          <a:lstStyle/>
          <a:p>
            <a:r>
              <a:rPr lang="en-US" dirty="0"/>
              <a:t>Total Knee Precautions</a:t>
            </a:r>
          </a:p>
        </p:txBody>
      </p:sp>
      <p:pic>
        <p:nvPicPr>
          <p:cNvPr id="4" name="Content Placeholder 3">
            <a:extLst>
              <a:ext uri="{FF2B5EF4-FFF2-40B4-BE49-F238E27FC236}">
                <a16:creationId xmlns:a16="http://schemas.microsoft.com/office/drawing/2014/main" id="{C360A9FF-16C9-457F-9F1B-06C860610044}"/>
              </a:ext>
            </a:extLst>
          </p:cNvPr>
          <p:cNvPicPr>
            <a:picLocks noGrp="1" noChangeAspect="1"/>
          </p:cNvPicPr>
          <p:nvPr>
            <p:ph idx="1"/>
          </p:nvPr>
        </p:nvPicPr>
        <p:blipFill rotWithShape="1">
          <a:blip r:embed="rId5"/>
          <a:srcRect l="65140" t="33112" r="11111" b="8986"/>
          <a:stretch/>
        </p:blipFill>
        <p:spPr>
          <a:xfrm>
            <a:off x="533400" y="1676400"/>
            <a:ext cx="4579839" cy="42672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9DF2F24F-B57F-4EA4-96F9-02F47209C7F5}"/>
              </a:ext>
            </a:extLst>
          </p:cNvPr>
          <p:cNvPicPr>
            <a:picLocks noChangeAspect="1"/>
          </p:cNvPicPr>
          <p:nvPr/>
        </p:nvPicPr>
        <p:blipFill>
          <a:blip r:embed="rId6"/>
          <a:stretch>
            <a:fillRect/>
          </a:stretch>
        </p:blipFill>
        <p:spPr>
          <a:xfrm>
            <a:off x="5701985" y="912245"/>
            <a:ext cx="2299015" cy="2369393"/>
          </a:xfrm>
          <a:prstGeom prst="rect">
            <a:avLst/>
          </a:prstGeom>
        </p:spPr>
      </p:pic>
      <p:pic>
        <p:nvPicPr>
          <p:cNvPr id="6" name="Picture 5">
            <a:extLst>
              <a:ext uri="{FF2B5EF4-FFF2-40B4-BE49-F238E27FC236}">
                <a16:creationId xmlns:a16="http://schemas.microsoft.com/office/drawing/2014/main" id="{C93FC345-3D28-40D6-B14D-CE2279398253}"/>
              </a:ext>
            </a:extLst>
          </p:cNvPr>
          <p:cNvPicPr>
            <a:picLocks noChangeAspect="1"/>
          </p:cNvPicPr>
          <p:nvPr/>
        </p:nvPicPr>
        <p:blipFill>
          <a:blip r:embed="rId7"/>
          <a:stretch>
            <a:fillRect/>
          </a:stretch>
        </p:blipFill>
        <p:spPr>
          <a:xfrm>
            <a:off x="5868261" y="1143000"/>
            <a:ext cx="1979478" cy="1792527"/>
          </a:xfrm>
          <a:prstGeom prst="rect">
            <a:avLst/>
          </a:prstGeom>
        </p:spPr>
      </p:pic>
      <p:pic>
        <p:nvPicPr>
          <p:cNvPr id="7" name="Picture 6">
            <a:extLst>
              <a:ext uri="{FF2B5EF4-FFF2-40B4-BE49-F238E27FC236}">
                <a16:creationId xmlns:a16="http://schemas.microsoft.com/office/drawing/2014/main" id="{92276F35-A9BA-4010-AD5A-6E047D7908F0}"/>
              </a:ext>
            </a:extLst>
          </p:cNvPr>
          <p:cNvPicPr>
            <a:picLocks noChangeAspect="1"/>
          </p:cNvPicPr>
          <p:nvPr/>
        </p:nvPicPr>
        <p:blipFill>
          <a:blip r:embed="rId8"/>
          <a:stretch>
            <a:fillRect/>
          </a:stretch>
        </p:blipFill>
        <p:spPr>
          <a:xfrm>
            <a:off x="8327343" y="2959911"/>
            <a:ext cx="3331257" cy="1758847"/>
          </a:xfrm>
          <a:prstGeom prst="rect">
            <a:avLst/>
          </a:prstGeom>
        </p:spPr>
      </p:pic>
      <p:pic>
        <p:nvPicPr>
          <p:cNvPr id="8" name="Picture 7">
            <a:extLst>
              <a:ext uri="{FF2B5EF4-FFF2-40B4-BE49-F238E27FC236}">
                <a16:creationId xmlns:a16="http://schemas.microsoft.com/office/drawing/2014/main" id="{0D2A5A6D-00AE-4CB9-B7B0-AFDA8A122F46}"/>
              </a:ext>
            </a:extLst>
          </p:cNvPr>
          <p:cNvPicPr>
            <a:picLocks noChangeAspect="1"/>
          </p:cNvPicPr>
          <p:nvPr/>
        </p:nvPicPr>
        <p:blipFill>
          <a:blip r:embed="rId9"/>
          <a:stretch>
            <a:fillRect/>
          </a:stretch>
        </p:blipFill>
        <p:spPr>
          <a:xfrm>
            <a:off x="5791200" y="4876800"/>
            <a:ext cx="6120914" cy="944962"/>
          </a:xfrm>
          <a:prstGeom prst="rect">
            <a:avLst/>
          </a:prstGeom>
        </p:spPr>
      </p:pic>
      <p:pic>
        <p:nvPicPr>
          <p:cNvPr id="3" name="Audio 2">
            <a:hlinkClick r:id="" action="ppaction://media"/>
            <a:extLst>
              <a:ext uri="{FF2B5EF4-FFF2-40B4-BE49-F238E27FC236}">
                <a16:creationId xmlns:a16="http://schemas.microsoft.com/office/drawing/2014/main" id="{28073AA4-EE47-46F1-BC3B-C4BC5A97B8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1946585"/>
      </p:ext>
    </p:extLst>
  </p:cSld>
  <p:clrMapOvr>
    <a:masterClrMapping/>
  </p:clrMapOvr>
  <p:transition advTm="60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3679-CE82-4F02-8257-EC4A4676107B}"/>
              </a:ext>
            </a:extLst>
          </p:cNvPr>
          <p:cNvSpPr>
            <a:spLocks noGrp="1"/>
          </p:cNvSpPr>
          <p:nvPr>
            <p:ph type="title"/>
          </p:nvPr>
        </p:nvSpPr>
        <p:spPr/>
        <p:txBody>
          <a:bodyPr/>
          <a:lstStyle/>
          <a:p>
            <a:r>
              <a:rPr lang="en-US" dirty="0"/>
              <a:t>Pain Management</a:t>
            </a:r>
          </a:p>
        </p:txBody>
      </p:sp>
      <p:sp>
        <p:nvSpPr>
          <p:cNvPr id="3" name="Content Placeholder 2">
            <a:extLst>
              <a:ext uri="{FF2B5EF4-FFF2-40B4-BE49-F238E27FC236}">
                <a16:creationId xmlns:a16="http://schemas.microsoft.com/office/drawing/2014/main" id="{DF456038-7F1F-4807-BE75-5B67D30C6184}"/>
              </a:ext>
            </a:extLst>
          </p:cNvPr>
          <p:cNvSpPr>
            <a:spLocks noGrp="1"/>
          </p:cNvSpPr>
          <p:nvPr>
            <p:ph idx="1"/>
          </p:nvPr>
        </p:nvSpPr>
        <p:spPr/>
        <p:txBody>
          <a:bodyPr/>
          <a:lstStyle/>
          <a:p>
            <a:pPr marL="0" indent="0">
              <a:buNone/>
            </a:pPr>
            <a:r>
              <a:rPr lang="en-US" dirty="0"/>
              <a:t>Orlando Health uses 0–10 rating scale to measure pain. No pain is “0.” A “10” means that you have the worst possible pain. </a:t>
            </a:r>
            <a:r>
              <a:rPr lang="en-US" b="1" i="1" dirty="0"/>
              <a:t>Your nurse will ask you for your pain goal. </a:t>
            </a:r>
            <a:r>
              <a:rPr lang="en-US" dirty="0"/>
              <a:t>This number represents the pain level at which you will be able to comfortably get out of bed and do physical therapy.</a:t>
            </a:r>
          </a:p>
          <a:p>
            <a:pPr marL="0" indent="0">
              <a:buNone/>
            </a:pPr>
            <a:endParaRPr lang="en-US" dirty="0"/>
          </a:p>
          <a:p>
            <a:pPr marL="0" indent="0">
              <a:buNone/>
            </a:pPr>
            <a:endParaRPr lang="en-US" dirty="0"/>
          </a:p>
        </p:txBody>
      </p:sp>
      <p:pic>
        <p:nvPicPr>
          <p:cNvPr id="4" name="Picture 4" descr="C:\Users\swood\AppData\Local\Microsoft\Windows\Temporary Internet Files\Content.IE5\N3915Q23\painscale[1].jpg">
            <a:extLst>
              <a:ext uri="{FF2B5EF4-FFF2-40B4-BE49-F238E27FC236}">
                <a16:creationId xmlns:a16="http://schemas.microsoft.com/office/drawing/2014/main" id="{1DFE40BD-2D70-44B9-B8B7-F447B4892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71800"/>
            <a:ext cx="7772400" cy="312310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76B05C1-0870-4A21-8308-7266D290EF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173394"/>
      </p:ext>
    </p:extLst>
  </p:cSld>
  <p:clrMapOvr>
    <a:masterClrMapping/>
  </p:clrMapOvr>
  <p:transition advTm="288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75BC-7077-4821-88C7-E930EA655539}"/>
              </a:ext>
            </a:extLst>
          </p:cNvPr>
          <p:cNvSpPr>
            <a:spLocks noGrp="1"/>
          </p:cNvSpPr>
          <p:nvPr>
            <p:ph type="title"/>
          </p:nvPr>
        </p:nvSpPr>
        <p:spPr/>
        <p:txBody>
          <a:bodyPr/>
          <a:lstStyle/>
          <a:p>
            <a:r>
              <a:rPr lang="en-US" dirty="0"/>
              <a:t>Pain Management</a:t>
            </a:r>
          </a:p>
        </p:txBody>
      </p:sp>
      <p:sp>
        <p:nvSpPr>
          <p:cNvPr id="3" name="Content Placeholder 2">
            <a:extLst>
              <a:ext uri="{FF2B5EF4-FFF2-40B4-BE49-F238E27FC236}">
                <a16:creationId xmlns:a16="http://schemas.microsoft.com/office/drawing/2014/main" id="{050191A0-8974-40F4-BDF6-0A3942C56909}"/>
              </a:ext>
            </a:extLst>
          </p:cNvPr>
          <p:cNvSpPr>
            <a:spLocks noGrp="1"/>
          </p:cNvSpPr>
          <p:nvPr>
            <p:ph idx="1"/>
          </p:nvPr>
        </p:nvSpPr>
        <p:spPr/>
        <p:txBody>
          <a:bodyPr/>
          <a:lstStyle/>
          <a:p>
            <a:r>
              <a:rPr lang="en-US" dirty="0"/>
              <a:t>Swelling, stiffness, soreness, heaviness of the leg, and some pain is normal after your joint replacement.</a:t>
            </a:r>
          </a:p>
          <a:p>
            <a:endParaRPr lang="en-US" dirty="0"/>
          </a:p>
          <a:p>
            <a:r>
              <a:rPr lang="en-US" dirty="0"/>
              <a:t>We use a variety of methods to help control your pain:</a:t>
            </a:r>
          </a:p>
          <a:p>
            <a:pPr lvl="1"/>
            <a:r>
              <a:rPr lang="en-US" dirty="0"/>
              <a:t>IV/Oral pain medication—Percocet, Norco, Morphine, or </a:t>
            </a:r>
            <a:r>
              <a:rPr lang="en-US" dirty="0" err="1"/>
              <a:t>Dilaudid</a:t>
            </a:r>
            <a:endParaRPr lang="en-US" dirty="0"/>
          </a:p>
          <a:p>
            <a:pPr lvl="1"/>
            <a:r>
              <a:rPr lang="en-US" dirty="0"/>
              <a:t>Non-steroidal anti-inflammatory (NSAID) medications—Toradol, Ibuprofen, Celebrex</a:t>
            </a:r>
          </a:p>
          <a:p>
            <a:pPr lvl="1"/>
            <a:r>
              <a:rPr lang="en-US" dirty="0"/>
              <a:t>Muscle relaxers—Robaxin, Flexeril, Baclofen</a:t>
            </a:r>
          </a:p>
          <a:p>
            <a:pPr lvl="1"/>
            <a:r>
              <a:rPr lang="en-US" dirty="0"/>
              <a:t>Nerve blocks/</a:t>
            </a:r>
            <a:r>
              <a:rPr lang="en-US" dirty="0" err="1"/>
              <a:t>Exparel</a:t>
            </a:r>
            <a:r>
              <a:rPr lang="en-US" dirty="0"/>
              <a:t>/ON-Q Pump</a:t>
            </a:r>
          </a:p>
          <a:p>
            <a:pPr lvl="1"/>
            <a:r>
              <a:rPr lang="en-US" dirty="0"/>
              <a:t>Cold therapy/ice packs</a:t>
            </a:r>
          </a:p>
          <a:p>
            <a:pPr lvl="1"/>
            <a:r>
              <a:rPr lang="en-US" dirty="0"/>
              <a:t>Movement/Repositioning</a:t>
            </a:r>
          </a:p>
          <a:p>
            <a:pPr lvl="1"/>
            <a:r>
              <a:rPr lang="en-US" dirty="0"/>
              <a:t>Physical Therapy</a:t>
            </a:r>
          </a:p>
          <a:p>
            <a:pPr lvl="1"/>
            <a:r>
              <a:rPr lang="en-US" dirty="0"/>
              <a:t>Relaxation</a:t>
            </a:r>
          </a:p>
        </p:txBody>
      </p:sp>
      <p:pic>
        <p:nvPicPr>
          <p:cNvPr id="4" name="Audio 3">
            <a:hlinkClick r:id="" action="ppaction://media"/>
            <a:extLst>
              <a:ext uri="{FF2B5EF4-FFF2-40B4-BE49-F238E27FC236}">
                <a16:creationId xmlns:a16="http://schemas.microsoft.com/office/drawing/2014/main" id="{A9BB8373-DC93-4EFA-ADC0-64AF9023E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6687990"/>
      </p:ext>
    </p:extLst>
  </p:cSld>
  <p:clrMapOvr>
    <a:masterClrMapping/>
  </p:clrMapOvr>
  <p:transition advTm="790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A2E4-8D1E-429C-9574-B8836BED7460}"/>
              </a:ext>
            </a:extLst>
          </p:cNvPr>
          <p:cNvSpPr>
            <a:spLocks noGrp="1"/>
          </p:cNvSpPr>
          <p:nvPr>
            <p:ph type="title"/>
          </p:nvPr>
        </p:nvSpPr>
        <p:spPr/>
        <p:txBody>
          <a:bodyPr/>
          <a:lstStyle/>
          <a:p>
            <a:r>
              <a:rPr lang="en-US" dirty="0"/>
              <a:t>Nerve Block</a:t>
            </a:r>
          </a:p>
        </p:txBody>
      </p:sp>
      <p:sp>
        <p:nvSpPr>
          <p:cNvPr id="4" name="Content Placeholder 3">
            <a:extLst>
              <a:ext uri="{FF2B5EF4-FFF2-40B4-BE49-F238E27FC236}">
                <a16:creationId xmlns:a16="http://schemas.microsoft.com/office/drawing/2014/main" id="{B2336EB1-127A-400F-BA31-7B87ED9FDB74}"/>
              </a:ext>
            </a:extLst>
          </p:cNvPr>
          <p:cNvSpPr>
            <a:spLocks noGrp="1"/>
          </p:cNvSpPr>
          <p:nvPr>
            <p:ph idx="1"/>
          </p:nvPr>
        </p:nvSpPr>
        <p:spPr>
          <a:xfrm>
            <a:off x="381000" y="1676400"/>
            <a:ext cx="11229975" cy="4662815"/>
          </a:xfrm>
          <a:prstGeom prst="rect">
            <a:avLst/>
          </a:prstGeom>
        </p:spPr>
        <p:txBody>
          <a:bodyPr>
            <a:spAutoFit/>
          </a:bodyPr>
          <a:lstStyle/>
          <a:p>
            <a:pPr algn="l"/>
            <a:endParaRPr lang="en-US" sz="900"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rPr>
              <a:t>Your surgeon may ask your anesthesiologist to place a nerve block.</a:t>
            </a:r>
          </a:p>
          <a:p>
            <a:pPr marL="0" indent="0">
              <a:buNone/>
            </a:pPr>
            <a:endParaRPr lang="en-US" dirty="0"/>
          </a:p>
          <a:p>
            <a:r>
              <a:rPr lang="en-US" dirty="0"/>
              <a:t>This is an injection of numbing medication to the nerve that </a:t>
            </a:r>
          </a:p>
          <a:p>
            <a:pPr marL="0" indent="0">
              <a:buNone/>
            </a:pPr>
            <a:r>
              <a:rPr lang="en-US" dirty="0"/>
              <a:t>     goes to your joint. </a:t>
            </a:r>
          </a:p>
          <a:p>
            <a:endParaRPr lang="en-US" dirty="0"/>
          </a:p>
          <a:p>
            <a:r>
              <a:rPr lang="en-US" dirty="0"/>
              <a:t>It is generally done before surgery, after you are sedated. </a:t>
            </a:r>
          </a:p>
          <a:p>
            <a:pPr marL="0" indent="0">
              <a:buNone/>
            </a:pPr>
            <a:endParaRPr lang="en-US" dirty="0"/>
          </a:p>
          <a:p>
            <a:r>
              <a:rPr lang="en-US" dirty="0"/>
              <a:t>If given, this can help control pain for the first 24 hours </a:t>
            </a:r>
          </a:p>
          <a:p>
            <a:pPr marL="0" indent="0">
              <a:buNone/>
            </a:pPr>
            <a:r>
              <a:rPr lang="en-US" dirty="0"/>
              <a:t>     after surgery.</a:t>
            </a:r>
          </a:p>
          <a:p>
            <a:endParaRPr lang="en-US" dirty="0"/>
          </a:p>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marL="0" indent="0">
              <a:buNone/>
            </a:pPr>
            <a:endParaRPr lang="en-US"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D708DBF9-D031-4396-9001-95ECDAE3B04F}"/>
              </a:ext>
            </a:extLst>
          </p:cNvPr>
          <p:cNvPicPr>
            <a:picLocks noChangeAspect="1"/>
          </p:cNvPicPr>
          <p:nvPr/>
        </p:nvPicPr>
        <p:blipFill rotWithShape="1">
          <a:blip r:embed="rId5"/>
          <a:srcRect l="13206" r="13802"/>
          <a:stretch/>
        </p:blipFill>
        <p:spPr>
          <a:xfrm>
            <a:off x="7924800" y="2474506"/>
            <a:ext cx="3505201" cy="3864709"/>
          </a:xfrm>
          <a:prstGeom prst="rect">
            <a:avLst/>
          </a:prstGeom>
        </p:spPr>
      </p:pic>
      <p:pic>
        <p:nvPicPr>
          <p:cNvPr id="3" name="Audio 2">
            <a:hlinkClick r:id="" action="ppaction://media"/>
            <a:extLst>
              <a:ext uri="{FF2B5EF4-FFF2-40B4-BE49-F238E27FC236}">
                <a16:creationId xmlns:a16="http://schemas.microsoft.com/office/drawing/2014/main" id="{03DFD723-D3BC-4457-8DA0-DFB3CDAAE4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7810278"/>
      </p:ext>
    </p:extLst>
  </p:cSld>
  <p:clrMapOvr>
    <a:masterClrMapping/>
  </p:clrMapOvr>
  <p:transition advTm="39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D2DF-F2A3-4347-9725-C88253F95ADD}"/>
              </a:ext>
            </a:extLst>
          </p:cNvPr>
          <p:cNvSpPr>
            <a:spLocks noGrp="1"/>
          </p:cNvSpPr>
          <p:nvPr>
            <p:ph type="title"/>
          </p:nvPr>
        </p:nvSpPr>
        <p:spPr/>
        <p:txBody>
          <a:bodyPr/>
          <a:lstStyle/>
          <a:p>
            <a:r>
              <a:rPr lang="en-US" dirty="0" err="1"/>
              <a:t>Exparel</a:t>
            </a:r>
            <a:endParaRPr lang="en-US" dirty="0"/>
          </a:p>
        </p:txBody>
      </p:sp>
      <p:sp>
        <p:nvSpPr>
          <p:cNvPr id="3" name="Content Placeholder 2">
            <a:extLst>
              <a:ext uri="{FF2B5EF4-FFF2-40B4-BE49-F238E27FC236}">
                <a16:creationId xmlns:a16="http://schemas.microsoft.com/office/drawing/2014/main" id="{23D73B15-D90B-4042-AEE1-8698FE19B0C9}"/>
              </a:ext>
            </a:extLst>
          </p:cNvPr>
          <p:cNvSpPr>
            <a:spLocks noGrp="1"/>
          </p:cNvSpPr>
          <p:nvPr>
            <p:ph idx="1"/>
          </p:nvPr>
        </p:nvSpPr>
        <p:spPr/>
        <p:txBody>
          <a:bodyPr/>
          <a:lstStyle/>
          <a:p>
            <a:r>
              <a:rPr lang="en-US" dirty="0"/>
              <a:t>This is a numbing medicine, injected into the joint during surgery that can help control pain up to 3 days (72 hours).  </a:t>
            </a:r>
          </a:p>
          <a:p>
            <a:pPr marL="0" indent="0">
              <a:buNone/>
            </a:pPr>
            <a:endParaRPr lang="en-US" dirty="0"/>
          </a:p>
          <a:p>
            <a:r>
              <a:rPr lang="en-US" dirty="0"/>
              <a:t>If given, you may notice an increase in your pain 2-4 days after surgery. This pain increase is normal because the medicine given during surgery is wearing off. </a:t>
            </a:r>
          </a:p>
          <a:p>
            <a:pPr marL="0" indent="0">
              <a:buNone/>
            </a:pPr>
            <a:endParaRPr lang="en-US" dirty="0"/>
          </a:p>
          <a:p>
            <a:r>
              <a:rPr lang="en-US" dirty="0"/>
              <a:t>A teal band will need to be worn for the first 4days (96 hours) after surgery, even when you are home. This is a safety measure.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D718BEA6-8874-4393-B118-880B0DDD9A8A}"/>
              </a:ext>
            </a:extLst>
          </p:cNvPr>
          <p:cNvPicPr>
            <a:picLocks noChangeAspect="1"/>
          </p:cNvPicPr>
          <p:nvPr/>
        </p:nvPicPr>
        <p:blipFill>
          <a:blip r:embed="rId5"/>
          <a:stretch>
            <a:fillRect/>
          </a:stretch>
        </p:blipFill>
        <p:spPr>
          <a:xfrm>
            <a:off x="2971800" y="4665280"/>
            <a:ext cx="5692462" cy="1608306"/>
          </a:xfrm>
          <a:prstGeom prst="rect">
            <a:avLst/>
          </a:prstGeom>
        </p:spPr>
      </p:pic>
      <p:pic>
        <p:nvPicPr>
          <p:cNvPr id="5" name="Audio 4">
            <a:hlinkClick r:id="" action="ppaction://media"/>
            <a:extLst>
              <a:ext uri="{FF2B5EF4-FFF2-40B4-BE49-F238E27FC236}">
                <a16:creationId xmlns:a16="http://schemas.microsoft.com/office/drawing/2014/main" id="{95B0CB82-F0D4-4B59-80B9-098C18960A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3390859"/>
      </p:ext>
    </p:extLst>
  </p:cSld>
  <p:clrMapOvr>
    <a:masterClrMapping/>
  </p:clrMapOvr>
  <p:transition advTm="46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014C-2796-49E5-B56C-31AA0C3B85C6}"/>
              </a:ext>
            </a:extLst>
          </p:cNvPr>
          <p:cNvSpPr>
            <a:spLocks noGrp="1"/>
          </p:cNvSpPr>
          <p:nvPr>
            <p:ph type="title"/>
          </p:nvPr>
        </p:nvSpPr>
        <p:spPr/>
        <p:txBody>
          <a:bodyPr/>
          <a:lstStyle/>
          <a:p>
            <a:r>
              <a:rPr lang="en-US" dirty="0"/>
              <a:t>ON-Q Pump</a:t>
            </a:r>
          </a:p>
        </p:txBody>
      </p:sp>
      <p:sp>
        <p:nvSpPr>
          <p:cNvPr id="7" name="Content Placeholder 6">
            <a:extLst>
              <a:ext uri="{FF2B5EF4-FFF2-40B4-BE49-F238E27FC236}">
                <a16:creationId xmlns:a16="http://schemas.microsoft.com/office/drawing/2014/main" id="{2E6EB7C0-A64A-4387-A8C5-8959AE8B0B6F}"/>
              </a:ext>
            </a:extLst>
          </p:cNvPr>
          <p:cNvSpPr>
            <a:spLocks noGrp="1"/>
          </p:cNvSpPr>
          <p:nvPr>
            <p:ph idx="1"/>
          </p:nvPr>
        </p:nvSpPr>
        <p:spPr/>
        <p:txBody>
          <a:bodyPr/>
          <a:lstStyle/>
          <a:p>
            <a:r>
              <a:rPr lang="en-US" dirty="0"/>
              <a:t>The ON-Q Pump is a device that continuously </a:t>
            </a:r>
          </a:p>
          <a:p>
            <a:pPr marL="0" indent="0">
              <a:buNone/>
            </a:pPr>
            <a:r>
              <a:rPr lang="en-US" dirty="0"/>
              <a:t>      infuses a local anesthetic (numbing medication) </a:t>
            </a:r>
          </a:p>
          <a:p>
            <a:pPr marL="0" indent="0">
              <a:buNone/>
            </a:pPr>
            <a:r>
              <a:rPr lang="en-US" dirty="0"/>
              <a:t>      for pain management after surgery but does not</a:t>
            </a:r>
          </a:p>
          <a:p>
            <a:pPr marL="0" indent="0">
              <a:buNone/>
            </a:pPr>
            <a:r>
              <a:rPr lang="en-US" dirty="0"/>
              <a:t>      effect the muscle tone of the leg.</a:t>
            </a:r>
          </a:p>
          <a:p>
            <a:pPr marL="0" indent="0">
              <a:buNone/>
            </a:pPr>
            <a:r>
              <a:rPr lang="en-US" dirty="0"/>
              <a:t> </a:t>
            </a:r>
          </a:p>
          <a:p>
            <a:r>
              <a:rPr lang="en-US" dirty="0"/>
              <a:t>As the medication is delivered, the pump ball will </a:t>
            </a:r>
          </a:p>
          <a:p>
            <a:pPr marL="0" indent="0">
              <a:buNone/>
            </a:pPr>
            <a:r>
              <a:rPr lang="en-US" dirty="0"/>
              <a:t>     gradually soften and then become smaller.</a:t>
            </a:r>
          </a:p>
          <a:p>
            <a:pPr marL="0" indent="0">
              <a:buNone/>
            </a:pPr>
            <a:endParaRPr lang="en-US" dirty="0"/>
          </a:p>
          <a:p>
            <a:r>
              <a:rPr lang="en-US" dirty="0"/>
              <a:t>Your surgeon and/or anesthesiologist will </a:t>
            </a:r>
          </a:p>
          <a:p>
            <a:pPr marL="0" indent="0">
              <a:buNone/>
            </a:pPr>
            <a:r>
              <a:rPr lang="en-US" dirty="0"/>
              <a:t>     determine if the ON-Q Pump is appropriate for you.</a:t>
            </a:r>
          </a:p>
          <a:p>
            <a:pPr marL="0" indent="0">
              <a:buNone/>
            </a:pPr>
            <a:endParaRPr lang="en-US" dirty="0"/>
          </a:p>
        </p:txBody>
      </p:sp>
      <p:pic>
        <p:nvPicPr>
          <p:cNvPr id="8" name="Picture 7">
            <a:extLst>
              <a:ext uri="{FF2B5EF4-FFF2-40B4-BE49-F238E27FC236}">
                <a16:creationId xmlns:a16="http://schemas.microsoft.com/office/drawing/2014/main" id="{DBE2AB5B-4078-4A7D-AA8C-35302114FD65}"/>
              </a:ext>
            </a:extLst>
          </p:cNvPr>
          <p:cNvPicPr>
            <a:picLocks noChangeAspect="1"/>
          </p:cNvPicPr>
          <p:nvPr/>
        </p:nvPicPr>
        <p:blipFill>
          <a:blip r:embed="rId5"/>
          <a:stretch>
            <a:fillRect/>
          </a:stretch>
        </p:blipFill>
        <p:spPr>
          <a:xfrm>
            <a:off x="6858000" y="1295400"/>
            <a:ext cx="2256692" cy="2514600"/>
          </a:xfrm>
          <a:prstGeom prst="rect">
            <a:avLst/>
          </a:prstGeom>
        </p:spPr>
      </p:pic>
      <p:pic>
        <p:nvPicPr>
          <p:cNvPr id="10" name="Picture 9" descr="Graphical user interface, diagram&#10;&#10;Description automatically generated">
            <a:extLst>
              <a:ext uri="{FF2B5EF4-FFF2-40B4-BE49-F238E27FC236}">
                <a16:creationId xmlns:a16="http://schemas.microsoft.com/office/drawing/2014/main" id="{18E30302-ED72-4130-A52F-632C39DA36D0}"/>
              </a:ext>
            </a:extLst>
          </p:cNvPr>
          <p:cNvPicPr>
            <a:picLocks noChangeAspect="1"/>
          </p:cNvPicPr>
          <p:nvPr/>
        </p:nvPicPr>
        <p:blipFill rotWithShape="1">
          <a:blip r:embed="rId6">
            <a:extLst>
              <a:ext uri="{28A0092B-C50C-407E-A947-70E740481C1C}">
                <a14:useLocalDpi xmlns:a14="http://schemas.microsoft.com/office/drawing/2010/main" val="0"/>
              </a:ext>
            </a:extLst>
          </a:blip>
          <a:srcRect l="35157" t="26706" r="35156" b="19445"/>
          <a:stretch/>
        </p:blipFill>
        <p:spPr>
          <a:xfrm>
            <a:off x="9425609" y="3581400"/>
            <a:ext cx="2362200" cy="2514600"/>
          </a:xfrm>
          <a:prstGeom prst="rect">
            <a:avLst/>
          </a:prstGeom>
        </p:spPr>
      </p:pic>
      <p:pic>
        <p:nvPicPr>
          <p:cNvPr id="3" name="Audio 2">
            <a:hlinkClick r:id="" action="ppaction://media"/>
            <a:extLst>
              <a:ext uri="{FF2B5EF4-FFF2-40B4-BE49-F238E27FC236}">
                <a16:creationId xmlns:a16="http://schemas.microsoft.com/office/drawing/2014/main" id="{8CAE8686-5753-4CFE-A5F8-1B8D63A2A3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9106543"/>
      </p:ext>
    </p:extLst>
  </p:cSld>
  <p:clrMapOvr>
    <a:masterClrMapping/>
  </p:clrMapOvr>
  <p:transition advTm="348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355B-477C-4117-9A42-3469D08672F0}"/>
              </a:ext>
            </a:extLst>
          </p:cNvPr>
          <p:cNvSpPr>
            <a:spLocks noGrp="1"/>
          </p:cNvSpPr>
          <p:nvPr>
            <p:ph type="ctrTitle" sz="quarter"/>
          </p:nvPr>
        </p:nvSpPr>
        <p:spPr>
          <a:xfrm>
            <a:off x="1752600" y="2502817"/>
            <a:ext cx="8373936" cy="914399"/>
          </a:xfrm>
        </p:spPr>
        <p:txBody>
          <a:bodyPr/>
          <a:lstStyle/>
          <a:p>
            <a:pPr algn="ctr"/>
            <a:r>
              <a:rPr lang="en-US" sz="3200" dirty="0"/>
              <a:t>Preparing for Discharge</a:t>
            </a:r>
          </a:p>
        </p:txBody>
      </p:sp>
      <p:sp>
        <p:nvSpPr>
          <p:cNvPr id="3" name="Text Placeholder 2">
            <a:extLst>
              <a:ext uri="{FF2B5EF4-FFF2-40B4-BE49-F238E27FC236}">
                <a16:creationId xmlns:a16="http://schemas.microsoft.com/office/drawing/2014/main" id="{E3347EBC-461F-4570-BACE-3B589BCED719}"/>
              </a:ext>
            </a:extLst>
          </p:cNvPr>
          <p:cNvSpPr>
            <a:spLocks noGrp="1"/>
          </p:cNvSpPr>
          <p:nvPr>
            <p:ph type="body" sz="quarter" idx="11"/>
          </p:nvPr>
        </p:nvSpPr>
        <p:spPr>
          <a:xfrm>
            <a:off x="1828800" y="4267201"/>
            <a:ext cx="8374821" cy="533400"/>
          </a:xfrm>
        </p:spPr>
        <p:txBody>
          <a:bodyPr/>
          <a:lstStyle/>
          <a:p>
            <a:endParaRPr lang="en-US" dirty="0"/>
          </a:p>
        </p:txBody>
      </p:sp>
      <p:pic>
        <p:nvPicPr>
          <p:cNvPr id="4" name="Audio 3">
            <a:hlinkClick r:id="" action="ppaction://media"/>
            <a:extLst>
              <a:ext uri="{FF2B5EF4-FFF2-40B4-BE49-F238E27FC236}">
                <a16:creationId xmlns:a16="http://schemas.microsoft.com/office/drawing/2014/main" id="{53B4A124-FA5F-4100-92D3-C78D9376E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5060757"/>
      </p:ext>
    </p:extLst>
  </p:cSld>
  <p:clrMapOvr>
    <a:masterClrMapping/>
  </p:clrMapOvr>
  <p:transition advTm="11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61F3-2D64-4258-8A97-4B844D35E38D}"/>
              </a:ext>
            </a:extLst>
          </p:cNvPr>
          <p:cNvSpPr>
            <a:spLocks noGrp="1"/>
          </p:cNvSpPr>
          <p:nvPr>
            <p:ph type="title"/>
          </p:nvPr>
        </p:nvSpPr>
        <p:spPr/>
        <p:txBody>
          <a:bodyPr/>
          <a:lstStyle/>
          <a:p>
            <a:r>
              <a:rPr lang="en-US" dirty="0"/>
              <a:t>Prepare Your Home</a:t>
            </a:r>
          </a:p>
        </p:txBody>
      </p:sp>
      <p:pic>
        <p:nvPicPr>
          <p:cNvPr id="3" name="Picture 2">
            <a:extLst>
              <a:ext uri="{FF2B5EF4-FFF2-40B4-BE49-F238E27FC236}">
                <a16:creationId xmlns:a16="http://schemas.microsoft.com/office/drawing/2014/main" id="{7DA7C5A2-3137-479F-A1C1-4F803401B806}"/>
              </a:ext>
            </a:extLst>
          </p:cNvPr>
          <p:cNvPicPr>
            <a:picLocks noChangeAspect="1"/>
          </p:cNvPicPr>
          <p:nvPr/>
        </p:nvPicPr>
        <p:blipFill rotWithShape="1">
          <a:blip r:embed="rId5"/>
          <a:srcRect t="816" b="-816"/>
          <a:stretch/>
        </p:blipFill>
        <p:spPr>
          <a:xfrm>
            <a:off x="1295400" y="1355725"/>
            <a:ext cx="8686800" cy="4484451"/>
          </a:xfrm>
          <a:prstGeom prst="rect">
            <a:avLst/>
          </a:prstGeom>
        </p:spPr>
      </p:pic>
      <p:sp>
        <p:nvSpPr>
          <p:cNvPr id="4" name="Rectangle 3">
            <a:extLst>
              <a:ext uri="{FF2B5EF4-FFF2-40B4-BE49-F238E27FC236}">
                <a16:creationId xmlns:a16="http://schemas.microsoft.com/office/drawing/2014/main" id="{8BC05C07-593F-475C-8920-0C76EEB670B9}"/>
              </a:ext>
            </a:extLst>
          </p:cNvPr>
          <p:cNvSpPr/>
          <p:nvPr/>
        </p:nvSpPr>
        <p:spPr>
          <a:xfrm>
            <a:off x="952500" y="5860515"/>
            <a:ext cx="10287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 2000-2008 The StayWell Company, 780 Township Line Road, Yardley, PA 19067. All rights reserved. This information is not intended as a substitute for professional medical care. Always follow your healthcare professional's instructions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Audio 4">
            <a:hlinkClick r:id="" action="ppaction://media"/>
            <a:extLst>
              <a:ext uri="{FF2B5EF4-FFF2-40B4-BE49-F238E27FC236}">
                <a16:creationId xmlns:a16="http://schemas.microsoft.com/office/drawing/2014/main" id="{0DF28703-5BE9-4B52-BEA5-190C3678D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7184736"/>
      </p:ext>
    </p:extLst>
  </p:cSld>
  <p:clrMapOvr>
    <a:masterClrMapping/>
  </p:clrMapOvr>
  <p:transition advTm="43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52B0-8614-4B3A-8385-5C55895ACB07}"/>
              </a:ext>
            </a:extLst>
          </p:cNvPr>
          <p:cNvSpPr>
            <a:spLocks noGrp="1"/>
          </p:cNvSpPr>
          <p:nvPr>
            <p:ph type="title"/>
          </p:nvPr>
        </p:nvSpPr>
        <p:spPr/>
        <p:txBody>
          <a:bodyPr/>
          <a:lstStyle/>
          <a:p>
            <a:r>
              <a:rPr lang="en-US" dirty="0"/>
              <a:t>Pain Management after Discharge</a:t>
            </a:r>
          </a:p>
        </p:txBody>
      </p:sp>
      <p:sp>
        <p:nvSpPr>
          <p:cNvPr id="3" name="Content Placeholder 2">
            <a:extLst>
              <a:ext uri="{FF2B5EF4-FFF2-40B4-BE49-F238E27FC236}">
                <a16:creationId xmlns:a16="http://schemas.microsoft.com/office/drawing/2014/main" id="{57CD442C-CC61-41AE-96B4-214A5C765CA4}"/>
              </a:ext>
            </a:extLst>
          </p:cNvPr>
          <p:cNvSpPr>
            <a:spLocks noGrp="1"/>
          </p:cNvSpPr>
          <p:nvPr>
            <p:ph idx="1"/>
          </p:nvPr>
        </p:nvSpPr>
        <p:spPr>
          <a:xfrm>
            <a:off x="381000" y="1676400"/>
            <a:ext cx="11230429" cy="4876800"/>
          </a:xfrm>
        </p:spPr>
        <p:txBody>
          <a:bodyPr/>
          <a:lstStyle/>
          <a:p>
            <a:r>
              <a:rPr lang="en-US" dirty="0"/>
              <a:t>Pain medicine will be prescribed for a short period of time after surgery.</a:t>
            </a:r>
          </a:p>
          <a:p>
            <a:r>
              <a:rPr lang="en-US" dirty="0"/>
              <a:t>Take medication(s) as prescribed</a:t>
            </a:r>
          </a:p>
          <a:p>
            <a:r>
              <a:rPr lang="en-US" dirty="0"/>
              <a:t>Wean yourself down as soon as possible to avoid the side effects </a:t>
            </a:r>
          </a:p>
          <a:p>
            <a:pPr lvl="1"/>
            <a:r>
              <a:rPr lang="en-US" b="1" dirty="0"/>
              <a:t>Common side effects </a:t>
            </a:r>
            <a:r>
              <a:rPr lang="en-US" dirty="0"/>
              <a:t>are drowsiness, dizziness, low blood pressure, dry mouth, nausea, vomiting, and constipation.</a:t>
            </a:r>
          </a:p>
          <a:p>
            <a:r>
              <a:rPr lang="en-US" b="1" dirty="0"/>
              <a:t>DO NOT</a:t>
            </a:r>
            <a:r>
              <a:rPr lang="en-US" dirty="0"/>
              <a:t> drink alcohol when taking pain medicine because it can be dangerous</a:t>
            </a:r>
          </a:p>
          <a:p>
            <a:r>
              <a:rPr lang="en-US" dirty="0"/>
              <a:t>Please contact your surgeon’s office </a:t>
            </a:r>
            <a:r>
              <a:rPr lang="en-US" b="1" i="1" u="sng" dirty="0"/>
              <a:t>2-3 days in advance </a:t>
            </a:r>
            <a:r>
              <a:rPr lang="en-US" dirty="0"/>
              <a:t>should you need medication refills</a:t>
            </a:r>
          </a:p>
          <a:p>
            <a:endParaRPr lang="en-US" dirty="0"/>
          </a:p>
          <a:p>
            <a:r>
              <a:rPr lang="en-US" dirty="0"/>
              <a:t>Other ways to lessen pain:</a:t>
            </a:r>
          </a:p>
          <a:p>
            <a:pPr lvl="1"/>
            <a:r>
              <a:rPr lang="en-US" dirty="0"/>
              <a:t>Ice pack/Cold therapy machine</a:t>
            </a:r>
          </a:p>
          <a:p>
            <a:pPr lvl="1"/>
            <a:r>
              <a:rPr lang="en-US" dirty="0"/>
              <a:t>Elevate leg to help reduce swelling</a:t>
            </a:r>
          </a:p>
          <a:p>
            <a:pPr lvl="1"/>
            <a:r>
              <a:rPr lang="en-US" dirty="0"/>
              <a:t>Stay active, move and change positions</a:t>
            </a:r>
          </a:p>
          <a:p>
            <a:pPr lvl="1"/>
            <a:r>
              <a:rPr lang="en-US" dirty="0"/>
              <a:t>Distraction, relaxation, and deep breathing</a:t>
            </a:r>
          </a:p>
          <a:p>
            <a:endParaRPr lang="en-US" dirty="0"/>
          </a:p>
          <a:p>
            <a:endParaRPr lang="en-US" dirty="0"/>
          </a:p>
          <a:p>
            <a:pPr marL="341697" lvl="1" indent="0">
              <a:buNone/>
            </a:pPr>
            <a:r>
              <a:rPr lang="en-US" dirty="0"/>
              <a:t> </a:t>
            </a:r>
          </a:p>
          <a:p>
            <a:pPr lvl="1"/>
            <a:endParaRPr lang="en-US" dirty="0"/>
          </a:p>
        </p:txBody>
      </p:sp>
      <p:pic>
        <p:nvPicPr>
          <p:cNvPr id="4" name="Audio 3">
            <a:hlinkClick r:id="" action="ppaction://media"/>
            <a:extLst>
              <a:ext uri="{FF2B5EF4-FFF2-40B4-BE49-F238E27FC236}">
                <a16:creationId xmlns:a16="http://schemas.microsoft.com/office/drawing/2014/main" id="{9DC2BC1C-1A52-442C-81CF-22D525D7FE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8344988"/>
      </p:ext>
    </p:extLst>
  </p:cSld>
  <p:clrMapOvr>
    <a:masterClrMapping/>
  </p:clrMapOvr>
  <p:transition advTm="96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FEAF-4454-4A37-8632-8A6DA44A1A34}"/>
              </a:ext>
            </a:extLst>
          </p:cNvPr>
          <p:cNvSpPr>
            <a:spLocks noGrp="1"/>
          </p:cNvSpPr>
          <p:nvPr>
            <p:ph type="title"/>
          </p:nvPr>
        </p:nvSpPr>
        <p:spPr>
          <a:xfrm>
            <a:off x="370113" y="535820"/>
            <a:ext cx="11136087" cy="591520"/>
          </a:xfrm>
        </p:spPr>
        <p:txBody>
          <a:bodyPr/>
          <a:lstStyle/>
          <a:p>
            <a:r>
              <a:rPr lang="en-US" dirty="0"/>
              <a:t>Incisional Care</a:t>
            </a:r>
          </a:p>
        </p:txBody>
      </p:sp>
      <p:sp>
        <p:nvSpPr>
          <p:cNvPr id="3" name="Content Placeholder 2">
            <a:extLst>
              <a:ext uri="{FF2B5EF4-FFF2-40B4-BE49-F238E27FC236}">
                <a16:creationId xmlns:a16="http://schemas.microsoft.com/office/drawing/2014/main" id="{BF743C1E-53DD-4171-9A19-2E7C10ED084F}"/>
              </a:ext>
            </a:extLst>
          </p:cNvPr>
          <p:cNvSpPr>
            <a:spLocks noGrp="1"/>
          </p:cNvSpPr>
          <p:nvPr>
            <p:ph idx="1"/>
          </p:nvPr>
        </p:nvSpPr>
        <p:spPr>
          <a:xfrm>
            <a:off x="381000" y="1355726"/>
            <a:ext cx="11230429" cy="4917860"/>
          </a:xfrm>
        </p:spPr>
        <p:txBody>
          <a:bodyPr/>
          <a:lstStyle/>
          <a:p>
            <a:r>
              <a:rPr lang="en-US" dirty="0"/>
              <a:t>It is normal for you to have </a:t>
            </a:r>
          </a:p>
          <a:p>
            <a:pPr lvl="1"/>
            <a:r>
              <a:rPr lang="en-US" dirty="0"/>
              <a:t>Swelling in your leg and/or foot</a:t>
            </a:r>
          </a:p>
          <a:p>
            <a:pPr lvl="1"/>
            <a:r>
              <a:rPr lang="en-US" dirty="0"/>
              <a:t>Bruising around your knee/hip</a:t>
            </a:r>
          </a:p>
          <a:p>
            <a:pPr lvl="1"/>
            <a:r>
              <a:rPr lang="en-US" dirty="0"/>
              <a:t>Redness around your surgical incision</a:t>
            </a:r>
          </a:p>
          <a:p>
            <a:pPr lvl="1"/>
            <a:r>
              <a:rPr lang="en-US" dirty="0"/>
              <a:t>Clear/bloody tinged drainage</a:t>
            </a:r>
          </a:p>
          <a:p>
            <a:pPr lvl="1"/>
            <a:endParaRPr lang="en-US" dirty="0"/>
          </a:p>
          <a:p>
            <a:pPr lvl="1"/>
            <a:endParaRPr lang="en-US" dirty="0"/>
          </a:p>
          <a:p>
            <a:pPr lvl="1"/>
            <a:endParaRPr lang="en-US" dirty="0"/>
          </a:p>
          <a:p>
            <a:pPr lvl="1"/>
            <a:endParaRPr lang="en-US" dirty="0"/>
          </a:p>
          <a:p>
            <a:pPr marL="341697" lvl="1" indent="0">
              <a:buNone/>
            </a:pPr>
            <a:r>
              <a:rPr lang="en-US" dirty="0"/>
              <a:t>                                                                                                 Call your surgeon’s office if you</a:t>
            </a:r>
          </a:p>
          <a:p>
            <a:pPr marL="341697" lvl="1" indent="0">
              <a:buNone/>
            </a:pPr>
            <a:r>
              <a:rPr lang="en-US" dirty="0"/>
              <a:t>                                                                                               have any questions related to your</a:t>
            </a:r>
          </a:p>
          <a:p>
            <a:pPr marL="341697" lvl="1" indent="0">
              <a:buNone/>
            </a:pPr>
            <a:r>
              <a:rPr lang="en-US" dirty="0"/>
              <a:t>                                                                                                             surgical site     </a:t>
            </a:r>
          </a:p>
          <a:p>
            <a:pPr marL="341697" lvl="1" indent="0">
              <a:buNone/>
            </a:pPr>
            <a:endParaRPr lang="en-US" dirty="0"/>
          </a:p>
          <a:p>
            <a:pPr marL="341697" lvl="1" indent="0">
              <a:buNone/>
            </a:pPr>
            <a:endParaRPr lang="en-US" dirty="0"/>
          </a:p>
        </p:txBody>
      </p:sp>
      <p:pic>
        <p:nvPicPr>
          <p:cNvPr id="4" name="Picture 2">
            <a:extLst>
              <a:ext uri="{FF2B5EF4-FFF2-40B4-BE49-F238E27FC236}">
                <a16:creationId xmlns:a16="http://schemas.microsoft.com/office/drawing/2014/main" id="{C5372959-C1C8-4A25-ADD5-7759CD6BB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549650"/>
            <a:ext cx="261937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E63AD11-E24E-4716-8BAB-D88CFFE42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505200"/>
            <a:ext cx="1905000"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3F58B75E-011E-4B57-83D1-232740675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2170" y="1295400"/>
            <a:ext cx="3341264"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0E361809-CBA7-489C-987D-DC0F68612C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6873262"/>
      </p:ext>
    </p:extLst>
  </p:cSld>
  <p:clrMapOvr>
    <a:masterClrMapping/>
  </p:clrMapOvr>
  <p:transition advTm="232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7CFA-FD52-447D-A772-379B47DD9D4D}"/>
              </a:ext>
            </a:extLst>
          </p:cNvPr>
          <p:cNvSpPr>
            <a:spLocks noGrp="1"/>
          </p:cNvSpPr>
          <p:nvPr>
            <p:ph type="title"/>
          </p:nvPr>
        </p:nvSpPr>
        <p:spPr/>
        <p:txBody>
          <a:bodyPr/>
          <a:lstStyle/>
          <a:p>
            <a:r>
              <a:rPr lang="en-US" dirty="0"/>
              <a:t>Incisional Care</a:t>
            </a:r>
          </a:p>
        </p:txBody>
      </p:sp>
      <p:sp>
        <p:nvSpPr>
          <p:cNvPr id="3" name="Content Placeholder 2">
            <a:extLst>
              <a:ext uri="{FF2B5EF4-FFF2-40B4-BE49-F238E27FC236}">
                <a16:creationId xmlns:a16="http://schemas.microsoft.com/office/drawing/2014/main" id="{7B7C1D9E-6587-4E9B-8359-D541B36306B5}"/>
              </a:ext>
            </a:extLst>
          </p:cNvPr>
          <p:cNvSpPr>
            <a:spLocks noGrp="1"/>
          </p:cNvSpPr>
          <p:nvPr>
            <p:ph idx="1"/>
          </p:nvPr>
        </p:nvSpPr>
        <p:spPr/>
        <p:txBody>
          <a:bodyPr/>
          <a:lstStyle/>
          <a:p>
            <a:r>
              <a:rPr lang="en-US" dirty="0"/>
              <a:t>It is </a:t>
            </a:r>
            <a:r>
              <a:rPr lang="en-US" b="1" dirty="0"/>
              <a:t>not normal </a:t>
            </a:r>
            <a:r>
              <a:rPr lang="en-US" dirty="0"/>
              <a:t>for your leg to have:</a:t>
            </a:r>
          </a:p>
          <a:p>
            <a:pPr lvl="1"/>
            <a:r>
              <a:rPr lang="en-US" i="1" dirty="0"/>
              <a:t>Increased</a:t>
            </a:r>
            <a:r>
              <a:rPr lang="en-US" dirty="0"/>
              <a:t> warmth and redness around the wound</a:t>
            </a:r>
          </a:p>
          <a:p>
            <a:pPr lvl="1"/>
            <a:r>
              <a:rPr lang="en-US" dirty="0"/>
              <a:t>Significant increase in pain</a:t>
            </a:r>
          </a:p>
          <a:p>
            <a:pPr lvl="1"/>
            <a:r>
              <a:rPr lang="en-US" dirty="0"/>
              <a:t>Wound drainage that becomes cloudy, white, yellow, </a:t>
            </a:r>
          </a:p>
          <a:p>
            <a:pPr marL="341697" lvl="1" indent="0">
              <a:buNone/>
            </a:pPr>
            <a:r>
              <a:rPr lang="en-US" dirty="0"/>
              <a:t>   or green in color or foul smelling</a:t>
            </a:r>
          </a:p>
          <a:p>
            <a:pPr lvl="1">
              <a:buFont typeface="Arial" panose="020B0604020202020204" pitchFamily="34" charset="0"/>
              <a:buChar char="•"/>
            </a:pPr>
            <a:r>
              <a:rPr lang="en-US" dirty="0"/>
              <a:t>Fevers, chills, and night sweats</a:t>
            </a:r>
          </a:p>
          <a:p>
            <a:pPr marL="341697" lvl="1" indent="0">
              <a:buNone/>
            </a:pPr>
            <a:endParaRPr lang="en-US" dirty="0"/>
          </a:p>
          <a:p>
            <a:pPr marL="341697" lvl="1" indent="0">
              <a:buNone/>
            </a:pPr>
            <a:r>
              <a:rPr lang="en-US" b="1" dirty="0"/>
              <a:t>   Should you develop these symptoms call your </a:t>
            </a:r>
          </a:p>
          <a:p>
            <a:pPr marL="341697" lvl="1" indent="0">
              <a:buNone/>
            </a:pPr>
            <a:r>
              <a:rPr lang="en-US" b="1" dirty="0"/>
              <a:t>                     surgeon right away!</a:t>
            </a:r>
          </a:p>
        </p:txBody>
      </p:sp>
      <p:pic>
        <p:nvPicPr>
          <p:cNvPr id="4" name="Picture 3">
            <a:extLst>
              <a:ext uri="{FF2B5EF4-FFF2-40B4-BE49-F238E27FC236}">
                <a16:creationId xmlns:a16="http://schemas.microsoft.com/office/drawing/2014/main" id="{AC4626D9-CDF8-46F0-A998-4AA615C059B0}"/>
              </a:ext>
            </a:extLst>
          </p:cNvPr>
          <p:cNvPicPr>
            <a:picLocks noChangeAspect="1"/>
          </p:cNvPicPr>
          <p:nvPr/>
        </p:nvPicPr>
        <p:blipFill>
          <a:blip r:embed="rId5"/>
          <a:stretch>
            <a:fillRect/>
          </a:stretch>
        </p:blipFill>
        <p:spPr>
          <a:xfrm>
            <a:off x="7509235" y="1905000"/>
            <a:ext cx="3962400" cy="3869051"/>
          </a:xfrm>
          <a:prstGeom prst="rect">
            <a:avLst/>
          </a:prstGeom>
        </p:spPr>
      </p:pic>
      <p:pic>
        <p:nvPicPr>
          <p:cNvPr id="5" name="Audio 4">
            <a:hlinkClick r:id="" action="ppaction://media"/>
            <a:extLst>
              <a:ext uri="{FF2B5EF4-FFF2-40B4-BE49-F238E27FC236}">
                <a16:creationId xmlns:a16="http://schemas.microsoft.com/office/drawing/2014/main" id="{286ED8E6-7631-4B1E-95CB-07AEE0C6B7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0518069"/>
      </p:ext>
    </p:extLst>
  </p:cSld>
  <p:clrMapOvr>
    <a:masterClrMapping/>
  </p:clrMapOvr>
  <p:transition advTm="379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EC52-2BD7-40E0-8007-3E9EE6CAEF53}"/>
              </a:ext>
            </a:extLst>
          </p:cNvPr>
          <p:cNvSpPr>
            <a:spLocks noGrp="1"/>
          </p:cNvSpPr>
          <p:nvPr>
            <p:ph type="title"/>
          </p:nvPr>
        </p:nvSpPr>
        <p:spPr/>
        <p:txBody>
          <a:bodyPr/>
          <a:lstStyle/>
          <a:p>
            <a:r>
              <a:rPr lang="en-US" dirty="0"/>
              <a:t>Incisional Care</a:t>
            </a:r>
          </a:p>
        </p:txBody>
      </p:sp>
      <p:sp>
        <p:nvSpPr>
          <p:cNvPr id="3" name="Content Placeholder 2">
            <a:extLst>
              <a:ext uri="{FF2B5EF4-FFF2-40B4-BE49-F238E27FC236}">
                <a16:creationId xmlns:a16="http://schemas.microsoft.com/office/drawing/2014/main" id="{A141E469-F233-42FE-A339-15CA5225CBF7}"/>
              </a:ext>
            </a:extLst>
          </p:cNvPr>
          <p:cNvSpPr>
            <a:spLocks noGrp="1"/>
          </p:cNvSpPr>
          <p:nvPr>
            <p:ph idx="1"/>
          </p:nvPr>
        </p:nvSpPr>
        <p:spPr/>
        <p:txBody>
          <a:bodyPr/>
          <a:lstStyle/>
          <a:p>
            <a:r>
              <a:rPr lang="en-US" dirty="0"/>
              <a:t>Your discharge instructions will tell you how to care for your incision and how often to change the dressing.</a:t>
            </a:r>
          </a:p>
          <a:p>
            <a:endParaRPr lang="en-US" dirty="0"/>
          </a:p>
          <a:p>
            <a:r>
              <a:rPr lang="en-US" b="1" dirty="0"/>
              <a:t>DO NOT </a:t>
            </a:r>
            <a:r>
              <a:rPr lang="en-US" dirty="0"/>
              <a:t>use the same washcloth or towel for your body and incision.</a:t>
            </a:r>
          </a:p>
          <a:p>
            <a:endParaRPr lang="en-US" dirty="0"/>
          </a:p>
          <a:p>
            <a:r>
              <a:rPr lang="en-US" b="1" dirty="0"/>
              <a:t>No baths, pool, Jacuzzis, lake, or ocean swimming </a:t>
            </a:r>
            <a:r>
              <a:rPr lang="en-US" dirty="0"/>
              <a:t>until okayed by your surgeon.</a:t>
            </a:r>
          </a:p>
          <a:p>
            <a:endParaRPr lang="en-US" dirty="0"/>
          </a:p>
          <a:p>
            <a:r>
              <a:rPr lang="en-US" b="1" dirty="0"/>
              <a:t>DO NOT </a:t>
            </a:r>
            <a:r>
              <a:rPr lang="en-US" dirty="0"/>
              <a:t>apply anything to your incision unless instructed by your surgeon.  No ointments, creams, lotions, powders to incision.  This may increase your risk of infection.</a:t>
            </a:r>
          </a:p>
        </p:txBody>
      </p:sp>
      <p:pic>
        <p:nvPicPr>
          <p:cNvPr id="4" name="Audio 3">
            <a:hlinkClick r:id="" action="ppaction://media"/>
            <a:extLst>
              <a:ext uri="{FF2B5EF4-FFF2-40B4-BE49-F238E27FC236}">
                <a16:creationId xmlns:a16="http://schemas.microsoft.com/office/drawing/2014/main" id="{AD4B2AA1-2264-4442-B582-631F090112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6634310"/>
      </p:ext>
    </p:extLst>
  </p:cSld>
  <p:clrMapOvr>
    <a:masterClrMapping/>
  </p:clrMapOvr>
  <p:transition advTm="513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24F3-26B2-42D3-9714-0E8E35EA8E65}"/>
              </a:ext>
            </a:extLst>
          </p:cNvPr>
          <p:cNvSpPr>
            <a:spLocks noGrp="1"/>
          </p:cNvSpPr>
          <p:nvPr>
            <p:ph type="title"/>
          </p:nvPr>
        </p:nvSpPr>
        <p:spPr/>
        <p:txBody>
          <a:bodyPr/>
          <a:lstStyle/>
          <a:p>
            <a:r>
              <a:rPr lang="en-US" dirty="0"/>
              <a:t>Ways to Prevent an Infection</a:t>
            </a:r>
          </a:p>
        </p:txBody>
      </p:sp>
      <p:pic>
        <p:nvPicPr>
          <p:cNvPr id="4" name="Picture 7" descr="C:\Users\swood\AppData\Local\Microsoft\Windows\Temporary Internet Files\Content.IE5\M7SPCRCV\lavaggio_mani1[1].jpg">
            <a:extLst>
              <a:ext uri="{FF2B5EF4-FFF2-40B4-BE49-F238E27FC236}">
                <a16:creationId xmlns:a16="http://schemas.microsoft.com/office/drawing/2014/main" id="{5E9EAC7C-9841-4B3C-BBEE-E8A29496F5F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62000" y="1618674"/>
            <a:ext cx="2286000" cy="2454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swood\AppData\Local\Microsoft\Windows\Temporary Internet Files\Content.IE5\DZ6TQ92J\pet-friendly-home[1].jpg">
            <a:extLst>
              <a:ext uri="{FF2B5EF4-FFF2-40B4-BE49-F238E27FC236}">
                <a16:creationId xmlns:a16="http://schemas.microsoft.com/office/drawing/2014/main" id="{2679B1BD-EAFA-49AB-8468-78B879549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774382"/>
            <a:ext cx="3352800" cy="22193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E7C5F79-EF20-42A2-9A55-2B1480B342D1}"/>
              </a:ext>
            </a:extLst>
          </p:cNvPr>
          <p:cNvSpPr/>
          <p:nvPr/>
        </p:nvSpPr>
        <p:spPr>
          <a:xfrm>
            <a:off x="7924799" y="3048000"/>
            <a:ext cx="3765223" cy="1169551"/>
          </a:xfrm>
          <a:prstGeom prst="rect">
            <a:avLst/>
          </a:prstGeom>
        </p:spPr>
        <p:txBody>
          <a:bodyPr wrap="square">
            <a:spAutoFit/>
          </a:bodyPr>
          <a:lstStyle/>
          <a:p>
            <a:r>
              <a:rPr lang="en-US" dirty="0">
                <a:solidFill>
                  <a:srgbClr val="000000"/>
                </a:solidFill>
                <a:latin typeface="Arial" panose="020B0604020202020204" pitchFamily="34" charset="0"/>
              </a:rPr>
              <a:t>If you have pets, be careful that they don’t jump on you or get under your feet, causing you to fall. They also carry germs, so wash your hands after petting them, and DO NOT let them sleep with you or lick your incision.</a:t>
            </a:r>
            <a:endParaRPr lang="en-US" dirty="0"/>
          </a:p>
        </p:txBody>
      </p:sp>
      <p:pic>
        <p:nvPicPr>
          <p:cNvPr id="7" name="Picture 2" descr="C:\Users\swood\AppData\Local\Microsoft\Windows\Temporary Internet Files\Content.IE5\9UMP58YZ\No-Smoking-Sign-K-2685[1].gif">
            <a:extLst>
              <a:ext uri="{FF2B5EF4-FFF2-40B4-BE49-F238E27FC236}">
                <a16:creationId xmlns:a16="http://schemas.microsoft.com/office/drawing/2014/main" id="{E93EA2C2-F82F-474B-8CE2-EF6A06AB2D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2" y="2324341"/>
            <a:ext cx="2805673" cy="21252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swood\AppData\Local\Microsoft\Windows\Temporary Internet Files\Content.IE5\RPD0DY89\hacer_la_cama[1].png">
            <a:extLst>
              <a:ext uri="{FF2B5EF4-FFF2-40B4-BE49-F238E27FC236}">
                <a16:creationId xmlns:a16="http://schemas.microsoft.com/office/drawing/2014/main" id="{B0CA72C3-C80A-46BB-9EFF-F4EB70AD15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698542"/>
            <a:ext cx="2484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swood\AppData\Local\Microsoft\Windows\Temporary Internet Files\Content.IE5\8NFXEQDR\diabetic[1].jpg">
            <a:extLst>
              <a:ext uri="{FF2B5EF4-FFF2-40B4-BE49-F238E27FC236}">
                <a16:creationId xmlns:a16="http://schemas.microsoft.com/office/drawing/2014/main" id="{4C0C7051-9360-4CDE-B55C-4EB6C1924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4826041"/>
            <a:ext cx="3304975" cy="17148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EDEEDD7-FBA8-4EEB-92C3-44156C723704}"/>
              </a:ext>
            </a:extLst>
          </p:cNvPr>
          <p:cNvSpPr/>
          <p:nvPr/>
        </p:nvSpPr>
        <p:spPr>
          <a:xfrm>
            <a:off x="9220200" y="5200323"/>
            <a:ext cx="2133600" cy="738664"/>
          </a:xfrm>
          <a:prstGeom prst="rect">
            <a:avLst/>
          </a:prstGeom>
        </p:spPr>
        <p:txBody>
          <a:bodyPr wrap="square">
            <a:spAutoFit/>
          </a:bodyPr>
          <a:lstStyle/>
          <a:p>
            <a:r>
              <a:rPr lang="en-US" dirty="0">
                <a:solidFill>
                  <a:srgbClr val="000000"/>
                </a:solidFill>
                <a:latin typeface="Arial" panose="020B0604020202020204" pitchFamily="34" charset="0"/>
              </a:rPr>
              <a:t>Frequent changes of your bedding and pajamas</a:t>
            </a:r>
            <a:endParaRPr lang="en-US" dirty="0"/>
          </a:p>
        </p:txBody>
      </p:sp>
      <p:sp>
        <p:nvSpPr>
          <p:cNvPr id="11" name="Rectangle 10">
            <a:extLst>
              <a:ext uri="{FF2B5EF4-FFF2-40B4-BE49-F238E27FC236}">
                <a16:creationId xmlns:a16="http://schemas.microsoft.com/office/drawing/2014/main" id="{23BCC9B0-84B8-4A75-B239-9135612C05D7}"/>
              </a:ext>
            </a:extLst>
          </p:cNvPr>
          <p:cNvSpPr/>
          <p:nvPr/>
        </p:nvSpPr>
        <p:spPr>
          <a:xfrm>
            <a:off x="544400" y="5090381"/>
            <a:ext cx="1568123" cy="1169551"/>
          </a:xfrm>
          <a:prstGeom prst="rect">
            <a:avLst/>
          </a:prstGeom>
        </p:spPr>
        <p:txBody>
          <a:bodyPr wrap="square">
            <a:spAutoFit/>
          </a:bodyPr>
          <a:lstStyle/>
          <a:p>
            <a:r>
              <a:rPr lang="en-US" dirty="0">
                <a:solidFill>
                  <a:srgbClr val="000000"/>
                </a:solidFill>
                <a:latin typeface="Arial" panose="020B0604020202020204" pitchFamily="34" charset="0"/>
              </a:rPr>
              <a:t>If you are diabetic, keep your blood sugar under tight control</a:t>
            </a:r>
            <a:endParaRPr lang="en-US" dirty="0"/>
          </a:p>
        </p:txBody>
      </p:sp>
      <p:sp>
        <p:nvSpPr>
          <p:cNvPr id="12" name="Rectangle 11">
            <a:extLst>
              <a:ext uri="{FF2B5EF4-FFF2-40B4-BE49-F238E27FC236}">
                <a16:creationId xmlns:a16="http://schemas.microsoft.com/office/drawing/2014/main" id="{6604E0A8-287D-4CD8-B496-FB7C0DE6E01B}"/>
              </a:ext>
            </a:extLst>
          </p:cNvPr>
          <p:cNvSpPr/>
          <p:nvPr/>
        </p:nvSpPr>
        <p:spPr>
          <a:xfrm>
            <a:off x="878116" y="4028398"/>
            <a:ext cx="2053767" cy="307777"/>
          </a:xfrm>
          <a:prstGeom prst="rect">
            <a:avLst/>
          </a:prstGeom>
        </p:spPr>
        <p:txBody>
          <a:bodyPr wrap="none">
            <a:spAutoFit/>
          </a:bodyPr>
          <a:lstStyle/>
          <a:p>
            <a:r>
              <a:rPr lang="en-US" dirty="0">
                <a:solidFill>
                  <a:srgbClr val="000000"/>
                </a:solidFill>
                <a:latin typeface="Arial" panose="020B0604020202020204" pitchFamily="34" charset="0"/>
              </a:rPr>
              <a:t>Frequent hand washing</a:t>
            </a:r>
            <a:endParaRPr lang="en-US" dirty="0"/>
          </a:p>
        </p:txBody>
      </p:sp>
      <p:pic>
        <p:nvPicPr>
          <p:cNvPr id="3" name="Audio 2">
            <a:hlinkClick r:id="" action="ppaction://media"/>
            <a:extLst>
              <a:ext uri="{FF2B5EF4-FFF2-40B4-BE49-F238E27FC236}">
                <a16:creationId xmlns:a16="http://schemas.microsoft.com/office/drawing/2014/main" id="{D95C51ED-4D40-4B76-8450-7EF9CCE699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541122"/>
      </p:ext>
    </p:extLst>
  </p:cSld>
  <p:clrMapOvr>
    <a:masterClrMapping/>
  </p:clrMapOvr>
  <p:transition advTm="77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F1E9-6E72-4260-A21A-0825D91FFE7C}"/>
              </a:ext>
            </a:extLst>
          </p:cNvPr>
          <p:cNvSpPr>
            <a:spLocks noGrp="1"/>
          </p:cNvSpPr>
          <p:nvPr>
            <p:ph type="title"/>
          </p:nvPr>
        </p:nvSpPr>
        <p:spPr>
          <a:xfrm>
            <a:off x="370113" y="535820"/>
            <a:ext cx="11136087" cy="683380"/>
          </a:xfrm>
        </p:spPr>
        <p:txBody>
          <a:bodyPr/>
          <a:lstStyle/>
          <a:p>
            <a:r>
              <a:rPr lang="en-US" dirty="0"/>
              <a:t>Blood Clot Prevention</a:t>
            </a:r>
          </a:p>
        </p:txBody>
      </p:sp>
      <p:sp>
        <p:nvSpPr>
          <p:cNvPr id="3" name="Content Placeholder 2">
            <a:extLst>
              <a:ext uri="{FF2B5EF4-FFF2-40B4-BE49-F238E27FC236}">
                <a16:creationId xmlns:a16="http://schemas.microsoft.com/office/drawing/2014/main" id="{D8DD679E-745E-4F17-910D-D8CC0DF94149}"/>
              </a:ext>
            </a:extLst>
          </p:cNvPr>
          <p:cNvSpPr>
            <a:spLocks noGrp="1"/>
          </p:cNvSpPr>
          <p:nvPr>
            <p:ph idx="1"/>
          </p:nvPr>
        </p:nvSpPr>
        <p:spPr>
          <a:xfrm>
            <a:off x="381111" y="1391862"/>
            <a:ext cx="11230429" cy="5029200"/>
          </a:xfrm>
        </p:spPr>
        <p:txBody>
          <a:bodyPr/>
          <a:lstStyle/>
          <a:p>
            <a:pPr marL="0" indent="0">
              <a:buNone/>
            </a:pPr>
            <a:r>
              <a:rPr lang="en-US" dirty="0"/>
              <a:t>Your surgeon will give you a blood thinner to decrease </a:t>
            </a:r>
          </a:p>
          <a:p>
            <a:pPr marL="0" indent="0">
              <a:buNone/>
            </a:pPr>
            <a:r>
              <a:rPr lang="en-US" dirty="0"/>
              <a:t>your risk of developing a blood clot. </a:t>
            </a:r>
          </a:p>
          <a:p>
            <a:pPr lvl="1"/>
            <a:r>
              <a:rPr lang="en-US" dirty="0" err="1"/>
              <a:t>Lovenox</a:t>
            </a:r>
            <a:endParaRPr lang="en-US" dirty="0"/>
          </a:p>
          <a:p>
            <a:pPr lvl="1"/>
            <a:r>
              <a:rPr lang="en-US" dirty="0"/>
              <a:t>Aspirin 325 mg</a:t>
            </a:r>
          </a:p>
          <a:p>
            <a:pPr lvl="1"/>
            <a:r>
              <a:rPr lang="en-US" dirty="0"/>
              <a:t>Eliquis</a:t>
            </a:r>
          </a:p>
          <a:p>
            <a:pPr lvl="1"/>
            <a:r>
              <a:rPr lang="en-US" dirty="0"/>
              <a:t>Xarelto</a:t>
            </a:r>
          </a:p>
          <a:p>
            <a:pPr lvl="1"/>
            <a:endParaRPr lang="en-US" dirty="0"/>
          </a:p>
          <a:p>
            <a:pPr marL="172051" indent="0">
              <a:buNone/>
            </a:pPr>
            <a:r>
              <a:rPr lang="en-US" dirty="0"/>
              <a:t>Below are some signs &amp; symptoms of a blood clot:</a:t>
            </a:r>
          </a:p>
          <a:p>
            <a:pPr marL="514951"/>
            <a:r>
              <a:rPr lang="en-US" dirty="0"/>
              <a:t>Increased swelling in the affected leg</a:t>
            </a:r>
          </a:p>
          <a:p>
            <a:pPr marL="514951"/>
            <a:r>
              <a:rPr lang="en-US" dirty="0"/>
              <a:t>Significant increase of pain in leg, often starts in the calf and may feel like cramping or soreness</a:t>
            </a:r>
          </a:p>
          <a:p>
            <a:pPr marL="514951"/>
            <a:r>
              <a:rPr lang="en-US" dirty="0"/>
              <a:t>Discoloration of the surgical leg (pale or red and warm to touch)</a:t>
            </a:r>
          </a:p>
          <a:p>
            <a:pPr marL="514951"/>
            <a:r>
              <a:rPr lang="en-US" dirty="0"/>
              <a:t>It is possible for a blood clot to move to your heart, lungs, or brain</a:t>
            </a:r>
          </a:p>
          <a:p>
            <a:pPr marL="514951"/>
            <a:r>
              <a:rPr lang="en-US" b="1" dirty="0"/>
              <a:t>Report these symptoms right away to your surgeon!!!</a:t>
            </a:r>
          </a:p>
          <a:p>
            <a:pPr marL="514951"/>
            <a:endParaRPr lang="en-US" dirty="0"/>
          </a:p>
          <a:p>
            <a:pPr marL="172051" indent="0">
              <a:buNone/>
            </a:pPr>
            <a:r>
              <a:rPr lang="en-US" dirty="0"/>
              <a:t>      </a:t>
            </a:r>
          </a:p>
          <a:p>
            <a:pPr marL="172051" indent="0">
              <a:buNone/>
            </a:pPr>
            <a:r>
              <a:rPr lang="en-US" dirty="0"/>
              <a:t>     </a:t>
            </a:r>
          </a:p>
          <a:p>
            <a:pPr marL="172051" indent="0">
              <a:buNone/>
            </a:pPr>
            <a:endParaRPr lang="en-US" dirty="0"/>
          </a:p>
          <a:p>
            <a:pPr marL="514951"/>
            <a:endParaRPr lang="en-US" dirty="0"/>
          </a:p>
        </p:txBody>
      </p:sp>
      <p:pic>
        <p:nvPicPr>
          <p:cNvPr id="4" name="Picture 2" descr="C:\Users\swood\AppData\Local\Microsoft\Windows\Temporary Internet Files\Content.IE5\RCRVGBB4\DVT_art_v1[1].jpg">
            <a:extLst>
              <a:ext uri="{FF2B5EF4-FFF2-40B4-BE49-F238E27FC236}">
                <a16:creationId xmlns:a16="http://schemas.microsoft.com/office/drawing/2014/main" id="{FA7C1BB7-19F9-45C7-81F5-AD61D6435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295400"/>
            <a:ext cx="3851409" cy="308112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7200D43-23FC-4589-8361-DDC4E921C5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85731"/>
      </p:ext>
    </p:extLst>
  </p:cSld>
  <p:clrMapOvr>
    <a:masterClrMapping/>
  </p:clrMapOvr>
  <p:transition advTm="77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F434-4646-4E93-82E3-F808E1F168C2}"/>
              </a:ext>
            </a:extLst>
          </p:cNvPr>
          <p:cNvSpPr>
            <a:spLocks noGrp="1"/>
          </p:cNvSpPr>
          <p:nvPr>
            <p:ph type="title"/>
          </p:nvPr>
        </p:nvSpPr>
        <p:spPr>
          <a:xfrm>
            <a:off x="370113" y="535820"/>
            <a:ext cx="11136087" cy="607180"/>
          </a:xfrm>
        </p:spPr>
        <p:txBody>
          <a:bodyPr/>
          <a:lstStyle/>
          <a:p>
            <a:r>
              <a:rPr lang="en-US" dirty="0"/>
              <a:t>Activity</a:t>
            </a:r>
          </a:p>
        </p:txBody>
      </p:sp>
      <p:sp>
        <p:nvSpPr>
          <p:cNvPr id="3" name="Content Placeholder 2">
            <a:extLst>
              <a:ext uri="{FF2B5EF4-FFF2-40B4-BE49-F238E27FC236}">
                <a16:creationId xmlns:a16="http://schemas.microsoft.com/office/drawing/2014/main" id="{0B6C3181-41FD-4B6A-B0B8-D354D46DFD9A}"/>
              </a:ext>
            </a:extLst>
          </p:cNvPr>
          <p:cNvSpPr>
            <a:spLocks noGrp="1"/>
          </p:cNvSpPr>
          <p:nvPr>
            <p:ph idx="1"/>
          </p:nvPr>
        </p:nvSpPr>
        <p:spPr>
          <a:xfrm>
            <a:off x="322941" y="1344728"/>
            <a:ext cx="11230429" cy="5360872"/>
          </a:xfrm>
        </p:spPr>
        <p:txBody>
          <a:bodyPr/>
          <a:lstStyle/>
          <a:p>
            <a:r>
              <a:rPr lang="en-US" dirty="0"/>
              <a:t>Do more activity each day</a:t>
            </a:r>
          </a:p>
          <a:p>
            <a:pPr lvl="1"/>
            <a:r>
              <a:rPr lang="en-US" dirty="0"/>
              <a:t>Increase walking</a:t>
            </a:r>
          </a:p>
          <a:p>
            <a:pPr lvl="1"/>
            <a:r>
              <a:rPr lang="en-US" dirty="0"/>
              <a:t>Do your recovery exercises</a:t>
            </a:r>
          </a:p>
          <a:p>
            <a:pPr lvl="1"/>
            <a:r>
              <a:rPr lang="en-US" dirty="0"/>
              <a:t>Slowly start doing chores</a:t>
            </a:r>
          </a:p>
          <a:p>
            <a:pPr lvl="1"/>
            <a:endParaRPr lang="en-US" dirty="0"/>
          </a:p>
          <a:p>
            <a:r>
              <a:rPr lang="en-US" dirty="0"/>
              <a:t>Plan rest periods into your day</a:t>
            </a:r>
          </a:p>
          <a:p>
            <a:pPr lvl="1"/>
            <a:r>
              <a:rPr lang="en-US" dirty="0"/>
              <a:t>It is </a:t>
            </a:r>
            <a:r>
              <a:rPr lang="en-US" u="sng" dirty="0"/>
              <a:t>normal</a:t>
            </a:r>
            <a:r>
              <a:rPr lang="en-US" dirty="0"/>
              <a:t> to tire easily after surgery</a:t>
            </a:r>
          </a:p>
          <a:p>
            <a:endParaRPr lang="en-US" dirty="0"/>
          </a:p>
          <a:p>
            <a:r>
              <a:rPr lang="en-US" dirty="0"/>
              <a:t>Discuss when you can return to work</a:t>
            </a:r>
          </a:p>
          <a:p>
            <a:pPr lvl="1"/>
            <a:r>
              <a:rPr lang="en-US" dirty="0"/>
              <a:t>Most people return to work in 4-6 weeks.  Time off from work depends on your job.</a:t>
            </a:r>
          </a:p>
          <a:p>
            <a:pPr lvl="1"/>
            <a:r>
              <a:rPr lang="en-US" dirty="0"/>
              <a:t>Talk with your surgeon about work</a:t>
            </a:r>
          </a:p>
          <a:p>
            <a:endParaRPr lang="en-US" dirty="0"/>
          </a:p>
          <a:p>
            <a:r>
              <a:rPr lang="en-US" dirty="0"/>
              <a:t>Ask your surgeon when it is safe to resume intimacy</a:t>
            </a:r>
          </a:p>
          <a:p>
            <a:pPr lvl="1"/>
            <a:r>
              <a:rPr lang="en-US" dirty="0"/>
              <a:t>Typically resumes within 6-12 weeks but get approval from surgeon first!</a:t>
            </a:r>
          </a:p>
          <a:p>
            <a:pPr lvl="1"/>
            <a:endParaRPr lang="en-US" dirty="0"/>
          </a:p>
        </p:txBody>
      </p:sp>
      <p:pic>
        <p:nvPicPr>
          <p:cNvPr id="4" name="Audio 3">
            <a:hlinkClick r:id="" action="ppaction://media"/>
            <a:extLst>
              <a:ext uri="{FF2B5EF4-FFF2-40B4-BE49-F238E27FC236}">
                <a16:creationId xmlns:a16="http://schemas.microsoft.com/office/drawing/2014/main" id="{420D0252-5B73-4009-AC2C-999790494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4099192"/>
      </p:ext>
    </p:extLst>
  </p:cSld>
  <p:clrMapOvr>
    <a:masterClrMapping/>
  </p:clrMapOvr>
  <p:transition advTm="382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1BE2-9DC5-476C-885A-4EBB04FFF7B1}"/>
              </a:ext>
            </a:extLst>
          </p:cNvPr>
          <p:cNvSpPr>
            <a:spLocks noGrp="1"/>
          </p:cNvSpPr>
          <p:nvPr>
            <p:ph type="title"/>
          </p:nvPr>
        </p:nvSpPr>
        <p:spPr/>
        <p:txBody>
          <a:bodyPr/>
          <a:lstStyle/>
          <a:p>
            <a:r>
              <a:rPr lang="en-US" dirty="0"/>
              <a:t>After Surgery Considerations</a:t>
            </a:r>
          </a:p>
        </p:txBody>
      </p:sp>
      <p:sp>
        <p:nvSpPr>
          <p:cNvPr id="3" name="Content Placeholder 2">
            <a:extLst>
              <a:ext uri="{FF2B5EF4-FFF2-40B4-BE49-F238E27FC236}">
                <a16:creationId xmlns:a16="http://schemas.microsoft.com/office/drawing/2014/main" id="{08738B76-5F2A-40B5-8DCC-C6B1FD05F001}"/>
              </a:ext>
            </a:extLst>
          </p:cNvPr>
          <p:cNvSpPr>
            <a:spLocks noGrp="1"/>
          </p:cNvSpPr>
          <p:nvPr>
            <p:ph idx="1"/>
          </p:nvPr>
        </p:nvSpPr>
        <p:spPr>
          <a:xfrm>
            <a:off x="381000" y="1676400"/>
            <a:ext cx="11230429" cy="4953000"/>
          </a:xfrm>
        </p:spPr>
        <p:txBody>
          <a:bodyPr/>
          <a:lstStyle/>
          <a:p>
            <a:r>
              <a:rPr lang="en-US" dirty="0"/>
              <a:t>If you plan on having any type of dental procedure (regular cleaning or surgery) and/or invasive procedure (Colonoscopy, Biopsy, surgical procedures, </a:t>
            </a:r>
            <a:r>
              <a:rPr lang="en-US" dirty="0" err="1"/>
              <a:t>etc</a:t>
            </a:r>
            <a:r>
              <a:rPr lang="en-US" dirty="0"/>
              <a:t>), make sure you tell the physician you have had a joint replacement.</a:t>
            </a:r>
          </a:p>
          <a:p>
            <a:endParaRPr lang="en-US" dirty="0"/>
          </a:p>
          <a:p>
            <a:r>
              <a:rPr lang="en-US" i="1" dirty="0"/>
              <a:t>“</a:t>
            </a:r>
            <a:r>
              <a:rPr lang="en-US" dirty="0"/>
              <a:t>Prophylactic antibiotics” are usually prescribed to help prevent a possible infection. </a:t>
            </a:r>
          </a:p>
          <a:p>
            <a:endParaRPr lang="en-US" i="1" dirty="0"/>
          </a:p>
          <a:p>
            <a:r>
              <a:rPr lang="en-US" i="1" dirty="0"/>
              <a:t>No dental work 6-12 weeks after a joint replacement</a:t>
            </a:r>
          </a:p>
          <a:p>
            <a:endParaRPr lang="en-US" i="1" dirty="0"/>
          </a:p>
          <a:p>
            <a:r>
              <a:rPr lang="en-US" dirty="0"/>
              <a:t>This is a life-long recommendation!</a:t>
            </a:r>
          </a:p>
          <a:p>
            <a:pPr marL="0" indent="0">
              <a:buNone/>
            </a:pPr>
            <a:endParaRPr lang="en-US" i="1" dirty="0"/>
          </a:p>
        </p:txBody>
      </p:sp>
      <p:pic>
        <p:nvPicPr>
          <p:cNvPr id="4" name="Picture 3" descr="C:\Users\l314613w\AppData\Local\Microsoft\Windows\Temporary Internet Files\Content.IE5\D5HJVAJ8\pill-bottle[1].jpg">
            <a:extLst>
              <a:ext uri="{FF2B5EF4-FFF2-40B4-BE49-F238E27FC236}">
                <a16:creationId xmlns:a16="http://schemas.microsoft.com/office/drawing/2014/main" id="{BA32CF10-62E9-49B9-A995-E2615D13F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886200"/>
            <a:ext cx="2819400" cy="216876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E8F19E6-1EC1-486C-B1C9-A5C00DA76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5050654"/>
      </p:ext>
    </p:extLst>
  </p:cSld>
  <p:clrMapOvr>
    <a:masterClrMapping/>
  </p:clrMapOvr>
  <p:transition advTm="33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86E8-1453-4140-BC0C-A17A9E332C8F}"/>
              </a:ext>
            </a:extLst>
          </p:cNvPr>
          <p:cNvSpPr>
            <a:spLocks noGrp="1"/>
          </p:cNvSpPr>
          <p:nvPr>
            <p:ph type="title"/>
          </p:nvPr>
        </p:nvSpPr>
        <p:spPr/>
        <p:txBody>
          <a:bodyPr/>
          <a:lstStyle/>
          <a:p>
            <a:r>
              <a:rPr lang="en-US" dirty="0"/>
              <a:t>Post-operative Appointments</a:t>
            </a:r>
          </a:p>
        </p:txBody>
      </p:sp>
      <p:sp>
        <p:nvSpPr>
          <p:cNvPr id="3" name="Content Placeholder 2">
            <a:extLst>
              <a:ext uri="{FF2B5EF4-FFF2-40B4-BE49-F238E27FC236}">
                <a16:creationId xmlns:a16="http://schemas.microsoft.com/office/drawing/2014/main" id="{49FD29A9-D7E8-48FF-8D3A-13CBB49073F3}"/>
              </a:ext>
            </a:extLst>
          </p:cNvPr>
          <p:cNvSpPr>
            <a:spLocks noGrp="1"/>
          </p:cNvSpPr>
          <p:nvPr>
            <p:ph idx="1"/>
          </p:nvPr>
        </p:nvSpPr>
        <p:spPr/>
        <p:txBody>
          <a:bodyPr/>
          <a:lstStyle/>
          <a:p>
            <a:r>
              <a:rPr lang="en-US" dirty="0"/>
              <a:t>Please be sure you have a follow up appointment scheduled with your:</a:t>
            </a:r>
          </a:p>
          <a:p>
            <a:pPr lvl="1"/>
            <a:r>
              <a:rPr lang="en-US" dirty="0"/>
              <a:t>Orthopedic Surgeon (as indicated by your surgeon)</a:t>
            </a:r>
          </a:p>
          <a:p>
            <a:pPr lvl="1"/>
            <a:r>
              <a:rPr lang="en-US" dirty="0"/>
              <a:t>Primary Care Physician (1-2 weeks after surgery)</a:t>
            </a:r>
          </a:p>
          <a:p>
            <a:pPr lvl="1"/>
            <a:r>
              <a:rPr lang="en-US" dirty="0"/>
              <a:t>Any specialist that gave you surgical clearance (1-2 weeks after surgery)</a:t>
            </a:r>
          </a:p>
          <a:p>
            <a:pPr marL="341697" lvl="1" indent="0">
              <a:buNone/>
            </a:pPr>
            <a:r>
              <a:rPr lang="en-US" dirty="0"/>
              <a:t> </a:t>
            </a:r>
          </a:p>
        </p:txBody>
      </p:sp>
      <p:pic>
        <p:nvPicPr>
          <p:cNvPr id="4" name="Picture 2" descr="C:\Users\swood\AppData\Local\Microsoft\Windows\Temporary Internet Files\Content.IE5\7GZKGK6J\calendar[1].jpg">
            <a:extLst>
              <a:ext uri="{FF2B5EF4-FFF2-40B4-BE49-F238E27FC236}">
                <a16:creationId xmlns:a16="http://schemas.microsoft.com/office/drawing/2014/main" id="{BFF3F3DA-80C8-4283-BFF2-A99DA5A6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581400"/>
            <a:ext cx="329184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5B9D784-5710-4021-A5EE-0A42096EB2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9970758"/>
      </p:ext>
    </p:extLst>
  </p:cSld>
  <p:clrMapOvr>
    <a:masterClrMapping/>
  </p:clrMapOvr>
  <p:transition advTm="125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983-772A-47FE-8928-2AF1C563BC70}"/>
              </a:ext>
            </a:extLst>
          </p:cNvPr>
          <p:cNvSpPr>
            <a:spLocks noGrp="1"/>
          </p:cNvSpPr>
          <p:nvPr>
            <p:ph type="title"/>
          </p:nvPr>
        </p:nvSpPr>
        <p:spPr/>
        <p:txBody>
          <a:bodyPr/>
          <a:lstStyle/>
          <a:p>
            <a:r>
              <a:rPr lang="en-US" dirty="0"/>
              <a:t>When to Call your Surgeon</a:t>
            </a:r>
          </a:p>
        </p:txBody>
      </p:sp>
      <p:sp>
        <p:nvSpPr>
          <p:cNvPr id="3" name="Content Placeholder 2">
            <a:extLst>
              <a:ext uri="{FF2B5EF4-FFF2-40B4-BE49-F238E27FC236}">
                <a16:creationId xmlns:a16="http://schemas.microsoft.com/office/drawing/2014/main" id="{207FE9FD-AAFF-49E1-9E32-CC5353700FBA}"/>
              </a:ext>
            </a:extLst>
          </p:cNvPr>
          <p:cNvSpPr>
            <a:spLocks noGrp="1"/>
          </p:cNvSpPr>
          <p:nvPr>
            <p:ph idx="1"/>
          </p:nvPr>
        </p:nvSpPr>
        <p:spPr/>
        <p:txBody>
          <a:bodyPr/>
          <a:lstStyle/>
          <a:p>
            <a:r>
              <a:rPr lang="en-US" dirty="0"/>
              <a:t>Chest pain or difficulty breathing—</a:t>
            </a:r>
            <a:r>
              <a:rPr lang="en-US" b="1" dirty="0"/>
              <a:t>CALL 911</a:t>
            </a:r>
          </a:p>
          <a:p>
            <a:endParaRPr lang="en-US" b="1" dirty="0"/>
          </a:p>
          <a:p>
            <a:r>
              <a:rPr lang="en-US" b="1" dirty="0"/>
              <a:t>Call your surgeon for:</a:t>
            </a:r>
          </a:p>
          <a:p>
            <a:pPr lvl="1"/>
            <a:r>
              <a:rPr lang="en-US" b="1" dirty="0"/>
              <a:t>Excessive pain or swelling in your leg</a:t>
            </a:r>
          </a:p>
          <a:p>
            <a:pPr lvl="1"/>
            <a:r>
              <a:rPr lang="en-US" b="1" dirty="0"/>
              <a:t>Pain that is increasing or not controlled by pain medicine</a:t>
            </a:r>
          </a:p>
          <a:p>
            <a:pPr lvl="1"/>
            <a:r>
              <a:rPr lang="en-US" b="1" dirty="0"/>
              <a:t>Numbness or tingling in your lower leg or foot</a:t>
            </a:r>
          </a:p>
          <a:p>
            <a:pPr lvl="1"/>
            <a:r>
              <a:rPr lang="en-US" b="1" dirty="0"/>
              <a:t>A change in color of your leg/foot: pale, dusky, gray or blue</a:t>
            </a:r>
          </a:p>
          <a:p>
            <a:pPr lvl="1"/>
            <a:r>
              <a:rPr lang="en-US" b="1" dirty="0"/>
              <a:t>Chills, fever of 101F or higher, which may be a sign of infection</a:t>
            </a:r>
          </a:p>
          <a:p>
            <a:pPr lvl="1"/>
            <a:r>
              <a:rPr lang="en-US" b="1" dirty="0"/>
              <a:t>Unusual redness, heat, or drainage at the incision site</a:t>
            </a:r>
          </a:p>
          <a:p>
            <a:pPr lvl="1"/>
            <a:endParaRPr lang="en-US" b="1" dirty="0"/>
          </a:p>
        </p:txBody>
      </p:sp>
      <p:pic>
        <p:nvPicPr>
          <p:cNvPr id="4" name="Audio 3">
            <a:hlinkClick r:id="" action="ppaction://media"/>
            <a:extLst>
              <a:ext uri="{FF2B5EF4-FFF2-40B4-BE49-F238E27FC236}">
                <a16:creationId xmlns:a16="http://schemas.microsoft.com/office/drawing/2014/main" id="{53EDBDC6-F9F7-47F8-A128-680872C19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2723990"/>
      </p:ext>
    </p:extLst>
  </p:cSld>
  <p:clrMapOvr>
    <a:masterClrMapping/>
  </p:clrMapOvr>
  <p:transition advTm="669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CAE4-18B1-44E8-9E05-041B447AB9EE}"/>
              </a:ext>
            </a:extLst>
          </p:cNvPr>
          <p:cNvSpPr>
            <a:spLocks noGrp="1"/>
          </p:cNvSpPr>
          <p:nvPr>
            <p:ph type="title"/>
          </p:nvPr>
        </p:nvSpPr>
        <p:spPr/>
        <p:txBody>
          <a:bodyPr/>
          <a:lstStyle/>
          <a:p>
            <a:r>
              <a:rPr lang="en-US" dirty="0"/>
              <a:t>Prepare Your Home</a:t>
            </a:r>
          </a:p>
        </p:txBody>
      </p:sp>
      <p:pic>
        <p:nvPicPr>
          <p:cNvPr id="3" name="Picture 2">
            <a:extLst>
              <a:ext uri="{FF2B5EF4-FFF2-40B4-BE49-F238E27FC236}">
                <a16:creationId xmlns:a16="http://schemas.microsoft.com/office/drawing/2014/main" id="{DF33D771-45CA-4F3D-8978-E73C4E02944B}"/>
              </a:ext>
            </a:extLst>
          </p:cNvPr>
          <p:cNvPicPr>
            <a:picLocks noChangeAspect="1"/>
          </p:cNvPicPr>
          <p:nvPr/>
        </p:nvPicPr>
        <p:blipFill>
          <a:blip r:embed="rId5"/>
          <a:stretch>
            <a:fillRect/>
          </a:stretch>
        </p:blipFill>
        <p:spPr>
          <a:xfrm>
            <a:off x="1066800" y="1375855"/>
            <a:ext cx="9448800" cy="4106290"/>
          </a:xfrm>
          <a:prstGeom prst="rect">
            <a:avLst/>
          </a:prstGeom>
        </p:spPr>
      </p:pic>
      <p:sp>
        <p:nvSpPr>
          <p:cNvPr id="4" name="Rectangle 3">
            <a:extLst>
              <a:ext uri="{FF2B5EF4-FFF2-40B4-BE49-F238E27FC236}">
                <a16:creationId xmlns:a16="http://schemas.microsoft.com/office/drawing/2014/main" id="{FD0A26C2-7E8E-4B8D-921C-16AEF62845F0}"/>
              </a:ext>
            </a:extLst>
          </p:cNvPr>
          <p:cNvSpPr/>
          <p:nvPr/>
        </p:nvSpPr>
        <p:spPr>
          <a:xfrm>
            <a:off x="642256" y="5715000"/>
            <a:ext cx="10591800" cy="461665"/>
          </a:xfrm>
          <a:prstGeom prst="rect">
            <a:avLst/>
          </a:prstGeom>
        </p:spPr>
        <p:txBody>
          <a:bodyPr wrap="square">
            <a:spAutoFit/>
          </a:bodyPr>
          <a:lstStyle/>
          <a:p>
            <a:r>
              <a:rPr lang="en-US" sz="1200" dirty="0"/>
              <a:t>© 2000-2008 The StayWell Company, 780 Township Line Road, Yardley, PA 19067. All rights reserved. This information is not intended as a substitute for professional medical care. Always follow your healthcare professional's instructions. </a:t>
            </a:r>
          </a:p>
        </p:txBody>
      </p:sp>
      <p:pic>
        <p:nvPicPr>
          <p:cNvPr id="5" name="Audio 4">
            <a:hlinkClick r:id="" action="ppaction://media"/>
            <a:extLst>
              <a:ext uri="{FF2B5EF4-FFF2-40B4-BE49-F238E27FC236}">
                <a16:creationId xmlns:a16="http://schemas.microsoft.com/office/drawing/2014/main" id="{02C76888-E901-4FBA-81D0-30696FB72A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2677514"/>
      </p:ext>
    </p:extLst>
  </p:cSld>
  <p:clrMapOvr>
    <a:masterClrMapping/>
  </p:clrMapOvr>
  <p:transition advTm="23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3208-5D04-694E-AA25-F9FFCB583909}"/>
              </a:ext>
            </a:extLst>
          </p:cNvPr>
          <p:cNvSpPr>
            <a:spLocks noGrp="1"/>
          </p:cNvSpPr>
          <p:nvPr>
            <p:ph type="title" idx="4294967295"/>
          </p:nvPr>
        </p:nvSpPr>
        <p:spPr>
          <a:xfrm>
            <a:off x="7543800" y="2667000"/>
            <a:ext cx="3886200" cy="1828800"/>
          </a:xfrm>
        </p:spPr>
        <p:txBody>
          <a:bodyPr/>
          <a:lstStyle/>
          <a:p>
            <a:pPr algn="ctr"/>
            <a:r>
              <a:rPr lang="en-US" sz="1800" dirty="0"/>
              <a:t>Stacey Wood, BSN, RN, ONC</a:t>
            </a:r>
            <a:br>
              <a:rPr lang="en-US" sz="1800" dirty="0"/>
            </a:br>
            <a:r>
              <a:rPr lang="en-US" sz="1800" dirty="0"/>
              <a:t>Joint Program Clinical Coordinator</a:t>
            </a:r>
            <a:br>
              <a:rPr lang="en-US" sz="1800" dirty="0"/>
            </a:br>
            <a:r>
              <a:rPr lang="en-US" sz="1800" dirty="0">
                <a:hlinkClick r:id="rId5">
                  <a:extLst>
                    <a:ext uri="{A12FA001-AC4F-418D-AE19-62706E023703}">
                      <ahyp:hlinkClr xmlns:ahyp="http://schemas.microsoft.com/office/drawing/2018/hyperlinkcolor" val="tx"/>
                    </a:ext>
                  </a:extLst>
                </a:hlinkClick>
              </a:rPr>
              <a:t>Stacey.wood@orlandohealth.com</a:t>
            </a:r>
            <a:r>
              <a:rPr lang="en-US" sz="1800" dirty="0"/>
              <a:t> 321-841-7051</a:t>
            </a:r>
          </a:p>
        </p:txBody>
      </p:sp>
      <p:pic>
        <p:nvPicPr>
          <p:cNvPr id="4" name="Picture 3">
            <a:extLst>
              <a:ext uri="{FF2B5EF4-FFF2-40B4-BE49-F238E27FC236}">
                <a16:creationId xmlns:a16="http://schemas.microsoft.com/office/drawing/2014/main" id="{3A26F028-F8FF-49AE-93C8-0D7643E7A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609600"/>
            <a:ext cx="5791200" cy="5791200"/>
          </a:xfrm>
          <a:prstGeom prst="rect">
            <a:avLst/>
          </a:prstGeom>
        </p:spPr>
      </p:pic>
      <p:pic>
        <p:nvPicPr>
          <p:cNvPr id="3" name="Audio 2">
            <a:hlinkClick r:id="" action="ppaction://media"/>
            <a:extLst>
              <a:ext uri="{FF2B5EF4-FFF2-40B4-BE49-F238E27FC236}">
                <a16:creationId xmlns:a16="http://schemas.microsoft.com/office/drawing/2014/main" id="{6EDEE409-6BD2-4241-9140-D356D5E4BF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6535837"/>
      </p:ext>
    </p:extLst>
  </p:cSld>
  <p:clrMapOvr>
    <a:masterClrMapping/>
  </p:clrMapOvr>
  <p:transition advTm="16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6350-4F43-4303-A33E-0B93C1A461A5}"/>
              </a:ext>
            </a:extLst>
          </p:cNvPr>
          <p:cNvSpPr>
            <a:spLocks noGrp="1"/>
          </p:cNvSpPr>
          <p:nvPr>
            <p:ph type="title"/>
          </p:nvPr>
        </p:nvSpPr>
        <p:spPr/>
        <p:txBody>
          <a:bodyPr/>
          <a:lstStyle/>
          <a:p>
            <a:r>
              <a:rPr lang="en-US" dirty="0"/>
              <a:t>Please complete the post-test to receive credit for class attendance. </a:t>
            </a:r>
          </a:p>
        </p:txBody>
      </p:sp>
      <p:sp>
        <p:nvSpPr>
          <p:cNvPr id="3" name="Content Placeholder 2">
            <a:extLst>
              <a:ext uri="{FF2B5EF4-FFF2-40B4-BE49-F238E27FC236}">
                <a16:creationId xmlns:a16="http://schemas.microsoft.com/office/drawing/2014/main" id="{F37E66F2-2E74-4B57-AEBE-2D55F1B1AB3D}"/>
              </a:ext>
            </a:extLst>
          </p:cNvPr>
          <p:cNvSpPr>
            <a:spLocks noGrp="1"/>
          </p:cNvSpPr>
          <p:nvPr>
            <p:ph idx="1"/>
          </p:nvPr>
        </p:nvSpPr>
        <p:spPr/>
        <p:txBody>
          <a:bodyPr/>
          <a:lstStyle/>
          <a:p>
            <a:r>
              <a:rPr lang="en-US" dirty="0"/>
              <a:t>You may complete the post-test (6 questions) by typing the link below into your web browser or scanning the QR code with your phone.</a:t>
            </a:r>
          </a:p>
          <a:p>
            <a:pPr lvl="1"/>
            <a:endParaRPr lang="en-US" dirty="0"/>
          </a:p>
          <a:p>
            <a:pPr lvl="2"/>
            <a:r>
              <a:rPr lang="en-US" sz="1600" dirty="0">
                <a:hlinkClick r:id="rId5"/>
              </a:rPr>
              <a:t>https://forms.office.com/Pages/ResponsePage.aspx?id=2IGqoZd4C0Gish0ZACS3-Bl7HLVotDdHh1QW2a7BZBhUQ0o2WkRFT1g4OEo3VzJTOTBaU1VCSzI2SS4u</a:t>
            </a:r>
            <a:endParaRPr lang="en-US" sz="1600" dirty="0"/>
          </a:p>
          <a:p>
            <a:pPr lvl="2"/>
            <a:endParaRPr lang="en-US" dirty="0"/>
          </a:p>
          <a:p>
            <a:pPr lvl="2"/>
            <a:endParaRPr lang="en-US" dirty="0"/>
          </a:p>
        </p:txBody>
      </p:sp>
      <p:pic>
        <p:nvPicPr>
          <p:cNvPr id="4" name="Picture 3">
            <a:extLst>
              <a:ext uri="{FF2B5EF4-FFF2-40B4-BE49-F238E27FC236}">
                <a16:creationId xmlns:a16="http://schemas.microsoft.com/office/drawing/2014/main" id="{F96E402F-001B-43D6-82D1-C8F6C068845C}"/>
              </a:ext>
            </a:extLst>
          </p:cNvPr>
          <p:cNvPicPr>
            <a:picLocks noChangeAspect="1"/>
          </p:cNvPicPr>
          <p:nvPr/>
        </p:nvPicPr>
        <p:blipFill>
          <a:blip r:embed="rId6"/>
          <a:stretch>
            <a:fillRect/>
          </a:stretch>
        </p:blipFill>
        <p:spPr>
          <a:xfrm>
            <a:off x="3962400" y="3845680"/>
            <a:ext cx="2476500" cy="2476500"/>
          </a:xfrm>
          <a:prstGeom prst="rect">
            <a:avLst/>
          </a:prstGeom>
        </p:spPr>
      </p:pic>
      <p:pic>
        <p:nvPicPr>
          <p:cNvPr id="5" name="Audio 4">
            <a:hlinkClick r:id="" action="ppaction://media"/>
            <a:extLst>
              <a:ext uri="{FF2B5EF4-FFF2-40B4-BE49-F238E27FC236}">
                <a16:creationId xmlns:a16="http://schemas.microsoft.com/office/drawing/2014/main" id="{70878195-AAF9-4D2B-8A33-CA32607915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0443195"/>
      </p:ext>
    </p:extLst>
  </p:cSld>
  <p:clrMapOvr>
    <a:masterClrMapping/>
  </p:clrMapOvr>
  <p:transition advTm="459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8991-47F8-4FBF-9620-68F07A2A740C}"/>
              </a:ext>
            </a:extLst>
          </p:cNvPr>
          <p:cNvSpPr>
            <a:spLocks noGrp="1"/>
          </p:cNvSpPr>
          <p:nvPr>
            <p:ph type="title"/>
          </p:nvPr>
        </p:nvSpPr>
        <p:spPr/>
        <p:txBody>
          <a:bodyPr/>
          <a:lstStyle/>
          <a:p>
            <a:r>
              <a:rPr lang="en-US" dirty="0"/>
              <a:t>Prepare Your Home </a:t>
            </a:r>
          </a:p>
        </p:txBody>
      </p:sp>
      <p:sp>
        <p:nvSpPr>
          <p:cNvPr id="3" name="Content Placeholder 2">
            <a:extLst>
              <a:ext uri="{FF2B5EF4-FFF2-40B4-BE49-F238E27FC236}">
                <a16:creationId xmlns:a16="http://schemas.microsoft.com/office/drawing/2014/main" id="{27E0AC91-CA19-48C0-8CA1-1ED1694ECA06}"/>
              </a:ext>
            </a:extLst>
          </p:cNvPr>
          <p:cNvSpPr>
            <a:spLocks noGrp="1"/>
          </p:cNvSpPr>
          <p:nvPr>
            <p:ph idx="1"/>
          </p:nvPr>
        </p:nvSpPr>
        <p:spPr/>
        <p:txBody>
          <a:bodyPr/>
          <a:lstStyle/>
          <a:p>
            <a:r>
              <a:rPr lang="en-US" dirty="0"/>
              <a:t>Use nightlights to improve visibility for nighttime toileting </a:t>
            </a:r>
          </a:p>
          <a:p>
            <a:endParaRPr lang="en-US" dirty="0"/>
          </a:p>
          <a:p>
            <a:r>
              <a:rPr lang="en-US" dirty="0"/>
              <a:t>We recommend that someone help you move your essential cooking, bedroom, and bathroom items to waist height to make them easier for you to access.</a:t>
            </a:r>
          </a:p>
          <a:p>
            <a:endParaRPr lang="en-US" dirty="0"/>
          </a:p>
          <a:p>
            <a:r>
              <a:rPr lang="en-US" dirty="0"/>
              <a:t>Look at the height of your bed, adjust if too high or low</a:t>
            </a:r>
          </a:p>
          <a:p>
            <a:pPr lvl="1"/>
            <a:r>
              <a:rPr lang="en-US" dirty="0"/>
              <a:t>Too high remove the frame or feet</a:t>
            </a:r>
          </a:p>
          <a:p>
            <a:pPr lvl="1"/>
            <a:r>
              <a:rPr lang="en-US" dirty="0"/>
              <a:t>Too low add bed risers/blocks </a:t>
            </a:r>
          </a:p>
        </p:txBody>
      </p:sp>
      <p:pic>
        <p:nvPicPr>
          <p:cNvPr id="4" name="Picture 3">
            <a:extLst>
              <a:ext uri="{FF2B5EF4-FFF2-40B4-BE49-F238E27FC236}">
                <a16:creationId xmlns:a16="http://schemas.microsoft.com/office/drawing/2014/main" id="{85478058-7A5E-4DA7-8509-D56AA923BBCB}"/>
              </a:ext>
            </a:extLst>
          </p:cNvPr>
          <p:cNvPicPr>
            <a:picLocks noChangeAspect="1"/>
          </p:cNvPicPr>
          <p:nvPr/>
        </p:nvPicPr>
        <p:blipFill>
          <a:blip r:embed="rId5"/>
          <a:stretch>
            <a:fillRect/>
          </a:stretch>
        </p:blipFill>
        <p:spPr>
          <a:xfrm>
            <a:off x="7315200" y="3657600"/>
            <a:ext cx="4114800" cy="2738213"/>
          </a:xfrm>
          <a:prstGeom prst="rect">
            <a:avLst/>
          </a:prstGeom>
        </p:spPr>
      </p:pic>
      <p:sp>
        <p:nvSpPr>
          <p:cNvPr id="5" name="Oval 4">
            <a:extLst>
              <a:ext uri="{FF2B5EF4-FFF2-40B4-BE49-F238E27FC236}">
                <a16:creationId xmlns:a16="http://schemas.microsoft.com/office/drawing/2014/main" id="{D018926C-D4E9-47A1-8E30-4D62AE331679}"/>
              </a:ext>
            </a:extLst>
          </p:cNvPr>
          <p:cNvSpPr/>
          <p:nvPr/>
        </p:nvSpPr>
        <p:spPr bwMode="auto">
          <a:xfrm>
            <a:off x="8686800" y="5562600"/>
            <a:ext cx="1066800" cy="533400"/>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cxnSp>
        <p:nvCxnSpPr>
          <p:cNvPr id="7" name="Straight Arrow Connector 6">
            <a:extLst>
              <a:ext uri="{FF2B5EF4-FFF2-40B4-BE49-F238E27FC236}">
                <a16:creationId xmlns:a16="http://schemas.microsoft.com/office/drawing/2014/main" id="{84273C10-705F-4CB9-A7E7-C243CBB85CF6}"/>
              </a:ext>
            </a:extLst>
          </p:cNvPr>
          <p:cNvCxnSpPr>
            <a:cxnSpLocks/>
          </p:cNvCxnSpPr>
          <p:nvPr/>
        </p:nvCxnSpPr>
        <p:spPr bwMode="auto">
          <a:xfrm>
            <a:off x="4383024" y="4391600"/>
            <a:ext cx="4379976" cy="1295400"/>
          </a:xfrm>
          <a:prstGeom prst="straightConnector1">
            <a:avLst/>
          </a:prstGeom>
          <a:ln>
            <a:solidFill>
              <a:srgbClr val="FF0000"/>
            </a:solidFill>
            <a:headEnd type="none" w="med" len="med"/>
            <a:tailEnd type="triangle"/>
          </a:ln>
        </p:spPr>
        <p:style>
          <a:lnRef idx="1">
            <a:schemeClr val="accent4"/>
          </a:lnRef>
          <a:fillRef idx="0">
            <a:schemeClr val="accent4"/>
          </a:fillRef>
          <a:effectRef idx="0">
            <a:schemeClr val="accent4"/>
          </a:effectRef>
          <a:fontRef idx="minor">
            <a:schemeClr val="tx1"/>
          </a:fontRef>
        </p:style>
      </p:cxnSp>
      <p:pic>
        <p:nvPicPr>
          <p:cNvPr id="6" name="Audio 5">
            <a:hlinkClick r:id="" action="ppaction://media"/>
            <a:extLst>
              <a:ext uri="{FF2B5EF4-FFF2-40B4-BE49-F238E27FC236}">
                <a16:creationId xmlns:a16="http://schemas.microsoft.com/office/drawing/2014/main" id="{692B4EB9-A1AD-40B3-9341-402FC21BC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1700468"/>
      </p:ext>
    </p:extLst>
  </p:cSld>
  <p:clrMapOvr>
    <a:masterClrMapping/>
  </p:clrMapOvr>
  <p:transition advTm="25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38AA-FBA6-4885-9774-3994770B7FA8}"/>
              </a:ext>
            </a:extLst>
          </p:cNvPr>
          <p:cNvSpPr>
            <a:spLocks noGrp="1"/>
          </p:cNvSpPr>
          <p:nvPr>
            <p:ph type="title"/>
          </p:nvPr>
        </p:nvSpPr>
        <p:spPr/>
        <p:txBody>
          <a:bodyPr/>
          <a:lstStyle/>
          <a:p>
            <a:r>
              <a:rPr lang="en-US" dirty="0"/>
              <a:t>Home Equipment</a:t>
            </a:r>
          </a:p>
        </p:txBody>
      </p:sp>
      <p:sp>
        <p:nvSpPr>
          <p:cNvPr id="6" name="Content Placeholder 5">
            <a:extLst>
              <a:ext uri="{FF2B5EF4-FFF2-40B4-BE49-F238E27FC236}">
                <a16:creationId xmlns:a16="http://schemas.microsoft.com/office/drawing/2014/main" id="{BB2B2B88-E3C2-4328-9852-967ADED852A7}"/>
              </a:ext>
            </a:extLst>
          </p:cNvPr>
          <p:cNvSpPr>
            <a:spLocks noGrp="1"/>
          </p:cNvSpPr>
          <p:nvPr>
            <p:ph idx="4294967295"/>
          </p:nvPr>
        </p:nvSpPr>
        <p:spPr>
          <a:xfrm>
            <a:off x="370113" y="1665361"/>
            <a:ext cx="11212287" cy="4597400"/>
          </a:xfrm>
        </p:spPr>
        <p:txBody>
          <a:bodyPr/>
          <a:lstStyle/>
          <a:p>
            <a:pPr marL="0" indent="0">
              <a:buNone/>
            </a:pPr>
            <a:r>
              <a:rPr lang="en-US" dirty="0"/>
              <a:t>     You may wish to purchase adaptive equipment prior to surgery to help you with your recovery.</a:t>
            </a:r>
          </a:p>
          <a:p>
            <a:pPr marL="0" indent="0">
              <a:buNone/>
            </a:pPr>
            <a:r>
              <a:rPr lang="en-US" dirty="0"/>
              <a:t> </a:t>
            </a:r>
          </a:p>
          <a:p>
            <a:pPr marL="0" indent="0">
              <a:buNone/>
            </a:pPr>
            <a:r>
              <a:rPr lang="en-US" dirty="0"/>
              <a:t>                                                          </a:t>
            </a:r>
          </a:p>
          <a:p>
            <a:pPr marL="0" indent="0">
              <a:buNone/>
            </a:pPr>
            <a:r>
              <a:rPr lang="en-US" dirty="0"/>
              <a:t>                                                             </a:t>
            </a:r>
            <a:r>
              <a:rPr lang="en-US" sz="1600" b="1" dirty="0"/>
              <a:t>REACHER/GRABBER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sz="1600" b="1" dirty="0"/>
              <a:t>SOCK AID                                                                                                                   LEG LIFTER</a:t>
            </a:r>
          </a:p>
          <a:p>
            <a:pPr marL="0" indent="0">
              <a:buNone/>
            </a:pPr>
            <a:r>
              <a:rPr lang="en-US" dirty="0"/>
              <a:t>            </a:t>
            </a:r>
          </a:p>
        </p:txBody>
      </p:sp>
      <p:pic>
        <p:nvPicPr>
          <p:cNvPr id="7" name="Picture 6">
            <a:extLst>
              <a:ext uri="{FF2B5EF4-FFF2-40B4-BE49-F238E27FC236}">
                <a16:creationId xmlns:a16="http://schemas.microsoft.com/office/drawing/2014/main" id="{5189581E-60A5-4E3D-BADB-8EEB35612169}"/>
              </a:ext>
            </a:extLst>
          </p:cNvPr>
          <p:cNvPicPr>
            <a:picLocks noChangeAspect="1"/>
          </p:cNvPicPr>
          <p:nvPr/>
        </p:nvPicPr>
        <p:blipFill>
          <a:blip r:embed="rId5"/>
          <a:stretch>
            <a:fillRect/>
          </a:stretch>
        </p:blipFill>
        <p:spPr>
          <a:xfrm>
            <a:off x="1036107" y="2802672"/>
            <a:ext cx="2469094" cy="2322777"/>
          </a:xfrm>
          <a:prstGeom prst="rect">
            <a:avLst/>
          </a:prstGeom>
        </p:spPr>
      </p:pic>
      <p:pic>
        <p:nvPicPr>
          <p:cNvPr id="8" name="Picture 7">
            <a:extLst>
              <a:ext uri="{FF2B5EF4-FFF2-40B4-BE49-F238E27FC236}">
                <a16:creationId xmlns:a16="http://schemas.microsoft.com/office/drawing/2014/main" id="{F95247D8-94DE-4E97-BAED-743547414C56}"/>
              </a:ext>
            </a:extLst>
          </p:cNvPr>
          <p:cNvPicPr>
            <a:picLocks noChangeAspect="1"/>
          </p:cNvPicPr>
          <p:nvPr/>
        </p:nvPicPr>
        <p:blipFill>
          <a:blip r:embed="rId6"/>
          <a:stretch>
            <a:fillRect/>
          </a:stretch>
        </p:blipFill>
        <p:spPr>
          <a:xfrm>
            <a:off x="4495800" y="3429000"/>
            <a:ext cx="2469094" cy="2322777"/>
          </a:xfrm>
          <a:prstGeom prst="rect">
            <a:avLst/>
          </a:prstGeom>
        </p:spPr>
      </p:pic>
      <p:pic>
        <p:nvPicPr>
          <p:cNvPr id="10" name="Picture 9" descr="A picture containing sofa, seat&#10;&#10;Description automatically generated">
            <a:extLst>
              <a:ext uri="{FF2B5EF4-FFF2-40B4-BE49-F238E27FC236}">
                <a16:creationId xmlns:a16="http://schemas.microsoft.com/office/drawing/2014/main" id="{C80CF763-7F31-4ECC-B92A-918FF4A9F5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1" y="2779481"/>
            <a:ext cx="2275692" cy="2275692"/>
          </a:xfrm>
          <a:prstGeom prst="rect">
            <a:avLst/>
          </a:prstGeom>
        </p:spPr>
      </p:pic>
      <p:pic>
        <p:nvPicPr>
          <p:cNvPr id="3" name="Audio 2">
            <a:hlinkClick r:id="" action="ppaction://media"/>
            <a:extLst>
              <a:ext uri="{FF2B5EF4-FFF2-40B4-BE49-F238E27FC236}">
                <a16:creationId xmlns:a16="http://schemas.microsoft.com/office/drawing/2014/main" id="{BA75C140-BFB5-41F1-86EC-76CFC1C516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5778401"/>
      </p:ext>
    </p:extLst>
  </p:cSld>
  <p:clrMapOvr>
    <a:masterClrMapping/>
  </p:clrMapOvr>
  <p:transition advTm="407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B8EC-4A9D-4C98-9669-EA14C6DE0999}"/>
              </a:ext>
            </a:extLst>
          </p:cNvPr>
          <p:cNvSpPr>
            <a:spLocks noGrp="1"/>
          </p:cNvSpPr>
          <p:nvPr>
            <p:ph type="title"/>
          </p:nvPr>
        </p:nvSpPr>
        <p:spPr/>
        <p:txBody>
          <a:bodyPr/>
          <a:lstStyle/>
          <a:p>
            <a:r>
              <a:rPr lang="en-US" dirty="0"/>
              <a:t>Home Equipment</a:t>
            </a:r>
          </a:p>
        </p:txBody>
      </p:sp>
      <p:pic>
        <p:nvPicPr>
          <p:cNvPr id="3" name="Picture 2">
            <a:extLst>
              <a:ext uri="{FF2B5EF4-FFF2-40B4-BE49-F238E27FC236}">
                <a16:creationId xmlns:a16="http://schemas.microsoft.com/office/drawing/2014/main" id="{D582BB15-A358-4461-9364-55CA696AA89C}"/>
              </a:ext>
            </a:extLst>
          </p:cNvPr>
          <p:cNvPicPr>
            <a:picLocks noChangeAspect="1"/>
          </p:cNvPicPr>
          <p:nvPr/>
        </p:nvPicPr>
        <p:blipFill>
          <a:blip r:embed="rId5"/>
          <a:stretch>
            <a:fillRect/>
          </a:stretch>
        </p:blipFill>
        <p:spPr>
          <a:xfrm>
            <a:off x="4018018" y="1365129"/>
            <a:ext cx="2875914" cy="2884225"/>
          </a:xfrm>
          <a:prstGeom prst="rect">
            <a:avLst/>
          </a:prstGeom>
        </p:spPr>
      </p:pic>
      <p:pic>
        <p:nvPicPr>
          <p:cNvPr id="5" name="Picture 4">
            <a:extLst>
              <a:ext uri="{FF2B5EF4-FFF2-40B4-BE49-F238E27FC236}">
                <a16:creationId xmlns:a16="http://schemas.microsoft.com/office/drawing/2014/main" id="{69EB3FB6-54F7-452F-8B1A-C429A8E60090}"/>
              </a:ext>
            </a:extLst>
          </p:cNvPr>
          <p:cNvPicPr>
            <a:picLocks noChangeAspect="1"/>
          </p:cNvPicPr>
          <p:nvPr/>
        </p:nvPicPr>
        <p:blipFill>
          <a:blip r:embed="rId6"/>
          <a:stretch>
            <a:fillRect/>
          </a:stretch>
        </p:blipFill>
        <p:spPr>
          <a:xfrm>
            <a:off x="8013700" y="2807241"/>
            <a:ext cx="2875914" cy="3077579"/>
          </a:xfrm>
          <a:prstGeom prst="rect">
            <a:avLst/>
          </a:prstGeom>
        </p:spPr>
      </p:pic>
      <p:sp>
        <p:nvSpPr>
          <p:cNvPr id="6" name="Rectangle 5">
            <a:extLst>
              <a:ext uri="{FF2B5EF4-FFF2-40B4-BE49-F238E27FC236}">
                <a16:creationId xmlns:a16="http://schemas.microsoft.com/office/drawing/2014/main" id="{6D6D53D1-8F87-4D6F-9DD8-A968BA365FA7}"/>
              </a:ext>
            </a:extLst>
          </p:cNvPr>
          <p:cNvSpPr/>
          <p:nvPr/>
        </p:nvSpPr>
        <p:spPr>
          <a:xfrm>
            <a:off x="1092403" y="2484707"/>
            <a:ext cx="3126177" cy="461665"/>
          </a:xfrm>
          <a:prstGeom prst="rect">
            <a:avLst/>
          </a:prstGeom>
        </p:spPr>
        <p:txBody>
          <a:bodyPr wrap="none">
            <a:spAutoFit/>
          </a:bodyPr>
          <a:lstStyle/>
          <a:p>
            <a:r>
              <a:rPr lang="en-US" sz="2400" b="1" dirty="0"/>
              <a:t>Elevated Commode </a:t>
            </a:r>
            <a:endParaRPr lang="en-US" sz="2400" dirty="0"/>
          </a:p>
        </p:txBody>
      </p:sp>
      <p:sp>
        <p:nvSpPr>
          <p:cNvPr id="8" name="Rectangle 7">
            <a:extLst>
              <a:ext uri="{FF2B5EF4-FFF2-40B4-BE49-F238E27FC236}">
                <a16:creationId xmlns:a16="http://schemas.microsoft.com/office/drawing/2014/main" id="{99EAF20A-8C7E-43B2-90D3-B220293621AD}"/>
              </a:ext>
            </a:extLst>
          </p:cNvPr>
          <p:cNvSpPr/>
          <p:nvPr/>
        </p:nvSpPr>
        <p:spPr>
          <a:xfrm>
            <a:off x="8256458" y="2346203"/>
            <a:ext cx="2633156" cy="461665"/>
          </a:xfrm>
          <a:prstGeom prst="rect">
            <a:avLst/>
          </a:prstGeom>
        </p:spPr>
        <p:txBody>
          <a:bodyPr wrap="square">
            <a:spAutoFit/>
          </a:bodyPr>
          <a:lstStyle/>
          <a:p>
            <a:r>
              <a:rPr lang="en-US" sz="2400" b="1" dirty="0"/>
              <a:t>Rolling Walker </a:t>
            </a:r>
            <a:endParaRPr lang="en-US" sz="2400" dirty="0"/>
          </a:p>
        </p:txBody>
      </p:sp>
      <p:sp>
        <p:nvSpPr>
          <p:cNvPr id="10" name="Rectangle 9">
            <a:extLst>
              <a:ext uri="{FF2B5EF4-FFF2-40B4-BE49-F238E27FC236}">
                <a16:creationId xmlns:a16="http://schemas.microsoft.com/office/drawing/2014/main" id="{F674EECB-E7DE-4F9A-BA2F-3066D6926A98}"/>
              </a:ext>
            </a:extLst>
          </p:cNvPr>
          <p:cNvSpPr/>
          <p:nvPr/>
        </p:nvSpPr>
        <p:spPr>
          <a:xfrm>
            <a:off x="351631" y="4435728"/>
            <a:ext cx="6555001" cy="338554"/>
          </a:xfrm>
          <a:prstGeom prst="rect">
            <a:avLst/>
          </a:prstGeom>
        </p:spPr>
        <p:txBody>
          <a:bodyPr wrap="none">
            <a:spAutoFit/>
          </a:bodyPr>
          <a:lstStyle/>
          <a:p>
            <a:pPr>
              <a:defRPr/>
            </a:pPr>
            <a:r>
              <a:rPr lang="en-US" sz="1600" dirty="0"/>
              <a:t>If your insurance doesn’t cover these items, they can also be found at :</a:t>
            </a:r>
          </a:p>
        </p:txBody>
      </p:sp>
      <p:sp>
        <p:nvSpPr>
          <p:cNvPr id="11" name="Rectangle 10">
            <a:extLst>
              <a:ext uri="{FF2B5EF4-FFF2-40B4-BE49-F238E27FC236}">
                <a16:creationId xmlns:a16="http://schemas.microsoft.com/office/drawing/2014/main" id="{826B0374-334A-48B3-990D-D676FDEBCE81}"/>
              </a:ext>
            </a:extLst>
          </p:cNvPr>
          <p:cNvSpPr/>
          <p:nvPr/>
        </p:nvSpPr>
        <p:spPr>
          <a:xfrm>
            <a:off x="636662" y="4762947"/>
            <a:ext cx="6096000" cy="1224951"/>
          </a:xfrm>
          <a:prstGeom prst="rect">
            <a:avLst/>
          </a:prstGeom>
        </p:spPr>
        <p:txBody>
          <a:bodyPr>
            <a:spAutoFit/>
          </a:bodyPr>
          <a:lstStyle/>
          <a:p>
            <a:pPr marL="342900" lvl="0" indent="-342900" algn="l" eaLnBrk="0" hangingPunct="0">
              <a:spcBef>
                <a:spcPct val="20000"/>
              </a:spcBef>
              <a:buClr>
                <a:srgbClr val="B20838"/>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rPr>
              <a:t>Stepping Stones, 407-649-4100, Mon-Fri 8am-4pm</a:t>
            </a:r>
          </a:p>
          <a:p>
            <a:pPr marL="342900" lvl="0" indent="-342900" algn="l" eaLnBrk="0" hangingPunct="0">
              <a:spcBef>
                <a:spcPct val="20000"/>
              </a:spcBef>
              <a:buClr>
                <a:srgbClr val="B20838"/>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rPr>
              <a:t>Any Medical Supply Store </a:t>
            </a:r>
          </a:p>
          <a:p>
            <a:pPr marL="342900" lvl="0" indent="-342900" algn="l" eaLnBrk="0" hangingPunct="0">
              <a:spcBef>
                <a:spcPct val="20000"/>
              </a:spcBef>
              <a:buClr>
                <a:srgbClr val="B20838"/>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rPr>
              <a:t>Local Salvation Army or Goodwill</a:t>
            </a:r>
          </a:p>
          <a:p>
            <a:pPr marL="342900" lvl="0" indent="-342900" algn="l" eaLnBrk="0" hangingPunct="0">
              <a:spcBef>
                <a:spcPct val="20000"/>
              </a:spcBef>
              <a:buClr>
                <a:srgbClr val="B20838"/>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rPr>
              <a:t>WWW.Amazon.com</a:t>
            </a:r>
          </a:p>
        </p:txBody>
      </p:sp>
      <p:pic>
        <p:nvPicPr>
          <p:cNvPr id="4" name="Audio 3">
            <a:hlinkClick r:id="" action="ppaction://media"/>
            <a:extLst>
              <a:ext uri="{FF2B5EF4-FFF2-40B4-BE49-F238E27FC236}">
                <a16:creationId xmlns:a16="http://schemas.microsoft.com/office/drawing/2014/main" id="{43A01B21-6910-4F1E-B1C8-5D0C6CEEEC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964290"/>
      </p:ext>
    </p:extLst>
  </p:cSld>
  <p:clrMapOvr>
    <a:masterClrMapping/>
  </p:clrMapOvr>
  <p:transition advTm="350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E796-0A38-49E0-8147-E2399B3D54E1}"/>
              </a:ext>
            </a:extLst>
          </p:cNvPr>
          <p:cNvSpPr>
            <a:spLocks noGrp="1"/>
          </p:cNvSpPr>
          <p:nvPr>
            <p:ph type="title"/>
          </p:nvPr>
        </p:nvSpPr>
        <p:spPr/>
        <p:txBody>
          <a:bodyPr/>
          <a:lstStyle/>
          <a:p>
            <a:r>
              <a:rPr lang="en-US" dirty="0"/>
              <a:t>Preparing for Surgery-Know your Insurance Benefits! </a:t>
            </a:r>
          </a:p>
        </p:txBody>
      </p:sp>
      <p:sp>
        <p:nvSpPr>
          <p:cNvPr id="5" name="Text Placeholder 4">
            <a:extLst>
              <a:ext uri="{FF2B5EF4-FFF2-40B4-BE49-F238E27FC236}">
                <a16:creationId xmlns:a16="http://schemas.microsoft.com/office/drawing/2014/main" id="{AA2ADC99-0D91-4623-928E-B5F6BB8C9735}"/>
              </a:ext>
            </a:extLst>
          </p:cNvPr>
          <p:cNvSpPr>
            <a:spLocks noGrp="1"/>
          </p:cNvSpPr>
          <p:nvPr>
            <p:ph idx="1"/>
          </p:nvPr>
        </p:nvSpPr>
        <p:spPr/>
        <p:txBody>
          <a:bodyPr/>
          <a:lstStyle/>
          <a:p>
            <a:r>
              <a:rPr lang="en-US" dirty="0"/>
              <a:t>Insurance does not consider living alone a reason to go to a rehab or a skilled nursing facility (SNF) and may not pay.</a:t>
            </a:r>
          </a:p>
          <a:p>
            <a:pPr lvl="1"/>
            <a:r>
              <a:rPr lang="en-US" dirty="0"/>
              <a:t>Consider family members, neighbors, or friends that could help you at home. </a:t>
            </a:r>
          </a:p>
          <a:p>
            <a:pPr lvl="1"/>
            <a:r>
              <a:rPr lang="en-US" dirty="0"/>
              <a:t>Discuss your living situation with your surgeon.</a:t>
            </a:r>
          </a:p>
          <a:p>
            <a:endParaRPr lang="en-US" dirty="0"/>
          </a:p>
          <a:p>
            <a:r>
              <a:rPr lang="en-US" dirty="0"/>
              <a:t>Statistically, going to a SNF increases your chance of developing an infection, falling, or being readmitted to the hospital for a complication.</a:t>
            </a:r>
          </a:p>
          <a:p>
            <a:endParaRPr lang="en-US" dirty="0"/>
          </a:p>
          <a:p>
            <a:r>
              <a:rPr lang="en-US" dirty="0"/>
              <a:t>If you must go to a SNF, verify your coverage with your insurance company so you are aware exactly what they will pay for. </a:t>
            </a:r>
          </a:p>
        </p:txBody>
      </p:sp>
      <p:pic>
        <p:nvPicPr>
          <p:cNvPr id="3" name="Audio 2">
            <a:hlinkClick r:id="" action="ppaction://media"/>
            <a:extLst>
              <a:ext uri="{FF2B5EF4-FFF2-40B4-BE49-F238E27FC236}">
                <a16:creationId xmlns:a16="http://schemas.microsoft.com/office/drawing/2014/main" id="{2695A13B-5CB7-4464-85A1-F5166BFEC9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0104224"/>
      </p:ext>
    </p:extLst>
  </p:cSld>
  <p:clrMapOvr>
    <a:masterClrMapping/>
  </p:clrMapOvr>
  <p:transition advTm="31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0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yearfmt&gt;&lt;begin val=&quot;0&quot;/&gt;&lt;end val=&quot;4&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1&quot;&gt;&lt;elem m_fUsage=&quot;1.00000000000000000000E+00&quot;&gt;&lt;m_msothmcolidx val=&quot;0&quot;/&gt;&lt;m_rgb r=&quot;03&quot; g=&quot;B8&quot; b=&quot;07&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H SM Template">
  <a:themeElements>
    <a:clrScheme name="CHOOSE 30">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H SM Template">
  <a:themeElements>
    <a:clrScheme name="Choose">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H SM Template">
  <a:themeElements>
    <a:clrScheme name="Choose">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H SM Template">
  <a:themeElements>
    <a:clrScheme name="Choose">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H SM Template">
  <a:themeElements>
    <a:clrScheme name="Choose">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H SM Template">
  <a:themeElements>
    <a:clrScheme name="Choose">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6084</Words>
  <Application>Microsoft Office PowerPoint</Application>
  <PresentationFormat>Widescreen</PresentationFormat>
  <Paragraphs>636</Paragraphs>
  <Slides>51</Slides>
  <Notes>51</Notes>
  <HiddenSlides>0</HiddenSlides>
  <MMClips>51</MMClips>
  <ScaleCrop>false</ScaleCrop>
  <HeadingPairs>
    <vt:vector size="4" baseType="variant">
      <vt:variant>
        <vt:lpstr>Theme</vt:lpstr>
      </vt:variant>
      <vt:variant>
        <vt:i4>6</vt:i4>
      </vt:variant>
      <vt:variant>
        <vt:lpstr>Slide Titles</vt:lpstr>
      </vt:variant>
      <vt:variant>
        <vt:i4>51</vt:i4>
      </vt:variant>
    </vt:vector>
  </HeadingPairs>
  <TitlesOfParts>
    <vt:vector size="57" baseType="lpstr">
      <vt:lpstr>OH SM Template</vt:lpstr>
      <vt:lpstr>1_OH SM Template</vt:lpstr>
      <vt:lpstr>2_OH SM Template</vt:lpstr>
      <vt:lpstr>4_OH SM Template</vt:lpstr>
      <vt:lpstr>5_OH SM Template</vt:lpstr>
      <vt:lpstr>3_OH SM Template</vt:lpstr>
      <vt:lpstr>Preoperative Total Joint Replacement Education</vt:lpstr>
      <vt:lpstr>Disclaimer</vt:lpstr>
      <vt:lpstr>Begin planning for your surgery now!</vt:lpstr>
      <vt:lpstr>Prepare Your Home</vt:lpstr>
      <vt:lpstr>Prepare Your Home</vt:lpstr>
      <vt:lpstr>Prepare Your Home </vt:lpstr>
      <vt:lpstr>Home Equipment</vt:lpstr>
      <vt:lpstr>Home Equipment</vt:lpstr>
      <vt:lpstr>Preparing for Surgery-Know your Insurance Benefits! </vt:lpstr>
      <vt:lpstr>Preparing for Surgery-Know your Insurance Benefits! </vt:lpstr>
      <vt:lpstr>What to Bring to the Hospital:  </vt:lpstr>
      <vt:lpstr>Prepare your body for Surgery</vt:lpstr>
      <vt:lpstr>Good Preparation leads to a Great Outcome!</vt:lpstr>
      <vt:lpstr>Begin with a healthy diet….. </vt:lpstr>
      <vt:lpstr>Hydration is very important</vt:lpstr>
      <vt:lpstr>Preoperative Exercises (pages 8 &amp; 9)</vt:lpstr>
      <vt:lpstr>Smoking and Surgery</vt:lpstr>
      <vt:lpstr> Managing your Diabetes</vt:lpstr>
      <vt:lpstr>Preadmission Testing Appointment</vt:lpstr>
      <vt:lpstr>Preoperative Shower with CHG Soap</vt:lpstr>
      <vt:lpstr>Admission to the Hospital</vt:lpstr>
      <vt:lpstr>Day of Surgery</vt:lpstr>
      <vt:lpstr>Type of anesthesia</vt:lpstr>
      <vt:lpstr>Joint Replacement Videos</vt:lpstr>
      <vt:lpstr>Surgical Dressings</vt:lpstr>
      <vt:lpstr>What Can I Expect After Surgery?</vt:lpstr>
      <vt:lpstr>After Surgery You May Have:</vt:lpstr>
      <vt:lpstr>Admission to Orthopedic Unit</vt:lpstr>
      <vt:lpstr>Admission to the Orthopedic Unit</vt:lpstr>
      <vt:lpstr>Fall Safety</vt:lpstr>
      <vt:lpstr>Physical Therapy </vt:lpstr>
      <vt:lpstr>Total Hip Precautions</vt:lpstr>
      <vt:lpstr>Total Knee Precautions</vt:lpstr>
      <vt:lpstr>Pain Management</vt:lpstr>
      <vt:lpstr>Pain Management</vt:lpstr>
      <vt:lpstr>Nerve Block</vt:lpstr>
      <vt:lpstr>Exparel</vt:lpstr>
      <vt:lpstr>ON-Q Pump</vt:lpstr>
      <vt:lpstr>Preparing for Discharge</vt:lpstr>
      <vt:lpstr>Pain Management after Discharge</vt:lpstr>
      <vt:lpstr>Incisional Care</vt:lpstr>
      <vt:lpstr>Incisional Care</vt:lpstr>
      <vt:lpstr>Incisional Care</vt:lpstr>
      <vt:lpstr>Ways to Prevent an Infection</vt:lpstr>
      <vt:lpstr>Blood Clot Prevention</vt:lpstr>
      <vt:lpstr>Activity</vt:lpstr>
      <vt:lpstr>After Surgery Considerations</vt:lpstr>
      <vt:lpstr>Post-operative Appointments</vt:lpstr>
      <vt:lpstr>When to Call your Surgeon</vt:lpstr>
      <vt:lpstr>Stacey Wood, BSN, RN, ONC Joint Program Clinical Coordinator Stacey.wood@orlandohealth.com 321-841-7051</vt:lpstr>
      <vt:lpstr>Please complete the post-test to receive credit for class attendance.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24 pt, bold, Sentence Case Sub-Title, 18pt, bold, Sentence Case</dc:title>
  <dc:creator/>
  <dc:description>Letter Blank templ v3.pot</dc:description>
  <cp:lastModifiedBy/>
  <cp:revision>27</cp:revision>
  <cp:lastPrinted>2017-02-22T20:02:43Z</cp:lastPrinted>
  <dcterms:created xsi:type="dcterms:W3CDTF">2016-01-28T15:06:00Z</dcterms:created>
  <dcterms:modified xsi:type="dcterms:W3CDTF">2021-07-21T13:13:05Z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20041127</vt:lpwstr>
  </property>
  <property fmtid="{D5CDD505-2E9C-101B-9397-08002B2CF9AE}" pid="3" name="Reference">
    <vt:lpwstr>BCGTemplateNew</vt:lpwstr>
  </property>
  <property fmtid="{D5CDD505-2E9C-101B-9397-08002B2CF9AE}" pid="4" name="BCG 2007 Template">
    <vt:bool>true</vt:bool>
  </property>
  <property fmtid="{D5CDD505-2E9C-101B-9397-08002B2CF9AE}" pid="5" name="BCG Format Name">
    <vt:lpwstr>BCG Format</vt:lpwstr>
  </property>
</Properties>
</file>