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64" r:id="rId5"/>
    <p:sldId id="267" r:id="rId6"/>
    <p:sldId id="266" r:id="rId7"/>
    <p:sldId id="275" r:id="rId8"/>
    <p:sldId id="259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5" r:id="rId18"/>
    <p:sldId id="273" r:id="rId19"/>
    <p:sldId id="260" r:id="rId20"/>
    <p:sldId id="265" r:id="rId21"/>
    <p:sldId id="261" r:id="rId22"/>
    <p:sldId id="262" r:id="rId23"/>
    <p:sldId id="263" r:id="rId24"/>
    <p:sldId id="274" r:id="rId25"/>
    <p:sldId id="27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5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CFA87-359A-4AFA-9F38-5A128BD77C3C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B1BB66-1407-4AF9-BF40-686ED0AEE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119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>
            <a:extLst>
              <a:ext uri="{FF2B5EF4-FFF2-40B4-BE49-F238E27FC236}">
                <a16:creationId xmlns:a16="http://schemas.microsoft.com/office/drawing/2014/main" xmlns="" id="{0331C4F3-D05B-4306-8666-5C1B5BA3A72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Notes Placeholder 2">
            <a:extLst>
              <a:ext uri="{FF2B5EF4-FFF2-40B4-BE49-F238E27FC236}">
                <a16:creationId xmlns:a16="http://schemas.microsoft.com/office/drawing/2014/main" xmlns="" id="{CA93F8A5-93AB-4B08-AC17-715464211C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2531" name="Slide Number Placeholder 3">
            <a:extLst>
              <a:ext uri="{FF2B5EF4-FFF2-40B4-BE49-F238E27FC236}">
                <a16:creationId xmlns:a16="http://schemas.microsoft.com/office/drawing/2014/main" xmlns="" id="{3D466AA8-F283-4627-A232-4148FC0E70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4DFD28B-1F33-4284-94D5-FB23FD236D05}" type="slidenum">
              <a:rPr lang="en-US" altLang="en-US" sz="1200"/>
              <a:pPr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>
            <a:extLst>
              <a:ext uri="{FF2B5EF4-FFF2-40B4-BE49-F238E27FC236}">
                <a16:creationId xmlns:a16="http://schemas.microsoft.com/office/drawing/2014/main" xmlns="" id="{BC195D61-1CB0-4DB1-8B72-385F01DDD8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Notes Placeholder 2">
            <a:extLst>
              <a:ext uri="{FF2B5EF4-FFF2-40B4-BE49-F238E27FC236}">
                <a16:creationId xmlns:a16="http://schemas.microsoft.com/office/drawing/2014/main" xmlns="" id="{2EB1EBFE-D350-4696-8AB9-B9EBB6AA56A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4579" name="Slide Number Placeholder 3">
            <a:extLst>
              <a:ext uri="{FF2B5EF4-FFF2-40B4-BE49-F238E27FC236}">
                <a16:creationId xmlns:a16="http://schemas.microsoft.com/office/drawing/2014/main" xmlns="" id="{FD0744CA-B189-4435-95B2-A1F8D6FF34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9C54A7F-F6E4-4628-8D13-F7303D08EFCC}" type="slidenum">
              <a:rPr lang="en-US" altLang="en-US" sz="1200"/>
              <a:pPr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>
            <a:extLst>
              <a:ext uri="{FF2B5EF4-FFF2-40B4-BE49-F238E27FC236}">
                <a16:creationId xmlns:a16="http://schemas.microsoft.com/office/drawing/2014/main" xmlns="" id="{9504B6BD-8104-4D72-8C8A-6B6F03EDF5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>
            <a:extLst>
              <a:ext uri="{FF2B5EF4-FFF2-40B4-BE49-F238E27FC236}">
                <a16:creationId xmlns:a16="http://schemas.microsoft.com/office/drawing/2014/main" xmlns="" id="{BB9E3359-4F73-4BD0-A8A3-D4838CFF72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6627" name="Slide Number Placeholder 3">
            <a:extLst>
              <a:ext uri="{FF2B5EF4-FFF2-40B4-BE49-F238E27FC236}">
                <a16:creationId xmlns:a16="http://schemas.microsoft.com/office/drawing/2014/main" xmlns="" id="{9F6C412C-67CC-44F8-BF06-1F7DED627D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E849B3B-AB32-4149-AA85-D309024A0CF5}" type="slidenum">
              <a:rPr lang="en-US" altLang="en-US" sz="1200"/>
              <a:pPr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>
            <a:extLst>
              <a:ext uri="{FF2B5EF4-FFF2-40B4-BE49-F238E27FC236}">
                <a16:creationId xmlns:a16="http://schemas.microsoft.com/office/drawing/2014/main" xmlns="" id="{4E509CF3-A96B-4169-AD91-3A613E8635B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>
            <a:extLst>
              <a:ext uri="{FF2B5EF4-FFF2-40B4-BE49-F238E27FC236}">
                <a16:creationId xmlns:a16="http://schemas.microsoft.com/office/drawing/2014/main" xmlns="" id="{B9779BEF-2461-402A-959E-73C6D8311B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15716" name="Slide Number Placeholder 3">
            <a:extLst>
              <a:ext uri="{FF2B5EF4-FFF2-40B4-BE49-F238E27FC236}">
                <a16:creationId xmlns:a16="http://schemas.microsoft.com/office/drawing/2014/main" xmlns="" id="{96939E67-C8EC-42E4-A7D8-A248E38083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132DF85-2EFD-41C8-B697-4FA4849334F1}" type="slidenum">
              <a:rPr lang="en-US" altLang="en-US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D80E16-0CDA-4C15-995B-6A48FB3F54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B5065CA-4D1E-42D9-AC78-1FF2BC5FF6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D7E159A-2779-4282-8461-4BB8AE5B9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0B4E-256B-4E6E-A1A5-179A66A1385C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026433-2557-49E9-829A-C31C261B6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53DFBA-42EA-4018-A732-B690F0B5C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36F5A-7F64-4D86-B6D0-CAE14BC83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211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1879A8-6F8E-4A1A-85D4-412173128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530CE16-3FA6-44D7-BC14-7745168AFD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A21001-FFFF-407B-9249-BBE638560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0B4E-256B-4E6E-A1A5-179A66A1385C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E46A60E-ACAC-41FD-9828-D165FA612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273526F-2781-4DCE-9BB1-36D2D2526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36F5A-7F64-4D86-B6D0-CAE14BC83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08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DD7AFFB-E04F-4D1D-912D-BEA0F644D0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C68F2C2-4F58-4FDF-85B3-BE795E484C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AE2C199-FE7E-4E28-A2E2-76655D7CA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0B4E-256B-4E6E-A1A5-179A66A1385C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D38316-36BA-4141-A9D9-ECC3DE3B5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3E0583-C8CB-4ACC-9AD7-96ED591AA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36F5A-7F64-4D86-B6D0-CAE14BC83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46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167" y="228600"/>
            <a:ext cx="1138766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02167" y="1600200"/>
            <a:ext cx="11387667" cy="449897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54">
            <a:extLst>
              <a:ext uri="{FF2B5EF4-FFF2-40B4-BE49-F238E27FC236}">
                <a16:creationId xmlns:a16="http://schemas.microsoft.com/office/drawing/2014/main" xmlns="" id="{14F6FEDB-D7C7-4526-A85E-2BD6440D24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>
            <a:extLst>
              <a:ext uri="{FF2B5EF4-FFF2-40B4-BE49-F238E27FC236}">
                <a16:creationId xmlns:a16="http://schemas.microsoft.com/office/drawing/2014/main" xmlns="" id="{7914EAB2-9A30-4494-B28C-890C86592B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>
            <a:extLst>
              <a:ext uri="{FF2B5EF4-FFF2-40B4-BE49-F238E27FC236}">
                <a16:creationId xmlns:a16="http://schemas.microsoft.com/office/drawing/2014/main" xmlns="" id="{8762E9CE-6759-45A9-A7B0-C805D73773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DDEC0B-1A90-4496-BE40-646C327781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7223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w/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896498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9DD0E5-DD1F-44C4-9300-C2374EA2C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D23CAE-EFDB-45E5-89D3-1B9E3FD459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E9C68C7-4EE2-4007-A494-A4A8B5740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0B4E-256B-4E6E-A1A5-179A66A1385C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5C55362-DBF2-4D52-BB64-3872E0B7A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CDD51F-31F0-4920-8BD0-38356F9A9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36F5A-7F64-4D86-B6D0-CAE14BC83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9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49ACC0-5149-4EEE-A96B-FC93F8C87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BB2E2E7-2CE3-4D0A-A596-BFA31C4EC6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FD9DE1C-D892-4879-83E4-DEE605325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0B4E-256B-4E6E-A1A5-179A66A1385C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DF89B62-D19F-415B-BB16-A79B2539C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E3EE88F-12FB-430D-9A18-7942C22A3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36F5A-7F64-4D86-B6D0-CAE14BC83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161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1EC8C5-02AC-43EF-AB4D-4AA3282C4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2EB3916-845D-4319-A578-B751BED935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4C5E86D-04EB-4B2B-A60E-D84ED58899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7C0F646-8546-4C27-A81E-CF381ED45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0B4E-256B-4E6E-A1A5-179A66A1385C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076C991-BFEF-4C6F-9C01-A55479674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EE6F1E3-35B4-44E1-8485-EFE8FB423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36F5A-7F64-4D86-B6D0-CAE14BC83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106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15A9BE-D730-4042-A714-C9300CDDA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70C638-0AA3-4CE8-A8FE-FC71F87AA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D4725D4-AA2B-4FBE-9881-3508541D4D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5D35498-DDD8-42AA-B2F1-914402110A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9A7C467-33E1-42AD-81B2-8D60AE045D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098C846-FC57-4F8D-9C03-7E42803EA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0B4E-256B-4E6E-A1A5-179A66A1385C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3BA4B39-B774-4130-8F47-45B84A140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FE756AF-C71D-4401-A8D2-D13E9FD36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36F5A-7F64-4D86-B6D0-CAE14BC83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5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78494A-7285-47FF-BEE4-D2144FDA2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EA4BD53-C013-4A36-84CE-15D2C2343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0B4E-256B-4E6E-A1A5-179A66A1385C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4B05D8D-B39D-4838-BEFD-BBB145A20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589C3BE-F609-434D-9C15-83E567341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36F5A-7F64-4D86-B6D0-CAE14BC83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452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EF9A85B-EBA2-4D08-95AF-E722D1A1F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0B4E-256B-4E6E-A1A5-179A66A1385C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0205497-896C-4D67-87A4-C88479442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6AF5A8C-075A-4F04-9004-AAF2842F8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36F5A-7F64-4D86-B6D0-CAE14BC83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548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6EC209-BDA1-40B4-B6D6-76A197A9C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AC8F89-2E4F-4954-86D0-E05BE927F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DBEE5D4-510A-4800-BF7B-3E34F54B14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CDA8ECC-B7CD-45AF-BFA7-BA7337C7C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0B4E-256B-4E6E-A1A5-179A66A1385C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15F9FBA-A4FC-4A4B-B3C1-77417F681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AD1780F-65EB-42E5-BF28-47EF80933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36F5A-7F64-4D86-B6D0-CAE14BC83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034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1886D4-6835-4215-9AF7-45308298D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1D266B9-255E-43CA-9501-1B7E39D5D0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E068134-1D0A-4337-943F-3143898ABE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9AF5F9B-DF1F-45D2-A105-82AC597F5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0B4E-256B-4E6E-A1A5-179A66A1385C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6A42AB0-711A-43BE-81BD-3DDB3084B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B1E18C7-1E01-4DFB-B843-99EB92547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36F5A-7F64-4D86-B6D0-CAE14BC83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33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193BDA9-1675-40D9-85E4-2B9FF000C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49FBC7A-2216-48E6-BB8E-78AD7A9C3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B06A4F-C30D-4776-B848-81F2C22935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E0B4E-256B-4E6E-A1A5-179A66A1385C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2383F5-BBD8-49E8-913A-264FA5F051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3B2B01F-B57C-41D9-B880-B834ED7489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36F5A-7F64-4D86-B6D0-CAE14BC83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12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0B27210-D0CA-4654-B3E3-9ABB4F178E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C96B38-B4F8-4170-AA05-8D836D9BDF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Cervical Spine: Disorders and treatment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8047E33-919F-4BD1-916C-67D4DF1824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en-US" sz="1900" dirty="0">
                <a:solidFill>
                  <a:schemeClr val="bg1"/>
                </a:solidFill>
              </a:rPr>
              <a:t>Robert </a:t>
            </a:r>
            <a:r>
              <a:rPr lang="en-US" sz="1900" dirty="0" err="1">
                <a:solidFill>
                  <a:schemeClr val="bg1"/>
                </a:solidFill>
              </a:rPr>
              <a:t>Hirschl</a:t>
            </a:r>
            <a:r>
              <a:rPr lang="en-US" sz="1900" dirty="0">
                <a:solidFill>
                  <a:schemeClr val="bg1"/>
                </a:solidFill>
              </a:rPr>
              <a:t> MD</a:t>
            </a:r>
          </a:p>
          <a:p>
            <a:pPr algn="l"/>
            <a:r>
              <a:rPr lang="en-US" sz="1900" dirty="0">
                <a:solidFill>
                  <a:schemeClr val="bg1"/>
                </a:solidFill>
              </a:rPr>
              <a:t>Chairman of Neurosurgery</a:t>
            </a:r>
          </a:p>
          <a:p>
            <a:pPr algn="l"/>
            <a:r>
              <a:rPr lang="en-US" sz="1900" dirty="0">
                <a:solidFill>
                  <a:schemeClr val="bg1"/>
                </a:solidFill>
              </a:rPr>
              <a:t>Orlando Health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70B66945-4967-4040-926D-DCA44313CD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DFAD6D0-F8F4-4F1A-8EB1-A7DC9072D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82" y="1732954"/>
            <a:ext cx="4047843" cy="20239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A9BD97B-2566-4593-BC0C-F1DAD9905229}"/>
              </a:ext>
            </a:extLst>
          </p:cNvPr>
          <p:cNvSpPr txBox="1"/>
          <p:nvPr/>
        </p:nvSpPr>
        <p:spPr>
          <a:xfrm>
            <a:off x="719528" y="3882452"/>
            <a:ext cx="4272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Annual Neuroscience Symposium</a:t>
            </a:r>
          </a:p>
          <a:p>
            <a:r>
              <a:rPr lang="en-US" dirty="0"/>
              <a:t>Saturday, April 13, 2019</a:t>
            </a:r>
          </a:p>
        </p:txBody>
      </p:sp>
    </p:spTree>
    <p:extLst>
      <p:ext uri="{BB962C8B-B14F-4D97-AF65-F5344CB8AC3E}">
        <p14:creationId xmlns:p14="http://schemas.microsoft.com/office/powerpoint/2010/main" val="5043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FE4A61-7E81-4B8D-9F16-981D10D94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xmlns="" id="{DFC68534-D401-47EF-92E8-C9667EC5A5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69" b="4050"/>
          <a:stretch/>
        </p:blipFill>
        <p:spPr>
          <a:xfrm>
            <a:off x="739694" y="800100"/>
            <a:ext cx="10509203" cy="5905501"/>
          </a:xfrm>
        </p:spPr>
      </p:pic>
    </p:spTree>
    <p:extLst>
      <p:ext uri="{BB962C8B-B14F-4D97-AF65-F5344CB8AC3E}">
        <p14:creationId xmlns:p14="http://schemas.microsoft.com/office/powerpoint/2010/main" val="4197905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4D5548-6626-4E0A-B9BF-BEA595B84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DAEE1666-6C94-44F0-BFB4-AEFC49147E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4" t="11712" r="16619" b="10051"/>
          <a:stretch/>
        </p:blipFill>
        <p:spPr>
          <a:xfrm>
            <a:off x="2240287" y="387563"/>
            <a:ext cx="7289394" cy="6082874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BB0BC5C-D34A-4FFE-8E44-7F04BA613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9681" y="5322342"/>
            <a:ext cx="2341067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66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E1FC7B4-E4A7-4452-B413-1A623E3A72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xmlns="" id="{E0709AF0-24F0-4486-B189-BE6386BDB1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xmlns="" id="{FBE3B62F-5853-4A3C-B050-6186351A71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EDB82A-9929-4329-B21A-B70C39C0F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448253"/>
            <a:ext cx="10520702" cy="1325563"/>
          </a:xfrm>
        </p:spPr>
        <p:txBody>
          <a:bodyPr>
            <a:normAutofit/>
          </a:bodyPr>
          <a:lstStyle/>
          <a:p>
            <a:r>
              <a:rPr lang="en-US"/>
              <a:t>Neck Pain Work Up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E53475-B7D1-4BDB-A43C-237DD5C12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1807"/>
            <a:ext cx="4936067" cy="3985155"/>
          </a:xfrm>
        </p:spPr>
        <p:txBody>
          <a:bodyPr>
            <a:normAutofit/>
          </a:bodyPr>
          <a:lstStyle/>
          <a:p>
            <a:r>
              <a:rPr lang="en-US" sz="2000" b="1" u="sng" dirty="0"/>
              <a:t>History </a:t>
            </a:r>
          </a:p>
          <a:p>
            <a:pPr lvl="1"/>
            <a:r>
              <a:rPr lang="en-US" sz="2000" dirty="0"/>
              <a:t>Where is the pain?</a:t>
            </a:r>
          </a:p>
          <a:p>
            <a:pPr lvl="1"/>
            <a:r>
              <a:rPr lang="en-US" sz="2000" dirty="0"/>
              <a:t>Does the pain radiate? </a:t>
            </a:r>
          </a:p>
          <a:p>
            <a:pPr lvl="1"/>
            <a:r>
              <a:rPr lang="en-US" sz="2000" dirty="0"/>
              <a:t>Sharp, dull ache, “electric shock”?</a:t>
            </a:r>
          </a:p>
          <a:p>
            <a:pPr lvl="1"/>
            <a:r>
              <a:rPr lang="en-US" sz="2000" dirty="0"/>
              <a:t>When did it start? Inciting event?</a:t>
            </a:r>
          </a:p>
          <a:p>
            <a:pPr lvl="1"/>
            <a:r>
              <a:rPr lang="en-US" sz="2000" dirty="0"/>
              <a:t>Anything make it better? Worse?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Any history of Cancer?</a:t>
            </a:r>
          </a:p>
          <a:p>
            <a:pPr lvl="1"/>
            <a:r>
              <a:rPr lang="en-US" sz="2000" dirty="0"/>
              <a:t>Possible infection (fever, chills, know infection, </a:t>
            </a:r>
            <a:r>
              <a:rPr lang="en-US" sz="2000" dirty="0" err="1"/>
              <a:t>etc</a:t>
            </a:r>
            <a:r>
              <a:rPr lang="en-US" sz="2000" dirty="0"/>
              <a:t>)?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40E24F8-6A59-4A3F-841F-9F6DFC52B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7734" y="2950393"/>
            <a:ext cx="4935970" cy="246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472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4294D1-BB46-430B-BAEE-A1F419C5F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Neck Pain Work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15F534-2E81-49A3-8505-6DE2C16F7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Physical</a:t>
            </a: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E4C02B77-CD7A-4C7A-A38D-9E61BB240B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376025"/>
              </p:ext>
            </p:extLst>
          </p:nvPr>
        </p:nvGraphicFramePr>
        <p:xfrm>
          <a:off x="1097280" y="2395468"/>
          <a:ext cx="4445391" cy="3161733"/>
        </p:xfrm>
        <a:graphic>
          <a:graphicData uri="http://schemas.openxmlformats.org/drawingml/2006/table">
            <a:tbl>
              <a:tblPr/>
              <a:tblGrid>
                <a:gridCol w="1610140">
                  <a:extLst>
                    <a:ext uri="{9D8B030D-6E8A-4147-A177-3AD203B41FA5}">
                      <a16:colId xmlns:a16="http://schemas.microsoft.com/office/drawing/2014/main" xmlns="" val="2426628102"/>
                    </a:ext>
                  </a:extLst>
                </a:gridCol>
                <a:gridCol w="2835251">
                  <a:extLst>
                    <a:ext uri="{9D8B030D-6E8A-4147-A177-3AD203B41FA5}">
                      <a16:colId xmlns:a16="http://schemas.microsoft.com/office/drawing/2014/main" xmlns="" val="1934578924"/>
                    </a:ext>
                  </a:extLst>
                </a:gridCol>
              </a:tblGrid>
              <a:tr h="7383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C3-5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diaphragm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79374707"/>
                  </a:ext>
                </a:extLst>
              </a:tr>
              <a:tr h="7400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C5-6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Deltoid, biceps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86303012"/>
                  </a:ext>
                </a:extLst>
              </a:tr>
              <a:tr h="7383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C7-8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Triceps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72273926"/>
                  </a:ext>
                </a:extLst>
              </a:tr>
              <a:tr h="7383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C8 –T1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Intrinsic hand 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7444640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1E8E698-DA70-4D85-BD57-1E9C6327C6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7" r="4896" b="31492"/>
          <a:stretch/>
        </p:blipFill>
        <p:spPr>
          <a:xfrm>
            <a:off x="5801751" y="1946071"/>
            <a:ext cx="5627076" cy="42308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375BC6B-BA74-4D36-A892-DBDA49F55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8315" y="230188"/>
            <a:ext cx="2341067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981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7F8F53-938D-4010-BF88-91CF64377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 dirty="0"/>
              <a:t>Physical exam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14BA0F7-D385-457B-8C17-8AA0AC7D7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r>
              <a:rPr lang="en-US" sz="1800" dirty="0"/>
              <a:t>Spurling’s sign</a:t>
            </a:r>
          </a:p>
          <a:p>
            <a:pPr lvl="1"/>
            <a:r>
              <a:rPr lang="en-US" sz="1800" dirty="0"/>
              <a:t>Tilt patient head to effected side and press down.  </a:t>
            </a:r>
          </a:p>
          <a:p>
            <a:pPr lvl="1"/>
            <a:r>
              <a:rPr lang="en-US" sz="1800" dirty="0"/>
              <a:t>Positive test causes pain down the arm.  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CF62D2A7-8207-488C-9F46-316BA81A16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B8DFDE5-2E61-4EB1-ADA7-59CD4CDC99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" r="-2" b="-2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099176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666983-451D-43BD-8A38-BF50BB55E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 dirty="0"/>
              <a:t>Physical exam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6997A5D-8AB0-472D-8DD8-8367EFFFD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r>
              <a:rPr lang="en-US" sz="3200" b="1" dirty="0"/>
              <a:t>Lhermitte's sign</a:t>
            </a:r>
          </a:p>
          <a:p>
            <a:pPr lvl="1"/>
            <a:r>
              <a:rPr lang="en-US" sz="1800" dirty="0"/>
              <a:t>Flex patients head forward</a:t>
            </a:r>
          </a:p>
          <a:p>
            <a:pPr lvl="1"/>
            <a:r>
              <a:rPr lang="en-US" sz="1800" dirty="0"/>
              <a:t>Electrical shock sensation down spine into arms and legs</a:t>
            </a:r>
          </a:p>
          <a:p>
            <a:pPr lvl="1"/>
            <a:r>
              <a:rPr lang="en-US" sz="1800" dirty="0"/>
              <a:t>Not specific </a:t>
            </a:r>
          </a:p>
          <a:p>
            <a:pPr lvl="2"/>
            <a:r>
              <a:rPr lang="en-US" sz="1800" dirty="0"/>
              <a:t>MS</a:t>
            </a:r>
          </a:p>
          <a:p>
            <a:pPr lvl="2"/>
            <a:r>
              <a:rPr lang="en-US" sz="1800" dirty="0"/>
              <a:t>Transverse myelitis</a:t>
            </a:r>
          </a:p>
          <a:p>
            <a:pPr lvl="2"/>
            <a:r>
              <a:rPr lang="en-US" sz="1800" dirty="0"/>
              <a:t>Central stenosis</a:t>
            </a:r>
          </a:p>
          <a:p>
            <a:pPr lvl="2"/>
            <a:r>
              <a:rPr lang="en-US" sz="1800" dirty="0"/>
              <a:t>Etc.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CF62D2A7-8207-488C-9F46-316BA81A16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erson posing for the camera&#10;&#10;Description automatically generated">
            <a:extLst>
              <a:ext uri="{FF2B5EF4-FFF2-40B4-BE49-F238E27FC236}">
                <a16:creationId xmlns:a16="http://schemas.microsoft.com/office/drawing/2014/main" xmlns="" id="{B554E037-BBAB-4B57-835F-9E51D8053E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020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907658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8">
            <a:extLst>
              <a:ext uri="{FF2B5EF4-FFF2-40B4-BE49-F238E27FC236}">
                <a16:creationId xmlns:a16="http://schemas.microsoft.com/office/drawing/2014/main" xmlns="" id="{867D4867-5BA7-4462-B2F6-A23F4A622A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7E0C73-7DB1-40CD-9A2A-B436E0993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Physical exam (</a:t>
            </a:r>
            <a:r>
              <a:rPr lang="en-US" sz="2800" dirty="0" err="1">
                <a:solidFill>
                  <a:schemeClr val="bg1"/>
                </a:solidFill>
              </a:rPr>
              <a:t>cont</a:t>
            </a:r>
            <a:r>
              <a:rPr lang="en-US" sz="28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A2DAC2-099F-4565-849C-443B5A18F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Hoffman’s sign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Extend 3</a:t>
            </a:r>
            <a:r>
              <a:rPr lang="en-US" sz="2000" baseline="30000">
                <a:solidFill>
                  <a:schemeClr val="bg1"/>
                </a:solidFill>
              </a:rPr>
              <a:t>rd</a:t>
            </a:r>
            <a:r>
              <a:rPr lang="en-US" sz="2000">
                <a:solidFill>
                  <a:schemeClr val="bg1"/>
                </a:solidFill>
              </a:rPr>
              <a:t> digit and “snap” nail bed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Thumb flexion is positive sign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Upper motor neuron finding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xmlns="" id="{C9A2A291-96FA-4E7F-9DF9-47C49F3B2D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2" r="29150" b="21765"/>
          <a:stretch/>
        </p:blipFill>
        <p:spPr>
          <a:xfrm>
            <a:off x="5835101" y="643467"/>
            <a:ext cx="5176092" cy="541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677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7">
            <a:extLst>
              <a:ext uri="{FF2B5EF4-FFF2-40B4-BE49-F238E27FC236}">
                <a16:creationId xmlns:a16="http://schemas.microsoft.com/office/drawing/2014/main" xmlns="" id="{EE1FC7B4-E4A7-4452-B413-1A623E3A72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13">
            <a:extLst>
              <a:ext uri="{FF2B5EF4-FFF2-40B4-BE49-F238E27FC236}">
                <a16:creationId xmlns:a16="http://schemas.microsoft.com/office/drawing/2014/main" xmlns="" id="{E0709AF0-24F0-4486-B189-BE6386BDB1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11">
            <a:extLst>
              <a:ext uri="{FF2B5EF4-FFF2-40B4-BE49-F238E27FC236}">
                <a16:creationId xmlns:a16="http://schemas.microsoft.com/office/drawing/2014/main" xmlns="" id="{FBE3B62F-5853-4A3C-B050-6186351A71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002" y="448253"/>
            <a:ext cx="10520702" cy="1325563"/>
          </a:xfrm>
        </p:spPr>
        <p:txBody>
          <a:bodyPr>
            <a:normAutofit/>
          </a:bodyPr>
          <a:lstStyle/>
          <a:p>
            <a:r>
              <a:rPr lang="en-US"/>
              <a:t>Treatment:    Patient categories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91807"/>
            <a:ext cx="4936067" cy="3985155"/>
          </a:xfrm>
        </p:spPr>
        <p:txBody>
          <a:bodyPr>
            <a:normAutofit/>
          </a:bodyPr>
          <a:lstStyle/>
          <a:p>
            <a:pPr marL="550926" indent="-514350">
              <a:buFont typeface="+mj-lt"/>
              <a:buAutoNum type="arabicPeriod"/>
            </a:pPr>
            <a:r>
              <a:rPr lang="en-US" sz="2000" dirty="0"/>
              <a:t>Pure axial Neck pain</a:t>
            </a:r>
          </a:p>
          <a:p>
            <a:pPr lvl="1"/>
            <a:r>
              <a:rPr lang="en-US" sz="2000" dirty="0"/>
              <a:t>No Red flags</a:t>
            </a:r>
          </a:p>
          <a:p>
            <a:pPr lvl="1"/>
            <a:r>
              <a:rPr lang="en-US" sz="2000" dirty="0"/>
              <a:t>Neurologically intact</a:t>
            </a:r>
          </a:p>
          <a:p>
            <a:pPr lvl="1"/>
            <a:endParaRPr lang="en-US" sz="2000" dirty="0"/>
          </a:p>
          <a:p>
            <a:pPr marL="550926" indent="-514350">
              <a:buFont typeface="+mj-lt"/>
              <a:buAutoNum type="arabicPeriod"/>
            </a:pPr>
            <a:r>
              <a:rPr lang="en-US" sz="2000" dirty="0"/>
              <a:t>Axial neck pain with radiculopathy</a:t>
            </a:r>
          </a:p>
          <a:p>
            <a:pPr marL="550926" indent="-514350">
              <a:buFont typeface="+mj-lt"/>
              <a:buAutoNum type="arabicPeriod"/>
            </a:pPr>
            <a:endParaRPr lang="en-US" sz="2000" dirty="0"/>
          </a:p>
          <a:p>
            <a:pPr marL="550926" indent="-514350">
              <a:buFont typeface="+mj-lt"/>
              <a:buAutoNum type="arabicPeriod"/>
            </a:pPr>
            <a:r>
              <a:rPr lang="en-US" sz="2000" dirty="0"/>
              <a:t>Axial neck pain with </a:t>
            </a:r>
            <a:r>
              <a:rPr lang="en-US" sz="2000" dirty="0" err="1"/>
              <a:t>meylopathy</a:t>
            </a:r>
            <a:endParaRPr lang="en-US" sz="2000" dirty="0"/>
          </a:p>
          <a:p>
            <a:pPr marL="550926" indent="-514350">
              <a:buFont typeface="+mj-lt"/>
              <a:buAutoNum type="arabicPeriod"/>
            </a:pPr>
            <a:endParaRPr lang="en-US" sz="2000" dirty="0"/>
          </a:p>
          <a:p>
            <a:pPr marL="550926" indent="-514350">
              <a:buFont typeface="+mj-lt"/>
              <a:buAutoNum type="arabicPeriod"/>
            </a:pPr>
            <a:r>
              <a:rPr lang="en-US" sz="2000" dirty="0"/>
              <a:t>Any above with red flags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B4EC0DD-F695-43DC-84A3-2467B07ED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7734" y="2950392"/>
            <a:ext cx="4935970" cy="246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6047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2" name="Table 232"/>
          <p:cNvGraphicFramePr/>
          <p:nvPr>
            <p:extLst>
              <p:ext uri="{D42A27DB-BD31-4B8C-83A1-F6EECF244321}">
                <p14:modId xmlns:p14="http://schemas.microsoft.com/office/powerpoint/2010/main" val="2484796594"/>
              </p:ext>
            </p:extLst>
          </p:nvPr>
        </p:nvGraphicFramePr>
        <p:xfrm>
          <a:off x="1484243" y="928469"/>
          <a:ext cx="9024323" cy="5406070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17932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310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38656">
                <a:tc>
                  <a:txBody>
                    <a:bodyPr/>
                    <a:lstStyle/>
                    <a:p>
                      <a:pPr lvl="0" algn="l" defTabSz="457200"/>
                      <a:r>
                        <a:rPr sz="1500">
                          <a:uFill>
                            <a:solidFill/>
                          </a:uFill>
                          <a:sym typeface="Helvetica"/>
                        </a:rPr>
                        <a:t>Condition</a:t>
                      </a:r>
                      <a:endParaRPr sz="1500" b="1">
                        <a:uFill>
                          <a:solidFill/>
                        </a:uFill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35719" marR="35719" marT="35719" marB="35719" horzOverflow="overflow"/>
                </a:tc>
                <a:tc>
                  <a:txBody>
                    <a:bodyPr/>
                    <a:lstStyle/>
                    <a:p>
                      <a:pPr lvl="0" algn="l" defTabSz="457200"/>
                      <a:r>
                        <a:rPr sz="1500">
                          <a:uFill>
                            <a:solidFill/>
                          </a:uFill>
                          <a:sym typeface="Helvetica"/>
                        </a:rPr>
                        <a:t>Red Flags Associated With Condition</a:t>
                      </a:r>
                      <a:endParaRPr sz="1500" b="1">
                        <a:uFill>
                          <a:solidFill/>
                        </a:uFill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35719" marR="35719" marT="35719" marB="35719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22471">
                <a:tc>
                  <a:txBody>
                    <a:bodyPr/>
                    <a:lstStyle/>
                    <a:p>
                      <a:pPr lvl="0" defTabSz="457200"/>
                      <a:r>
                        <a:rPr sz="1500">
                          <a:uFill>
                            <a:solidFill/>
                          </a:uFill>
                          <a:sym typeface="Helvetica"/>
                        </a:rPr>
                        <a:t>Infection</a:t>
                      </a:r>
                      <a:endParaRPr sz="1500" b="1">
                        <a:uFill>
                          <a:solidFill/>
                        </a:uFill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marL="242252" lvl="0" indent="-242252" algn="l" defTabSz="457200">
                        <a:buClr>
                          <a:srgbClr val="000000"/>
                        </a:buClr>
                        <a:buSzPct val="100000"/>
                        <a:buFont typeface="Helvetica"/>
                        <a:buChar char="•"/>
                        <a:tabLst>
                          <a:tab pos="127000" algn="l"/>
                        </a:tabLst>
                      </a:pPr>
                      <a:r>
                        <a:rPr sz="1500" dirty="0">
                          <a:uFill>
                            <a:solidFill/>
                          </a:uFill>
                          <a:sym typeface="Helvetica"/>
                        </a:rPr>
                        <a:t>Symptoms of infection (fever, chills)</a:t>
                      </a:r>
                    </a:p>
                    <a:p>
                      <a:pPr marL="242252" lvl="0" indent="-242252" algn="l" defTabSz="457200">
                        <a:buClr>
                          <a:srgbClr val="000000"/>
                        </a:buClr>
                        <a:buSzPct val="100000"/>
                        <a:buFont typeface="Helvetica"/>
                        <a:buChar char="•"/>
                        <a:tabLst>
                          <a:tab pos="127000" algn="l"/>
                        </a:tabLst>
                      </a:pPr>
                      <a:r>
                        <a:rPr sz="1500" dirty="0">
                          <a:uFill>
                            <a:solidFill/>
                          </a:uFill>
                          <a:sym typeface="Helvetica"/>
                        </a:rPr>
                        <a:t>Risk factors for spinal infection (eg. diabetic patients, patients with chronic catheterization, IV drug abuse, immunosuppression, penetrating wound)</a:t>
                      </a:r>
                      <a:endParaRPr sz="1500" dirty="0">
                        <a:uFill>
                          <a:solidFill/>
                        </a:uFill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35719" marR="35719" marT="35719" marB="35719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53128">
                <a:tc>
                  <a:txBody>
                    <a:bodyPr/>
                    <a:lstStyle/>
                    <a:p>
                      <a:pPr lvl="0" defTabSz="457200"/>
                      <a:r>
                        <a:rPr sz="1500">
                          <a:uFill>
                            <a:solidFill/>
                          </a:uFill>
                          <a:sym typeface="Helvetica"/>
                        </a:rPr>
                        <a:t>Fracture</a:t>
                      </a:r>
                      <a:endParaRPr sz="1500" b="1">
                        <a:uFill>
                          <a:solidFill/>
                        </a:uFill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marL="242252" lvl="0" indent="-242252" algn="l" defTabSz="457200">
                        <a:buClr>
                          <a:srgbClr val="000000"/>
                        </a:buClr>
                        <a:buSzPct val="100000"/>
                        <a:buFont typeface="Helvetica"/>
                        <a:buChar char="•"/>
                        <a:tabLst>
                          <a:tab pos="127000" algn="l"/>
                        </a:tabLst>
                      </a:pPr>
                      <a:r>
                        <a:rPr sz="1500" dirty="0">
                          <a:uFill>
                            <a:solidFill/>
                          </a:uFill>
                          <a:sym typeface="Helvetica"/>
                        </a:rPr>
                        <a:t>Major trauma</a:t>
                      </a:r>
                    </a:p>
                    <a:p>
                      <a:pPr marL="242252" lvl="0" indent="-242252" algn="l" defTabSz="457200">
                        <a:buClr>
                          <a:srgbClr val="000000"/>
                        </a:buClr>
                        <a:buSzPct val="100000"/>
                        <a:buFont typeface="Helvetica"/>
                        <a:buChar char="•"/>
                        <a:tabLst>
                          <a:tab pos="127000" algn="l"/>
                        </a:tabLst>
                      </a:pPr>
                      <a:r>
                        <a:rPr sz="1500" dirty="0">
                          <a:uFill>
                            <a:solidFill/>
                          </a:uFill>
                          <a:sym typeface="Helvetica"/>
                        </a:rPr>
                        <a:t>Minor trauma involving patient with known osteoporosis, and/or chronic steroid use, or known spinal tumor</a:t>
                      </a:r>
                      <a:endParaRPr sz="1500" dirty="0">
                        <a:uFill>
                          <a:solidFill/>
                        </a:uFill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35719" marR="35719" marT="35719" marB="35719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91815">
                <a:tc>
                  <a:txBody>
                    <a:bodyPr/>
                    <a:lstStyle/>
                    <a:p>
                      <a:pPr lvl="0" defTabSz="457200"/>
                      <a:r>
                        <a:rPr sz="1500">
                          <a:uFill>
                            <a:solidFill/>
                          </a:uFill>
                          <a:sym typeface="Helvetica"/>
                        </a:rPr>
                        <a:t>Malignancy</a:t>
                      </a:r>
                      <a:endParaRPr sz="1500" b="1">
                        <a:uFill>
                          <a:solidFill/>
                        </a:uFill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marL="242252" lvl="0" indent="-242252" algn="l" defTabSz="457200">
                        <a:buClr>
                          <a:srgbClr val="000000"/>
                        </a:buClr>
                        <a:buSzPct val="100000"/>
                        <a:buFont typeface="Helvetica"/>
                        <a:buChar char="•"/>
                        <a:tabLst>
                          <a:tab pos="127000" algn="l"/>
                        </a:tabLst>
                      </a:pPr>
                      <a:r>
                        <a:rPr sz="1500" dirty="0">
                          <a:uFill>
                            <a:solidFill/>
                          </a:uFill>
                          <a:sym typeface="Helvetica"/>
                        </a:rPr>
                        <a:t>History of malignancy</a:t>
                      </a:r>
                    </a:p>
                    <a:p>
                      <a:pPr marL="242252" lvl="0" indent="-242252" algn="l" defTabSz="457200">
                        <a:buClr>
                          <a:srgbClr val="000000"/>
                        </a:buClr>
                        <a:buSzPct val="100000"/>
                        <a:buFont typeface="Helvetica"/>
                        <a:buChar char="•"/>
                        <a:tabLst>
                          <a:tab pos="127000" algn="l"/>
                        </a:tabLst>
                      </a:pPr>
                      <a:r>
                        <a:rPr sz="1500" dirty="0">
                          <a:uFill>
                            <a:solidFill/>
                          </a:uFill>
                          <a:sym typeface="Helvetica"/>
                        </a:rPr>
                        <a:t>&gt;50yrs old</a:t>
                      </a:r>
                    </a:p>
                    <a:p>
                      <a:pPr marL="242252" lvl="0" indent="-242252" algn="l" defTabSz="457200">
                        <a:buClr>
                          <a:srgbClr val="000000"/>
                        </a:buClr>
                        <a:buSzPct val="100000"/>
                        <a:buFont typeface="Helvetica"/>
                        <a:buChar char="•"/>
                        <a:tabLst>
                          <a:tab pos="127000" algn="l"/>
                        </a:tabLst>
                      </a:pPr>
                      <a:r>
                        <a:rPr sz="1500" dirty="0">
                          <a:uFill>
                            <a:solidFill/>
                          </a:uFill>
                          <a:sym typeface="Helvetica"/>
                        </a:rPr>
                        <a:t>Unexplained weight loss</a:t>
                      </a:r>
                    </a:p>
                    <a:p>
                      <a:pPr marL="242252" lvl="0" indent="-242252" algn="l" defTabSz="457200">
                        <a:buClr>
                          <a:srgbClr val="000000"/>
                        </a:buClr>
                        <a:buSzPct val="100000"/>
                        <a:buFont typeface="Helvetica"/>
                        <a:buChar char="•"/>
                        <a:tabLst>
                          <a:tab pos="127000" algn="l"/>
                        </a:tabLst>
                      </a:pPr>
                      <a:r>
                        <a:rPr sz="1500" dirty="0">
                          <a:uFill>
                            <a:solidFill/>
                          </a:uFill>
                          <a:sym typeface="Helvetica"/>
                        </a:rPr>
                        <a:t>Pain at night</a:t>
                      </a:r>
                    </a:p>
                    <a:p>
                      <a:pPr marL="242252" lvl="0" indent="-242252" algn="l" defTabSz="457200">
                        <a:buClr>
                          <a:srgbClr val="000000"/>
                        </a:buClr>
                        <a:buSzPct val="100000"/>
                        <a:buFont typeface="Helvetica"/>
                        <a:buChar char="•"/>
                        <a:tabLst>
                          <a:tab pos="127000" algn="l"/>
                        </a:tabLst>
                      </a:pPr>
                      <a:r>
                        <a:rPr sz="1500" dirty="0">
                          <a:uFill>
                            <a:solidFill/>
                          </a:uFill>
                          <a:sym typeface="Helvetica"/>
                        </a:rPr>
                        <a:t>Pain at rest</a:t>
                      </a:r>
                      <a:endParaRPr sz="1500" dirty="0">
                        <a:uFill>
                          <a:solidFill/>
                        </a:uFill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35719" marR="35719" marT="35719" marB="35719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33" name="Shape 233"/>
          <p:cNvSpPr>
            <a:spLocks noGrp="1"/>
          </p:cNvSpPr>
          <p:nvPr>
            <p:ph type="title" idx="4294967295"/>
          </p:nvPr>
        </p:nvSpPr>
        <p:spPr>
          <a:xfrm>
            <a:off x="838200" y="1"/>
            <a:ext cx="10515600" cy="1041990"/>
          </a:xfrm>
          <a:prstGeom prst="rect">
            <a:avLst/>
          </a:prstGeom>
        </p:spPr>
        <p:txBody>
          <a:bodyPr vert="horz" lIns="91440" tIns="32146" rIns="91440" bIns="32146" rtlCol="0" anchor="ctr">
            <a:normAutofit/>
          </a:bodyPr>
          <a:lstStyle>
            <a:lvl1pPr>
              <a:defRPr b="1">
                <a:solidFill>
                  <a:srgbClr val="164F8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5600" dirty="0">
                <a:solidFill>
                  <a:srgbClr val="FF0000"/>
                </a:solidFill>
              </a:rPr>
              <a:t>Red Flags…</a:t>
            </a:r>
          </a:p>
        </p:txBody>
      </p:sp>
    </p:spTree>
    <p:extLst>
      <p:ext uri="{BB962C8B-B14F-4D97-AF65-F5344CB8AC3E}">
        <p14:creationId xmlns:p14="http://schemas.microsoft.com/office/powerpoint/2010/main" val="1652170897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6429" y="205534"/>
            <a:ext cx="7474172" cy="1102762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Pure Axial Neck Pain </a:t>
            </a:r>
            <a:r>
              <a:rPr lang="en-US" dirty="0"/>
              <a:t>(NO </a:t>
            </a:r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/>
              <a:t> Flags)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737" y="1515642"/>
            <a:ext cx="9580101" cy="5486400"/>
          </a:xfrm>
        </p:spPr>
        <p:txBody>
          <a:bodyPr anchor="ctr">
            <a:normAutofit/>
          </a:bodyPr>
          <a:lstStyle/>
          <a:p>
            <a:r>
              <a:rPr lang="en-US" sz="2400" dirty="0"/>
              <a:t>Primary care physician (Gate Keeper)</a:t>
            </a:r>
          </a:p>
          <a:p>
            <a:pPr lvl="1"/>
            <a:r>
              <a:rPr lang="en-US" dirty="0"/>
              <a:t>Surgeon (Neuro or Ortho) should not be first line!</a:t>
            </a:r>
          </a:p>
          <a:p>
            <a:r>
              <a:rPr lang="en-US" sz="2400" dirty="0">
                <a:solidFill>
                  <a:srgbClr val="C00000"/>
                </a:solidFill>
              </a:rPr>
              <a:t>Treatment Plan </a:t>
            </a:r>
            <a:r>
              <a:rPr lang="en-US" sz="2400" dirty="0"/>
              <a:t>(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Conservative Tx</a:t>
            </a:r>
            <a:r>
              <a:rPr lang="en-US" sz="2400" dirty="0"/>
              <a:t>)</a:t>
            </a:r>
          </a:p>
          <a:p>
            <a:pPr marL="962406" lvl="1" indent="-514350">
              <a:buFont typeface="+mj-lt"/>
              <a:buAutoNum type="arabicPeriod"/>
            </a:pPr>
            <a:r>
              <a:rPr lang="en-US" dirty="0"/>
              <a:t>Analgesics:  Over the counter anti-inflammatory (NSAIDs)</a:t>
            </a:r>
          </a:p>
          <a:p>
            <a:pPr marL="962406" lvl="1" indent="-514350">
              <a:buFont typeface="+mj-lt"/>
              <a:buAutoNum type="arabicPeriod"/>
            </a:pPr>
            <a:r>
              <a:rPr lang="en-US" dirty="0"/>
              <a:t>Limit activity (but NOT bed rest)</a:t>
            </a:r>
          </a:p>
          <a:p>
            <a:pPr marL="962406" lvl="1" indent="-514350">
              <a:buFont typeface="+mj-lt"/>
              <a:buAutoNum type="arabicPeriod"/>
            </a:pPr>
            <a:r>
              <a:rPr lang="en-US" dirty="0"/>
              <a:t>Time</a:t>
            </a:r>
            <a:r>
              <a:rPr lang="is-IS" dirty="0"/>
              <a:t>…......most will resolve in 6 weeks</a:t>
            </a:r>
          </a:p>
          <a:p>
            <a:pPr marL="962406" lvl="1" indent="-514350">
              <a:buFont typeface="+mj-lt"/>
              <a:buAutoNum type="arabicPeriod"/>
            </a:pPr>
            <a:r>
              <a:rPr lang="is-IS" dirty="0"/>
              <a:t>May consider PT or Pain physician referral (depending on severity of pain)</a:t>
            </a:r>
          </a:p>
          <a:p>
            <a:pPr marL="962406" lvl="1" indent="-514350">
              <a:buFont typeface="+mj-lt"/>
              <a:buAutoNum type="arabicPeriod"/>
            </a:pPr>
            <a:r>
              <a:rPr lang="is-IS" dirty="0"/>
              <a:t>Quit smoking</a:t>
            </a:r>
          </a:p>
          <a:p>
            <a:pPr marL="962406" lvl="1" indent="-514350">
              <a:buFont typeface="+mj-lt"/>
              <a:buAutoNum type="arabicPeriod"/>
            </a:pPr>
            <a:r>
              <a:rPr lang="is-IS" dirty="0"/>
              <a:t>Weight Loss</a:t>
            </a:r>
          </a:p>
          <a:p>
            <a:pPr marL="962406" lvl="1" indent="-514350">
              <a:buFont typeface="+mj-lt"/>
              <a:buAutoNum type="arabicPeriod"/>
            </a:pPr>
            <a:r>
              <a:rPr lang="is-IS" dirty="0">
                <a:solidFill>
                  <a:srgbClr val="C00000"/>
                </a:solidFill>
              </a:rPr>
              <a:t>(Imaging not needed).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endParaRPr lang="en-US" sz="17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9A309A7-1751-4ABE-A3C1-EEC40366AD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643F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967D8EB6-EAE1-4F9C-B398-83321E2872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E50A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7CD94AD-AA75-4914-8DEA-4F3ACFA63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4442" y="3063478"/>
            <a:ext cx="1462088" cy="73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119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3A371E-D2F1-4D4A-92EB-2114C9E65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85668"/>
          </a:xfrm>
        </p:spPr>
        <p:txBody>
          <a:bodyPr/>
          <a:lstStyle/>
          <a:p>
            <a:r>
              <a:rPr lang="en-US" b="1" dirty="0"/>
              <a:t>Cervical Spine: Anatomy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A64E2378-6C3B-4A54-A673-92C25088AC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23850" y="5143500"/>
            <a:ext cx="3429000" cy="1714500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77F0803C-2B3C-42D5-AFD6-709AA0C18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8" b="6803"/>
          <a:stretch/>
        </p:blipFill>
        <p:spPr>
          <a:xfrm>
            <a:off x="239150" y="1800664"/>
            <a:ext cx="6752599" cy="3671667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2866CAE0-E450-44D5-A09E-6EEE45DB21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79"/>
          <a:stretch/>
        </p:blipFill>
        <p:spPr>
          <a:xfrm>
            <a:off x="6379207" y="1223889"/>
            <a:ext cx="5841301" cy="381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9174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 vert="horz" lIns="91440" tIns="32146" rIns="91440" bIns="32146" rtlCol="0" anchor="ctr">
            <a:normAutofit/>
          </a:bodyPr>
          <a:lstStyle>
            <a:lvl1pPr>
              <a:defRPr b="1">
                <a:solidFill>
                  <a:srgbClr val="164F8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5600"/>
              <a:t>Alternative Therapies</a:t>
            </a:r>
          </a:p>
        </p:txBody>
      </p:sp>
      <p:sp>
        <p:nvSpPr>
          <p:cNvPr id="268" name="Shape 268"/>
          <p:cNvSpPr/>
          <p:nvPr/>
        </p:nvSpPr>
        <p:spPr>
          <a:xfrm>
            <a:off x="2557035" y="1866306"/>
            <a:ext cx="2677198" cy="892969"/>
          </a:xfrm>
          <a:prstGeom prst="roundRect">
            <a:avLst>
              <a:gd name="adj" fmla="val 15000"/>
            </a:avLst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7" tIns="35717" rIns="35717" bIns="35717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700"/>
              <a:t>Physical Therapy</a:t>
            </a:r>
          </a:p>
        </p:txBody>
      </p:sp>
      <p:sp>
        <p:nvSpPr>
          <p:cNvPr id="269" name="Shape 269"/>
          <p:cNvSpPr/>
          <p:nvPr/>
        </p:nvSpPr>
        <p:spPr>
          <a:xfrm>
            <a:off x="6957767" y="1866306"/>
            <a:ext cx="2677198" cy="892969"/>
          </a:xfrm>
          <a:prstGeom prst="roundRect">
            <a:avLst>
              <a:gd name="adj" fmla="val 15000"/>
            </a:avLst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7" tIns="35717" rIns="35717" bIns="35717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700"/>
              <a:t>Acupuncture</a:t>
            </a:r>
          </a:p>
        </p:txBody>
      </p:sp>
      <p:sp>
        <p:nvSpPr>
          <p:cNvPr id="270" name="Shape 270"/>
          <p:cNvSpPr/>
          <p:nvPr/>
        </p:nvSpPr>
        <p:spPr>
          <a:xfrm>
            <a:off x="2557035" y="3046141"/>
            <a:ext cx="2677198" cy="892969"/>
          </a:xfrm>
          <a:prstGeom prst="roundRect">
            <a:avLst>
              <a:gd name="adj" fmla="val 15000"/>
            </a:avLst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7" tIns="35717" rIns="35717" bIns="35717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700"/>
              <a:t>Chiropractic Medicine</a:t>
            </a:r>
          </a:p>
        </p:txBody>
      </p:sp>
      <p:sp>
        <p:nvSpPr>
          <p:cNvPr id="271" name="Shape 271"/>
          <p:cNvSpPr/>
          <p:nvPr/>
        </p:nvSpPr>
        <p:spPr>
          <a:xfrm>
            <a:off x="2557035" y="4225975"/>
            <a:ext cx="2677198" cy="892969"/>
          </a:xfrm>
          <a:prstGeom prst="roundRect">
            <a:avLst>
              <a:gd name="adj" fmla="val 15000"/>
            </a:avLst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7" tIns="35717" rIns="35717" bIns="35717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700"/>
              <a:t>Osteopathic Manipulation</a:t>
            </a:r>
          </a:p>
        </p:txBody>
      </p:sp>
      <p:sp>
        <p:nvSpPr>
          <p:cNvPr id="272" name="Shape 272"/>
          <p:cNvSpPr/>
          <p:nvPr/>
        </p:nvSpPr>
        <p:spPr>
          <a:xfrm>
            <a:off x="2557035" y="5405811"/>
            <a:ext cx="2677198" cy="892969"/>
          </a:xfrm>
          <a:prstGeom prst="roundRect">
            <a:avLst>
              <a:gd name="adj" fmla="val 15000"/>
            </a:avLst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7" tIns="35717" rIns="35717" bIns="35717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700"/>
              <a:t>Massage</a:t>
            </a:r>
          </a:p>
        </p:txBody>
      </p:sp>
      <p:sp>
        <p:nvSpPr>
          <p:cNvPr id="273" name="Shape 273"/>
          <p:cNvSpPr/>
          <p:nvPr/>
        </p:nvSpPr>
        <p:spPr>
          <a:xfrm>
            <a:off x="6957767" y="3046141"/>
            <a:ext cx="2677198" cy="892969"/>
          </a:xfrm>
          <a:prstGeom prst="roundRect">
            <a:avLst>
              <a:gd name="adj" fmla="val 15000"/>
            </a:avLst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7" tIns="35717" rIns="35717" bIns="35717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700"/>
              <a:t>Bracing</a:t>
            </a:r>
          </a:p>
        </p:txBody>
      </p:sp>
      <p:sp>
        <p:nvSpPr>
          <p:cNvPr id="274" name="Shape 274"/>
          <p:cNvSpPr/>
          <p:nvPr/>
        </p:nvSpPr>
        <p:spPr>
          <a:xfrm>
            <a:off x="6957767" y="4225975"/>
            <a:ext cx="2677198" cy="892969"/>
          </a:xfrm>
          <a:prstGeom prst="roundRect">
            <a:avLst>
              <a:gd name="adj" fmla="val 15000"/>
            </a:avLst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7" tIns="35717" rIns="35717" bIns="35717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700"/>
              <a:t>Low Impact Exercise</a:t>
            </a:r>
          </a:p>
        </p:txBody>
      </p:sp>
      <p:sp>
        <p:nvSpPr>
          <p:cNvPr id="275" name="Shape 275"/>
          <p:cNvSpPr/>
          <p:nvPr/>
        </p:nvSpPr>
        <p:spPr>
          <a:xfrm>
            <a:off x="6957767" y="5405811"/>
            <a:ext cx="2677198" cy="892969"/>
          </a:xfrm>
          <a:prstGeom prst="roundRect">
            <a:avLst>
              <a:gd name="adj" fmla="val 15000"/>
            </a:avLst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7" tIns="35717" rIns="35717" bIns="35717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700"/>
              <a:t>Steroid Injections</a:t>
            </a:r>
          </a:p>
        </p:txBody>
      </p:sp>
    </p:spTree>
    <p:extLst>
      <p:ext uri="{BB962C8B-B14F-4D97-AF65-F5344CB8AC3E}">
        <p14:creationId xmlns:p14="http://schemas.microsoft.com/office/powerpoint/2010/main" val="61009491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137817A-6E43-41BF-8F21-9349BDFD27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2">
            <a:extLst>
              <a:ext uri="{FF2B5EF4-FFF2-40B4-BE49-F238E27FC236}">
                <a16:creationId xmlns:a16="http://schemas.microsoft.com/office/drawing/2014/main" xmlns="" id="{A5BE2DA6-83C9-46EF-B42E-C40224302A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48518" y="1690688"/>
            <a:ext cx="7243482" cy="5167312"/>
          </a:xfrm>
          <a:custGeom>
            <a:avLst/>
            <a:gdLst>
              <a:gd name="connsiteX0" fmla="*/ 0 w 7243482"/>
              <a:gd name="connsiteY0" fmla="*/ 0 h 5167312"/>
              <a:gd name="connsiteX1" fmla="*/ 7243482 w 7243482"/>
              <a:gd name="connsiteY1" fmla="*/ 0 h 5167312"/>
              <a:gd name="connsiteX2" fmla="*/ 7243482 w 7243482"/>
              <a:gd name="connsiteY2" fmla="*/ 5167312 h 5167312"/>
              <a:gd name="connsiteX3" fmla="*/ 221324 w 7243482"/>
              <a:gd name="connsiteY3" fmla="*/ 5167312 h 5167312"/>
              <a:gd name="connsiteX4" fmla="*/ 2615203 w 7243482"/>
              <a:gd name="connsiteY4" fmla="*/ 952 h 5167312"/>
              <a:gd name="connsiteX5" fmla="*/ 0 w 7243482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43482" h="5167312">
                <a:moveTo>
                  <a:pt x="0" y="0"/>
                </a:moveTo>
                <a:lnTo>
                  <a:pt x="7243482" y="0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0" y="952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xmlns="" id="{A1A2EF03-D0CA-4967-B631-C09F910E93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0"/>
            <a:ext cx="7399176" cy="5166360"/>
          </a:xfrm>
          <a:custGeom>
            <a:avLst/>
            <a:gdLst>
              <a:gd name="connsiteX0" fmla="*/ 0 w 7399176"/>
              <a:gd name="connsiteY0" fmla="*/ 0 h 5166360"/>
              <a:gd name="connsiteX1" fmla="*/ 7399176 w 7399176"/>
              <a:gd name="connsiteY1" fmla="*/ 0 h 5166360"/>
              <a:gd name="connsiteX2" fmla="*/ 5005297 w 7399176"/>
              <a:gd name="connsiteY2" fmla="*/ 5166360 h 5166360"/>
              <a:gd name="connsiteX3" fmla="*/ 0 w 7399176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99176" h="5166360">
                <a:moveTo>
                  <a:pt x="0" y="0"/>
                </a:moveTo>
                <a:lnTo>
                  <a:pt x="7399176" y="0"/>
                </a:lnTo>
                <a:lnTo>
                  <a:pt x="5005297" y="5166360"/>
                </a:lnTo>
                <a:lnTo>
                  <a:pt x="0" y="5166360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Pure Axial Neck Pain (</a:t>
            </a: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NO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 Flags) 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12865"/>
            <a:ext cx="4317322" cy="4164098"/>
          </a:xfrm>
        </p:spPr>
        <p:txBody>
          <a:bodyPr anchor="ctr">
            <a:normAutofit/>
          </a:bodyPr>
          <a:lstStyle/>
          <a:p>
            <a:r>
              <a:rPr lang="en-US" sz="2000"/>
              <a:t>If no improvement in 6 weeks</a:t>
            </a:r>
          </a:p>
          <a:p>
            <a:pPr marL="550926" indent="-514350">
              <a:buFont typeface="+mj-lt"/>
              <a:buAutoNum type="arabicPeriod"/>
            </a:pPr>
            <a:r>
              <a:rPr lang="en-US" sz="2000"/>
              <a:t>Referral to PT, or pain physician is appropriate if not already done</a:t>
            </a:r>
          </a:p>
          <a:p>
            <a:pPr marL="550926" indent="-514350">
              <a:buFont typeface="+mj-lt"/>
              <a:buAutoNum type="arabicPeriod"/>
            </a:pPr>
            <a:r>
              <a:rPr lang="en-US" sz="2000"/>
              <a:t>Imaging of the affected area maybe warranted (MRI study of choice)</a:t>
            </a:r>
          </a:p>
          <a:p>
            <a:pPr marL="550926" indent="-514350">
              <a:buFont typeface="+mj-lt"/>
              <a:buAutoNum type="arabicPeriod"/>
            </a:pPr>
            <a:r>
              <a:rPr lang="en-US" sz="2000"/>
              <a:t>If imaging is abnormal and pain persists greater than 6 weeks, then consultation with spine specialist is appropriate.   </a:t>
            </a:r>
          </a:p>
          <a:p>
            <a:pPr marL="550926" indent="-514350">
              <a:buFont typeface="+mj-lt"/>
              <a:buAutoNum type="arabicPeriod"/>
            </a:pPr>
            <a:endParaRPr lang="en-US" sz="200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xmlns="" id="{270B7BD9-1DD7-4A44-8B1C-BEF19BC9B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3721" y="3020767"/>
            <a:ext cx="4296585" cy="2148293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721841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8044" y="468637"/>
            <a:ext cx="5006336" cy="1325563"/>
          </a:xfrm>
        </p:spPr>
        <p:txBody>
          <a:bodyPr>
            <a:normAutofit/>
          </a:bodyPr>
          <a:lstStyle/>
          <a:p>
            <a:r>
              <a:rPr lang="en-US" dirty="0"/>
              <a:t>Neck Pain with radiculopathy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4F74D28C-3268-4E35-8EE1-D92CB4A85A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58D44E42-C462-4105-BC86-FE75B4E3C4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322D0FC-7CF1-47C7-AE9D-C223D7D6C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241" y="1669785"/>
            <a:ext cx="4105275" cy="205263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7848" y="1794200"/>
            <a:ext cx="5496532" cy="4259466"/>
          </a:xfrm>
        </p:spPr>
        <p:txBody>
          <a:bodyPr anchor="t">
            <a:normAutofit/>
          </a:bodyPr>
          <a:lstStyle/>
          <a:p>
            <a:r>
              <a:rPr lang="en-US" sz="2400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If just PAIN and neurologically intact</a:t>
            </a:r>
          </a:p>
          <a:p>
            <a:pPr lvl="1"/>
            <a:r>
              <a:rPr lang="en-US" dirty="0"/>
              <a:t>same algorithm as pure axial back pain</a:t>
            </a:r>
          </a:p>
          <a:p>
            <a:pPr lvl="1"/>
            <a:r>
              <a:rPr lang="en-US" dirty="0"/>
              <a:t>Except would recommend addition of </a:t>
            </a:r>
            <a:r>
              <a:rPr lang="en-US" dirty="0">
                <a:solidFill>
                  <a:srgbClr val="FFFF00"/>
                </a:solidFill>
              </a:rPr>
              <a:t>Neurontin </a:t>
            </a:r>
          </a:p>
          <a:p>
            <a:pPr lvl="1"/>
            <a:endParaRPr lang="en-US" dirty="0"/>
          </a:p>
          <a:p>
            <a:r>
              <a:rPr lang="en-US" sz="2400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If </a:t>
            </a:r>
            <a:r>
              <a:rPr lang="en-US" sz="2400" u="sng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Parasthesias</a:t>
            </a:r>
            <a:r>
              <a:rPr lang="en-US" sz="2400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/ sensory changes</a:t>
            </a:r>
          </a:p>
          <a:p>
            <a:pPr lvl="1"/>
            <a:r>
              <a:rPr lang="en-US" dirty="0"/>
              <a:t>Would Recommend MRI of  Cervical spine if able </a:t>
            </a:r>
          </a:p>
          <a:p>
            <a:pPr lvl="1"/>
            <a:r>
              <a:rPr lang="en-US" dirty="0"/>
              <a:t>Referral to Spine specialist</a:t>
            </a:r>
          </a:p>
        </p:txBody>
      </p:sp>
    </p:spTree>
    <p:extLst>
      <p:ext uri="{BB962C8B-B14F-4D97-AF65-F5344CB8AC3E}">
        <p14:creationId xmlns:p14="http://schemas.microsoft.com/office/powerpoint/2010/main" val="1475663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8044" y="344222"/>
            <a:ext cx="5006336" cy="1325563"/>
          </a:xfrm>
        </p:spPr>
        <p:txBody>
          <a:bodyPr>
            <a:normAutofit/>
          </a:bodyPr>
          <a:lstStyle/>
          <a:p>
            <a:r>
              <a:rPr lang="en-US" dirty="0"/>
              <a:t>Neck Pain with radiculopathy</a:t>
            </a:r>
          </a:p>
        </p:txBody>
      </p:sp>
      <p:sp>
        <p:nvSpPr>
          <p:cNvPr id="12" name="Freeform: Shape 8">
            <a:extLst>
              <a:ext uri="{FF2B5EF4-FFF2-40B4-BE49-F238E27FC236}">
                <a16:creationId xmlns:a16="http://schemas.microsoft.com/office/drawing/2014/main" xmlns="" id="{4F74D28C-3268-4E35-8EE1-D92CB4A85A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58D44E42-C462-4105-BC86-FE75B4E3C4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4BFB4A5-291A-42E7-A633-C6D6B8349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241" y="1669785"/>
            <a:ext cx="4105275" cy="205263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7848" y="2129897"/>
            <a:ext cx="5496532" cy="4383881"/>
          </a:xfrm>
        </p:spPr>
        <p:txBody>
          <a:bodyPr anchor="t">
            <a:normAutofit/>
          </a:bodyPr>
          <a:lstStyle/>
          <a:p>
            <a:r>
              <a:rPr lang="en-US" sz="2400" dirty="0"/>
              <a:t>If</a:t>
            </a:r>
            <a:r>
              <a:rPr lang="en-US" sz="2400" dirty="0">
                <a:solidFill>
                  <a:srgbClr val="FF0000"/>
                </a:solidFill>
              </a:rPr>
              <a:t> Weakness </a:t>
            </a:r>
            <a:r>
              <a:rPr lang="en-US" sz="2400" dirty="0"/>
              <a:t>is present</a:t>
            </a:r>
          </a:p>
          <a:p>
            <a:pPr lvl="1"/>
            <a:r>
              <a:rPr lang="en-US" dirty="0"/>
              <a:t>Recommend Imaging (MRI)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Urgency depends on duration of symptoms</a:t>
            </a:r>
          </a:p>
          <a:p>
            <a:pPr lvl="2"/>
            <a:r>
              <a:rPr lang="en-US" sz="2400" dirty="0"/>
              <a:t>&lt; than 24 </a:t>
            </a:r>
            <a:r>
              <a:rPr lang="en-US" sz="2400" dirty="0" err="1"/>
              <a:t>hrs</a:t>
            </a:r>
            <a:r>
              <a:rPr lang="en-US" sz="2400" dirty="0"/>
              <a:t> = emergency</a:t>
            </a:r>
          </a:p>
          <a:p>
            <a:pPr lvl="2"/>
            <a:r>
              <a:rPr lang="en-US" sz="2400" dirty="0"/>
              <a:t>24-48 </a:t>
            </a:r>
            <a:r>
              <a:rPr lang="en-US" sz="2400" dirty="0" err="1"/>
              <a:t>hrs</a:t>
            </a:r>
            <a:r>
              <a:rPr lang="en-US" sz="2400" dirty="0"/>
              <a:t> = urgency</a:t>
            </a:r>
          </a:p>
          <a:p>
            <a:pPr lvl="2"/>
            <a:r>
              <a:rPr lang="en-US" sz="2400" dirty="0"/>
              <a:t>&gt; 72 </a:t>
            </a:r>
            <a:r>
              <a:rPr lang="en-US" sz="2400" dirty="0" err="1"/>
              <a:t>hrs</a:t>
            </a:r>
            <a:r>
              <a:rPr lang="en-US" sz="2400" dirty="0"/>
              <a:t> = as soon as possible</a:t>
            </a:r>
          </a:p>
          <a:p>
            <a:pPr lvl="2"/>
            <a:r>
              <a:rPr lang="en-US" sz="2400" dirty="0"/>
              <a:t>(unless symptoms are getting worse = possible emergency)</a:t>
            </a:r>
          </a:p>
        </p:txBody>
      </p:sp>
    </p:spTree>
    <p:extLst>
      <p:ext uri="{BB962C8B-B14F-4D97-AF65-F5344CB8AC3E}">
        <p14:creationId xmlns:p14="http://schemas.microsoft.com/office/powerpoint/2010/main" val="42398876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023" y="344222"/>
            <a:ext cx="5006336" cy="1325563"/>
          </a:xfrm>
        </p:spPr>
        <p:txBody>
          <a:bodyPr>
            <a:normAutofit/>
          </a:bodyPr>
          <a:lstStyle/>
          <a:p>
            <a:r>
              <a:rPr lang="en-US" dirty="0"/>
              <a:t>Neck Pain </a:t>
            </a:r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/>
              <a:t> Flags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4F74D28C-3268-4E35-8EE1-D92CB4A85A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58D44E42-C462-4105-BC86-FE75B4E3C4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FD159F0-A5D5-4DD9-8CE6-949E99DB6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241" y="1669785"/>
            <a:ext cx="4105275" cy="205263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4154" y="1550504"/>
            <a:ext cx="5640226" cy="4503162"/>
          </a:xfrm>
        </p:spPr>
        <p:txBody>
          <a:bodyPr anchor="t">
            <a:normAutofit/>
          </a:bodyPr>
          <a:lstStyle/>
          <a:p>
            <a:r>
              <a:rPr lang="en-US" sz="2400" dirty="0"/>
              <a:t>If </a:t>
            </a:r>
            <a:r>
              <a:rPr lang="en-US" sz="2400" dirty="0">
                <a:solidFill>
                  <a:srgbClr val="FFC000"/>
                </a:solidFill>
              </a:rPr>
              <a:t>neurologically intact </a:t>
            </a:r>
            <a:r>
              <a:rPr lang="en-US" sz="2400" dirty="0"/>
              <a:t>– recommend expedited imaging</a:t>
            </a:r>
          </a:p>
          <a:p>
            <a:pPr lvl="1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MRI</a:t>
            </a:r>
            <a:r>
              <a:rPr lang="en-US" dirty="0"/>
              <a:t> is test of choice </a:t>
            </a:r>
          </a:p>
          <a:p>
            <a:pPr lvl="2"/>
            <a:r>
              <a:rPr lang="en-US" sz="2400" dirty="0"/>
              <a:t>Cancer or infection = 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with and without gad</a:t>
            </a:r>
          </a:p>
          <a:p>
            <a:pPr lvl="1"/>
            <a:endParaRPr lang="en-US" dirty="0"/>
          </a:p>
          <a:p>
            <a:r>
              <a:rPr lang="en-US" sz="2400" dirty="0"/>
              <a:t>If </a:t>
            </a:r>
            <a:r>
              <a:rPr lang="en-US" sz="2400" dirty="0">
                <a:solidFill>
                  <a:srgbClr val="FFC000"/>
                </a:solidFill>
              </a:rPr>
              <a:t>neurologic deficits </a:t>
            </a:r>
            <a:r>
              <a:rPr lang="en-US" sz="2400" dirty="0"/>
              <a:t>present</a:t>
            </a:r>
          </a:p>
          <a:p>
            <a:pPr lvl="1"/>
            <a:r>
              <a:rPr lang="en-US" b="1" dirty="0">
                <a:solidFill>
                  <a:srgbClr val="00B0F0"/>
                </a:solidFill>
              </a:rPr>
              <a:t>Needs imaging / workup emergently</a:t>
            </a:r>
          </a:p>
          <a:p>
            <a:pPr lvl="1"/>
            <a:r>
              <a:rPr lang="en-US" dirty="0"/>
              <a:t>Recommendation is to either send to ER or have patient admitted to hospital where spine experts have privileges.  </a:t>
            </a:r>
          </a:p>
        </p:txBody>
      </p:sp>
    </p:spTree>
    <p:extLst>
      <p:ext uri="{BB962C8B-B14F-4D97-AF65-F5344CB8AC3E}">
        <p14:creationId xmlns:p14="http://schemas.microsoft.com/office/powerpoint/2010/main" val="3666342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E1FC7B4-E4A7-4452-B413-1A623E3A72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xmlns="" id="{E0709AF0-24F0-4486-B189-BE6386BDB1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xmlns="" id="{FBE3B62F-5853-4A3C-B050-6186351A71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315" y="448253"/>
            <a:ext cx="10520702" cy="1325563"/>
          </a:xfrm>
        </p:spPr>
        <p:txBody>
          <a:bodyPr>
            <a:normAutofit/>
          </a:bodyPr>
          <a:lstStyle/>
          <a:p>
            <a:r>
              <a:rPr lang="en-US"/>
              <a:t>Neck Pain from PCP standpoint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59989"/>
            <a:ext cx="6139375" cy="4516974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When to worry?</a:t>
            </a:r>
          </a:p>
          <a:p>
            <a:r>
              <a:rPr lang="en-US" dirty="0">
                <a:solidFill>
                  <a:srgbClr val="FF0000"/>
                </a:solidFill>
              </a:rPr>
              <a:t>Red Flags</a:t>
            </a:r>
          </a:p>
          <a:p>
            <a:pPr lvl="1"/>
            <a:r>
              <a:rPr lang="en-US" sz="2800" dirty="0"/>
              <a:t>History of Cancer</a:t>
            </a:r>
          </a:p>
          <a:p>
            <a:pPr lvl="1"/>
            <a:r>
              <a:rPr lang="en-US" sz="2800" dirty="0"/>
              <a:t>Fever / chills, WBC, signs of infection</a:t>
            </a:r>
          </a:p>
          <a:p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Neurological </a:t>
            </a:r>
            <a:r>
              <a:rPr lang="en-US" sz="32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defecits</a:t>
            </a: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/>
              <a:t>(motor / sensation)</a:t>
            </a:r>
          </a:p>
          <a:p>
            <a:pPr lvl="1"/>
            <a:endParaRPr lang="en-US" sz="2800" dirty="0"/>
          </a:p>
          <a:p>
            <a:r>
              <a:rPr lang="en-US" dirty="0"/>
              <a:t>These patients require urgent / emergent medical attention</a:t>
            </a:r>
          </a:p>
          <a:p>
            <a:pPr lvl="1"/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5785C8-E895-4D94-9CBC-09BF99498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6208" y="4461688"/>
            <a:ext cx="3430545" cy="171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4590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6E6647-1AB0-4DD5-A371-69A58A48D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657"/>
            <a:ext cx="10515600" cy="47645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Cervical Spine:  Anatomy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40652D31-FD8B-4383-A5B0-556009212B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36368" y="5685692"/>
            <a:ext cx="2344615" cy="1172308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83A708AF-A0ED-4617-A24F-640734459F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440" y="843845"/>
            <a:ext cx="6673364" cy="585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433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71">
            <a:extLst>
              <a:ext uri="{FF2B5EF4-FFF2-40B4-BE49-F238E27FC236}">
                <a16:creationId xmlns:a16="http://schemas.microsoft.com/office/drawing/2014/main" xmlns="" id="{EE1FC7B4-E4A7-4452-B413-1A623E3A72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8" name="Freeform 13">
            <a:extLst>
              <a:ext uri="{FF2B5EF4-FFF2-40B4-BE49-F238E27FC236}">
                <a16:creationId xmlns:a16="http://schemas.microsoft.com/office/drawing/2014/main" xmlns="" id="{E0709AF0-24F0-4486-B189-BE6386BDB1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11">
            <a:extLst>
              <a:ext uri="{FF2B5EF4-FFF2-40B4-BE49-F238E27FC236}">
                <a16:creationId xmlns:a16="http://schemas.microsoft.com/office/drawing/2014/main" xmlns="" id="{FBE3B62F-5853-4A3C-B050-6186351A71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xmlns="" id="{4BD0C967-952E-455E-8D92-4D213FC6543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833002" y="448253"/>
            <a:ext cx="10520702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Cervical Vertebral anatomy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xmlns="" id="{E8DF0DCA-70C1-485D-A40E-6A295453D2D4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2191807"/>
            <a:ext cx="4936067" cy="398515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000"/>
              <a:t>7 Vertebrae</a:t>
            </a:r>
          </a:p>
          <a:p>
            <a:pPr eaLnBrk="1" hangingPunct="1"/>
            <a:r>
              <a:rPr lang="en-US" altLang="en-US" sz="2000"/>
              <a:t>Upper cervical spine</a:t>
            </a:r>
          </a:p>
          <a:p>
            <a:pPr lvl="1"/>
            <a:r>
              <a:rPr lang="en-US" altLang="en-US" sz="2000"/>
              <a:t>C1 – Atlas </a:t>
            </a:r>
          </a:p>
          <a:p>
            <a:pPr lvl="1"/>
            <a:r>
              <a:rPr lang="en-US" altLang="en-US" sz="2000"/>
              <a:t> C2 – Axis</a:t>
            </a:r>
          </a:p>
          <a:p>
            <a:pPr eaLnBrk="1" hangingPunct="1"/>
            <a:r>
              <a:rPr lang="en-US" altLang="en-US" sz="2000"/>
              <a:t>50% of rotation occurs at C1/2 junction</a:t>
            </a:r>
          </a:p>
          <a:p>
            <a:pPr eaLnBrk="1" hangingPunct="1"/>
            <a:endParaRPr lang="en-US" altLang="en-US" sz="2000"/>
          </a:p>
          <a:p>
            <a:pPr eaLnBrk="1" hangingPunct="1"/>
            <a:r>
              <a:rPr lang="en-US" altLang="en-US" sz="2000"/>
              <a:t>Mid Cervical spine</a:t>
            </a:r>
          </a:p>
          <a:p>
            <a:pPr lvl="1"/>
            <a:r>
              <a:rPr lang="en-US" altLang="en-US" sz="2000"/>
              <a:t>C3-6</a:t>
            </a:r>
          </a:p>
          <a:p>
            <a:pPr lvl="1"/>
            <a:endParaRPr lang="en-US" altLang="en-US" sz="2000"/>
          </a:p>
          <a:p>
            <a:r>
              <a:rPr lang="en-US" altLang="en-US" sz="2000"/>
              <a:t>Cervcial Thoracic junction</a:t>
            </a:r>
          </a:p>
          <a:p>
            <a:pPr eaLnBrk="1" hangingPunct="1"/>
            <a:endParaRPr lang="en-US" altLang="en-US" sz="20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A96744C-0B9F-4DE7-88B6-54FB41150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5181" y="5560270"/>
            <a:ext cx="2184195" cy="1092097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xmlns="" id="{A156D38E-B332-4A51-BBAE-5ACC5AB8D45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828800" y="0"/>
            <a:ext cx="8540750" cy="762000"/>
          </a:xfrm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xmlns="" id="{207E6133-1DC1-466C-ABD4-F7E80C099206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1825625" y="990601"/>
            <a:ext cx="8540750" cy="5108575"/>
          </a:xfrm>
        </p:spPr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endParaRPr lang="en-US">
              <a:ea typeface="+mn-ea"/>
            </a:endParaRPr>
          </a:p>
        </p:txBody>
      </p:sp>
      <p:pic>
        <p:nvPicPr>
          <p:cNvPr id="23555" name="Picture 4" descr="C1">
            <a:extLst>
              <a:ext uri="{FF2B5EF4-FFF2-40B4-BE49-F238E27FC236}">
                <a16:creationId xmlns:a16="http://schemas.microsoft.com/office/drawing/2014/main" xmlns="" id="{B451AEC5-E524-4BD3-899A-069A36EF9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914400"/>
            <a:ext cx="5032375" cy="578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6" descr="250px-Gray306">
            <a:extLst>
              <a:ext uri="{FF2B5EF4-FFF2-40B4-BE49-F238E27FC236}">
                <a16:creationId xmlns:a16="http://schemas.microsoft.com/office/drawing/2014/main" xmlns="" id="{65452547-449D-4BCC-BAB6-8286864B1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362201"/>
            <a:ext cx="4038600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D147C61-E10B-49F6-8F10-D0EF180A45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7466" y="5674767"/>
            <a:ext cx="2341067" cy="117053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xmlns="" id="{EBD15E4C-DFF6-4C00-BD58-B3B98822CED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828800" y="0"/>
            <a:ext cx="8540750" cy="685800"/>
          </a:xfrm>
        </p:spPr>
        <p:txBody>
          <a:bodyPr/>
          <a:lstStyle/>
          <a:p>
            <a:pPr eaLnBrk="1" hangingPunct="1"/>
            <a:endParaRPr lang="en-US" altLang="en-US" sz="4000" dirty="0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xmlns="" id="{55300A6D-6B07-42C6-9194-F766FF479CC4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1825625" y="838201"/>
            <a:ext cx="8540750" cy="5260975"/>
          </a:xfrm>
        </p:spPr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endParaRPr lang="en-US">
              <a:ea typeface="+mn-ea"/>
            </a:endParaRPr>
          </a:p>
        </p:txBody>
      </p:sp>
      <p:pic>
        <p:nvPicPr>
          <p:cNvPr id="25603" name="Picture 9" descr="cervical-vertebra_~CA202044">
            <a:extLst>
              <a:ext uri="{FF2B5EF4-FFF2-40B4-BE49-F238E27FC236}">
                <a16:creationId xmlns:a16="http://schemas.microsoft.com/office/drawing/2014/main" xmlns="" id="{D0D57F77-8D37-43ED-BA1D-E9B02D83A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6" t="60777" r="3558" b="10216"/>
          <a:stretch>
            <a:fillRect/>
          </a:stretch>
        </p:blipFill>
        <p:spPr bwMode="auto">
          <a:xfrm>
            <a:off x="1676400" y="3810000"/>
            <a:ext cx="3276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11" descr="cervical-vertebra_~CA202044">
            <a:extLst>
              <a:ext uri="{FF2B5EF4-FFF2-40B4-BE49-F238E27FC236}">
                <a16:creationId xmlns:a16="http://schemas.microsoft.com/office/drawing/2014/main" xmlns="" id="{44A14C09-9E17-430F-B694-606914BCA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6" t="2762" r="21642" b="48892"/>
          <a:stretch>
            <a:fillRect/>
          </a:stretch>
        </p:blipFill>
        <p:spPr bwMode="auto">
          <a:xfrm>
            <a:off x="1905000" y="533400"/>
            <a:ext cx="2590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2" descr="cervical_spine_I0017_1">
            <a:extLst>
              <a:ext uri="{FF2B5EF4-FFF2-40B4-BE49-F238E27FC236}">
                <a16:creationId xmlns:a16="http://schemas.microsoft.com/office/drawing/2014/main" xmlns="" id="{A62F7BBB-2706-45BD-B9B3-250D60D32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46" t="15433" r="32610"/>
          <a:stretch>
            <a:fillRect/>
          </a:stretch>
        </p:blipFill>
        <p:spPr bwMode="auto">
          <a:xfrm>
            <a:off x="5257800" y="762000"/>
            <a:ext cx="2598738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3" descr="cervicalspine2_I0024_1">
            <a:extLst>
              <a:ext uri="{FF2B5EF4-FFF2-40B4-BE49-F238E27FC236}">
                <a16:creationId xmlns:a16="http://schemas.microsoft.com/office/drawing/2014/main" xmlns="" id="{47E66E2D-8EBE-4674-B844-74BF386B3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46" t="12140" r="37352" b="13786"/>
          <a:stretch>
            <a:fillRect/>
          </a:stretch>
        </p:blipFill>
        <p:spPr bwMode="auto">
          <a:xfrm>
            <a:off x="7924800" y="762000"/>
            <a:ext cx="256063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6EEF529-AC99-4762-B711-9566BF7C24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6278" y="5588522"/>
            <a:ext cx="2341067" cy="117053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3F4CD4-BBD0-4EE0-BEA0-F73A3647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363"/>
            <a:ext cx="10515600" cy="1325563"/>
          </a:xfrm>
        </p:spPr>
        <p:txBody>
          <a:bodyPr/>
          <a:lstStyle/>
          <a:p>
            <a:r>
              <a:rPr lang="en-US" dirty="0"/>
              <a:t>Dermatomes</a:t>
            </a:r>
          </a:p>
        </p:txBody>
      </p:sp>
      <p:pic>
        <p:nvPicPr>
          <p:cNvPr id="5" name="Content Placeholder 4" descr="A picture containing text, map&#10;&#10;Description automatically generated">
            <a:extLst>
              <a:ext uri="{FF2B5EF4-FFF2-40B4-BE49-F238E27FC236}">
                <a16:creationId xmlns:a16="http://schemas.microsoft.com/office/drawing/2014/main" xmlns="" id="{70C216A8-F68A-46EA-8499-FEFFF94159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659" y="872197"/>
            <a:ext cx="9040736" cy="5854504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E3F6DCA-BB92-4E8D-9CB0-53606A854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1341" y="131299"/>
            <a:ext cx="2341067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334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xmlns="" id="{3F867A2B-444E-4869-AF02-228BE119F1D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828800" y="0"/>
            <a:ext cx="8540750" cy="13144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b="1" dirty="0"/>
              <a:t>Motor Function</a:t>
            </a:r>
          </a:p>
        </p:txBody>
      </p:sp>
      <p:graphicFrame>
        <p:nvGraphicFramePr>
          <p:cNvPr id="8298" name="Group 106">
            <a:extLst>
              <a:ext uri="{FF2B5EF4-FFF2-40B4-BE49-F238E27FC236}">
                <a16:creationId xmlns:a16="http://schemas.microsoft.com/office/drawing/2014/main" xmlns="" id="{908BE52C-CC59-411B-93B3-4074884E52BC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253340477"/>
              </p:ext>
            </p:extLst>
          </p:nvPr>
        </p:nvGraphicFramePr>
        <p:xfrm>
          <a:off x="857252" y="2129459"/>
          <a:ext cx="7715940" cy="2955234"/>
        </p:xfrm>
        <a:graphic>
          <a:graphicData uri="http://schemas.openxmlformats.org/drawingml/2006/table">
            <a:tbl>
              <a:tblPr/>
              <a:tblGrid>
                <a:gridCol w="27947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211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383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C3-5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diaphragm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00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C5-6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Deltoid, biceps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383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C7-8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Triceps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383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C8 –T1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Intrinsic hand 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0B78C29-DCE0-4D36-9FAF-C2E94F7233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4192" y="5554402"/>
            <a:ext cx="2341067" cy="117053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>
            <a:extLst>
              <a:ext uri="{FF2B5EF4-FFF2-40B4-BE49-F238E27FC236}">
                <a16:creationId xmlns:a16="http://schemas.microsoft.com/office/drawing/2014/main" xmlns="" id="{56C20283-73E0-40EC-8AD8-057F581F64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28">
            <a:extLst>
              <a:ext uri="{FF2B5EF4-FFF2-40B4-BE49-F238E27FC236}">
                <a16:creationId xmlns:a16="http://schemas.microsoft.com/office/drawing/2014/main" xmlns="" id="{3FCC729B-E528-40C3-82D3-BA4375575E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 26">
            <a:extLst>
              <a:ext uri="{FF2B5EF4-FFF2-40B4-BE49-F238E27FC236}">
                <a16:creationId xmlns:a16="http://schemas.microsoft.com/office/drawing/2014/main" xmlns="" id="{58F1FB8D-1842-4A04-998D-6CF047AB27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0B8CA4-D88A-4B93-8288-AEBDFDAC7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en-US" dirty="0"/>
              <a:t>Pathologies of the Cervical Spine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6C43445-B241-45AB-AF92-DDA46619D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" y="2572271"/>
            <a:ext cx="3425957" cy="1712977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52B5226B-5BFE-4F4D-8DBB-D180F7D1A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2022601"/>
            <a:ext cx="7161017" cy="4154361"/>
          </a:xfrm>
        </p:spPr>
        <p:txBody>
          <a:bodyPr>
            <a:normAutofit/>
          </a:bodyPr>
          <a:lstStyle/>
          <a:p>
            <a:r>
              <a:rPr lang="en-US" sz="2000"/>
              <a:t>1.  Degenerative changes</a:t>
            </a:r>
          </a:p>
          <a:p>
            <a:pPr lvl="1"/>
            <a:r>
              <a:rPr lang="en-US" sz="2000"/>
              <a:t>Herniated Discs</a:t>
            </a:r>
          </a:p>
          <a:p>
            <a:pPr lvl="1"/>
            <a:r>
              <a:rPr lang="en-US" sz="2000"/>
              <a:t>Disc degeneration / osteophyte formation</a:t>
            </a:r>
          </a:p>
          <a:p>
            <a:pPr lvl="1"/>
            <a:r>
              <a:rPr lang="en-US" sz="2000"/>
              <a:t>Facet arthropathy</a:t>
            </a:r>
          </a:p>
          <a:p>
            <a:pPr marL="914400" lvl="2" indent="0">
              <a:buNone/>
            </a:pPr>
            <a:endParaRPr lang="en-US"/>
          </a:p>
          <a:p>
            <a:pPr marL="914400" lvl="2" indent="0">
              <a:buNone/>
            </a:pPr>
            <a:r>
              <a:rPr lang="en-US"/>
              <a:t>Central stenosis (myelopathy)</a:t>
            </a:r>
          </a:p>
          <a:p>
            <a:pPr marL="914400" lvl="2" indent="0">
              <a:buNone/>
            </a:pPr>
            <a:r>
              <a:rPr lang="en-US"/>
              <a:t>Foraminal stenosis (Radiculopathy)</a:t>
            </a:r>
          </a:p>
          <a:p>
            <a:pPr lvl="1"/>
            <a:endParaRPr lang="en-US" sz="2000"/>
          </a:p>
          <a:p>
            <a:r>
              <a:rPr lang="en-US" sz="2000"/>
              <a:t>2.  Trauma</a:t>
            </a:r>
          </a:p>
          <a:p>
            <a:r>
              <a:rPr lang="en-US" sz="2000"/>
              <a:t>3.  Oncology</a:t>
            </a:r>
          </a:p>
          <a:p>
            <a:r>
              <a:rPr lang="en-US" sz="2000"/>
              <a:t>4. Infections</a:t>
            </a: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7016203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713</Words>
  <Application>Microsoft Office PowerPoint</Application>
  <PresentationFormat>Custom</PresentationFormat>
  <Paragraphs>165</Paragraphs>
  <Slides>25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 Cervical Spine: Disorders and treatment</vt:lpstr>
      <vt:lpstr>Cervical Spine: Anatomy</vt:lpstr>
      <vt:lpstr>Cervical Spine:  Anatomy</vt:lpstr>
      <vt:lpstr>Cervical Vertebral anatomy</vt:lpstr>
      <vt:lpstr>PowerPoint Presentation</vt:lpstr>
      <vt:lpstr>PowerPoint Presentation</vt:lpstr>
      <vt:lpstr>Dermatomes</vt:lpstr>
      <vt:lpstr>Motor Function</vt:lpstr>
      <vt:lpstr>Pathologies of the Cervical Spine</vt:lpstr>
      <vt:lpstr>PowerPoint Presentation</vt:lpstr>
      <vt:lpstr>PowerPoint Presentation</vt:lpstr>
      <vt:lpstr>Neck Pain Work Up</vt:lpstr>
      <vt:lpstr>Neck Pain Work Up</vt:lpstr>
      <vt:lpstr>Physical exam (cont)</vt:lpstr>
      <vt:lpstr>Physical exam (cont)</vt:lpstr>
      <vt:lpstr>Physical exam (cont)</vt:lpstr>
      <vt:lpstr>Treatment:    Patient categories</vt:lpstr>
      <vt:lpstr>Red Flags…</vt:lpstr>
      <vt:lpstr>Pure Axial Neck Pain (NO Red Flags)</vt:lpstr>
      <vt:lpstr>Alternative Therapies</vt:lpstr>
      <vt:lpstr>Pure Axial Neck Pain (NO Red Flags)  cont.</vt:lpstr>
      <vt:lpstr>Neck Pain with radiculopathy</vt:lpstr>
      <vt:lpstr>Neck Pain with radiculopathy</vt:lpstr>
      <vt:lpstr>Neck Pain Red Flags</vt:lpstr>
      <vt:lpstr>Neck Pain from PCP standpoint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Cervical Spine: Disorders and treatment</dc:title>
  <dc:creator>Robert</dc:creator>
  <cp:lastModifiedBy>Johnston, Tony A.</cp:lastModifiedBy>
  <cp:revision>8</cp:revision>
  <dcterms:created xsi:type="dcterms:W3CDTF">2019-03-10T19:57:13Z</dcterms:created>
  <dcterms:modified xsi:type="dcterms:W3CDTF">2019-04-09T15:19:06Z</dcterms:modified>
</cp:coreProperties>
</file>