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19"/>
  </p:notesMasterIdLst>
  <p:handoutMasterIdLst>
    <p:handoutMasterId r:id="rId20"/>
  </p:handoutMasterIdLst>
  <p:sldIdLst>
    <p:sldId id="456" r:id="rId2"/>
    <p:sldId id="490" r:id="rId3"/>
    <p:sldId id="492" r:id="rId4"/>
    <p:sldId id="431" r:id="rId5"/>
    <p:sldId id="491" r:id="rId6"/>
    <p:sldId id="472" r:id="rId7"/>
    <p:sldId id="473" r:id="rId8"/>
    <p:sldId id="484" r:id="rId9"/>
    <p:sldId id="483" r:id="rId10"/>
    <p:sldId id="485" r:id="rId11"/>
    <p:sldId id="487" r:id="rId12"/>
    <p:sldId id="488" r:id="rId13"/>
    <p:sldId id="479" r:id="rId14"/>
    <p:sldId id="481" r:id="rId15"/>
    <p:sldId id="489" r:id="rId16"/>
    <p:sldId id="486" r:id="rId17"/>
    <p:sldId id="469" r:id="rId18"/>
  </p:sldIdLst>
  <p:sldSz cx="9144000" cy="6858000" type="screen4x3"/>
  <p:notesSz cx="7023100" cy="9309100"/>
  <p:custDataLst>
    <p:tags r:id="rId21"/>
  </p:custDataLst>
  <p:defaultTex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76" userDrawn="1">
          <p15:clr>
            <a:srgbClr val="A4A3A4"/>
          </p15:clr>
        </p15:guide>
        <p15:guide id="2" pos="5616" userDrawn="1">
          <p15:clr>
            <a:srgbClr val="A4A3A4"/>
          </p15:clr>
        </p15:guide>
        <p15:guide id="3" orient="horz" pos="3456" userDrawn="1">
          <p15:clr>
            <a:srgbClr val="A4A3A4"/>
          </p15:clr>
        </p15:guide>
        <p15:guide id="4" pos="5531" userDrawn="1">
          <p15:clr>
            <a:srgbClr val="A4A3A4"/>
          </p15:clr>
        </p15:guide>
        <p15:guide id="5" orient="horz" pos="3168" userDrawn="1">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guide id="3" orient="horz" pos="2909">
          <p15:clr>
            <a:srgbClr val="A4A3A4"/>
          </p15:clr>
        </p15:guide>
        <p15:guide id="4" pos="2189">
          <p15:clr>
            <a:srgbClr val="A4A3A4"/>
          </p15:clr>
        </p15:guide>
        <p15:guide id="5" orient="horz" pos="2951">
          <p15:clr>
            <a:srgbClr val="A4A3A4"/>
          </p15:clr>
        </p15:guide>
        <p15:guide id="6" orient="horz" pos="2932">
          <p15:clr>
            <a:srgbClr val="A4A3A4"/>
          </p15:clr>
        </p15:guide>
        <p15:guide id="7" pos="2231">
          <p15:clr>
            <a:srgbClr val="A4A3A4"/>
          </p15:clr>
        </p15:guide>
        <p15:guide id="8"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1230"/>
    <a:srgbClr val="9D1636"/>
    <a:srgbClr val="FED962"/>
    <a:srgbClr val="B20838"/>
    <a:srgbClr val="5A5B61"/>
    <a:srgbClr val="333333"/>
    <a:srgbClr val="E1E1E1"/>
    <a:srgbClr val="5A5B60"/>
    <a:srgbClr val="5A5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46" autoAdjust="0"/>
    <p:restoredTop sz="64379" autoAdjust="0"/>
  </p:normalViewPr>
  <p:slideViewPr>
    <p:cSldViewPr showGuides="1">
      <p:cViewPr varScale="1">
        <p:scale>
          <a:sx n="58" d="100"/>
          <a:sy n="58" d="100"/>
        </p:scale>
        <p:origin x="-1704" y="-78"/>
      </p:cViewPr>
      <p:guideLst>
        <p:guide orient="horz" pos="4176"/>
        <p:guide orient="horz" pos="3456"/>
        <p:guide orient="horz" pos="3168"/>
        <p:guide pos="5616"/>
        <p:guide pos="5531"/>
      </p:guideLst>
    </p:cSldViewPr>
  </p:slideViewPr>
  <p:notesTextViewPr>
    <p:cViewPr>
      <p:scale>
        <a:sx n="100" d="100"/>
        <a:sy n="100" d="100"/>
      </p:scale>
      <p:origin x="0" y="0"/>
    </p:cViewPr>
  </p:notesTextViewPr>
  <p:sorterViewPr>
    <p:cViewPr>
      <p:scale>
        <a:sx n="120" d="100"/>
        <a:sy n="120" d="100"/>
      </p:scale>
      <p:origin x="0" y="828"/>
    </p:cViewPr>
  </p:sorterViewPr>
  <p:notesViewPr>
    <p:cSldViewPr showGuides="1">
      <p:cViewPr varScale="1">
        <p:scale>
          <a:sx n="70" d="100"/>
          <a:sy n="70" d="100"/>
        </p:scale>
        <p:origin x="-2214" y="-114"/>
      </p:cViewPr>
      <p:guideLst>
        <p:guide orient="horz" pos="2928"/>
        <p:guide orient="horz" pos="2909"/>
        <p:guide orient="horz" pos="2951"/>
        <p:guide orient="horz" pos="2932"/>
        <p:guide pos="2208"/>
        <p:guide pos="2189"/>
        <p:guide pos="2231"/>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2" y="0"/>
            <a:ext cx="3043979" cy="465773"/>
          </a:xfrm>
          <a:prstGeom prst="rect">
            <a:avLst/>
          </a:prstGeom>
          <a:noFill/>
          <a:ln w="9525">
            <a:noFill/>
            <a:miter lim="800000"/>
            <a:headEnd/>
            <a:tailEnd/>
          </a:ln>
          <a:effectLst/>
        </p:spPr>
        <p:txBody>
          <a:bodyPr vert="horz" wrap="square" lIns="91175" tIns="45587" rIns="91175" bIns="45587" numCol="1" anchor="t" anchorCtr="0" compatLnSpc="1">
            <a:prstTxWarp prst="textNoShape">
              <a:avLst/>
            </a:prstTxWarp>
          </a:bodyPr>
          <a:lstStyle>
            <a:lvl1pPr algn="l" defTabSz="912542">
              <a:defRPr sz="1200" b="1" smtClean="0"/>
            </a:lvl1pPr>
          </a:lstStyle>
          <a:p>
            <a:pPr>
              <a:defRPr/>
            </a:pPr>
            <a:endParaRPr lang="en-US"/>
          </a:p>
        </p:txBody>
      </p:sp>
      <p:sp>
        <p:nvSpPr>
          <p:cNvPr id="10243" name="Rectangle 3"/>
          <p:cNvSpPr>
            <a:spLocks noGrp="1" noChangeArrowheads="1"/>
          </p:cNvSpPr>
          <p:nvPr>
            <p:ph type="dt" sz="quarter" idx="1"/>
          </p:nvPr>
        </p:nvSpPr>
        <p:spPr bwMode="auto">
          <a:xfrm>
            <a:off x="3979122" y="0"/>
            <a:ext cx="3043979" cy="465773"/>
          </a:xfrm>
          <a:prstGeom prst="rect">
            <a:avLst/>
          </a:prstGeom>
          <a:noFill/>
          <a:ln w="9525">
            <a:noFill/>
            <a:miter lim="800000"/>
            <a:headEnd/>
            <a:tailEnd/>
          </a:ln>
          <a:effectLst/>
        </p:spPr>
        <p:txBody>
          <a:bodyPr vert="horz" wrap="square" lIns="91175" tIns="45587" rIns="91175" bIns="45587" numCol="1" anchor="t" anchorCtr="0" compatLnSpc="1">
            <a:prstTxWarp prst="textNoShape">
              <a:avLst/>
            </a:prstTxWarp>
          </a:bodyPr>
          <a:lstStyle>
            <a:lvl1pPr algn="r" defTabSz="912542">
              <a:defRPr sz="1200" b="1" smtClean="0"/>
            </a:lvl1pPr>
          </a:lstStyle>
          <a:p>
            <a:pPr>
              <a:defRPr/>
            </a:pPr>
            <a:endParaRPr lang="en-US"/>
          </a:p>
        </p:txBody>
      </p:sp>
      <p:sp>
        <p:nvSpPr>
          <p:cNvPr id="10244" name="Rectangle 4"/>
          <p:cNvSpPr>
            <a:spLocks noGrp="1" noChangeArrowheads="1"/>
          </p:cNvSpPr>
          <p:nvPr>
            <p:ph type="ftr" sz="quarter" idx="2"/>
          </p:nvPr>
        </p:nvSpPr>
        <p:spPr bwMode="auto">
          <a:xfrm>
            <a:off x="2" y="8843329"/>
            <a:ext cx="3043979" cy="465772"/>
          </a:xfrm>
          <a:prstGeom prst="rect">
            <a:avLst/>
          </a:prstGeom>
          <a:noFill/>
          <a:ln w="9525">
            <a:noFill/>
            <a:miter lim="800000"/>
            <a:headEnd/>
            <a:tailEnd/>
          </a:ln>
          <a:effectLst/>
        </p:spPr>
        <p:txBody>
          <a:bodyPr vert="horz" wrap="square" lIns="91175" tIns="45587" rIns="91175" bIns="45587" numCol="1" anchor="b" anchorCtr="0" compatLnSpc="1">
            <a:prstTxWarp prst="textNoShape">
              <a:avLst/>
            </a:prstTxWarp>
          </a:bodyPr>
          <a:lstStyle>
            <a:lvl1pPr algn="l" defTabSz="912542">
              <a:defRPr sz="1200" b="1" smtClean="0"/>
            </a:lvl1pPr>
          </a:lstStyle>
          <a:p>
            <a:pPr>
              <a:defRPr/>
            </a:pPr>
            <a:endParaRPr lang="en-US"/>
          </a:p>
        </p:txBody>
      </p:sp>
      <p:sp>
        <p:nvSpPr>
          <p:cNvPr id="10245" name="Rectangle 5"/>
          <p:cNvSpPr>
            <a:spLocks noGrp="1" noChangeArrowheads="1"/>
          </p:cNvSpPr>
          <p:nvPr>
            <p:ph type="sldNum" sz="quarter" idx="3"/>
          </p:nvPr>
        </p:nvSpPr>
        <p:spPr bwMode="auto">
          <a:xfrm>
            <a:off x="3979122" y="8843329"/>
            <a:ext cx="3043979" cy="465772"/>
          </a:xfrm>
          <a:prstGeom prst="rect">
            <a:avLst/>
          </a:prstGeom>
          <a:noFill/>
          <a:ln w="9525">
            <a:noFill/>
            <a:miter lim="800000"/>
            <a:headEnd/>
            <a:tailEnd/>
          </a:ln>
          <a:effectLst/>
        </p:spPr>
        <p:txBody>
          <a:bodyPr vert="horz" wrap="square" lIns="91175" tIns="45587" rIns="91175" bIns="45587" numCol="1" anchor="b" anchorCtr="0" compatLnSpc="1">
            <a:prstTxWarp prst="textNoShape">
              <a:avLst/>
            </a:prstTxWarp>
          </a:bodyPr>
          <a:lstStyle>
            <a:lvl1pPr algn="r" defTabSz="912542">
              <a:defRPr sz="1200" b="1" smtClean="0"/>
            </a:lvl1pPr>
          </a:lstStyle>
          <a:p>
            <a:pPr>
              <a:defRPr/>
            </a:pPr>
            <a:fld id="{D98C261A-6945-4393-9E44-A48AD1D9B66D}" type="slidenum">
              <a:rPr lang="en-US"/>
              <a:pPr>
                <a:defRPr/>
              </a:pPr>
              <a:t>‹#›</a:t>
            </a:fld>
            <a:endParaRPr lang="en-US"/>
          </a:p>
        </p:txBody>
      </p:sp>
    </p:spTree>
    <p:extLst>
      <p:ext uri="{BB962C8B-B14F-4D97-AF65-F5344CB8AC3E}">
        <p14:creationId xmlns:p14="http://schemas.microsoft.com/office/powerpoint/2010/main" val="3751375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64655" cy="457825"/>
          </a:xfrm>
          <a:prstGeom prst="rect">
            <a:avLst/>
          </a:prstGeom>
          <a:noFill/>
          <a:ln w="9525">
            <a:noFill/>
            <a:miter lim="800000"/>
            <a:headEnd/>
            <a:tailEnd/>
          </a:ln>
          <a:effectLst/>
        </p:spPr>
        <p:txBody>
          <a:bodyPr vert="horz" wrap="square" lIns="89685" tIns="44843" rIns="89685" bIns="44843" numCol="1" anchor="t" anchorCtr="0" compatLnSpc="1">
            <a:prstTxWarp prst="textNoShape">
              <a:avLst/>
            </a:prstTxWarp>
          </a:bodyPr>
          <a:lstStyle>
            <a:lvl1pPr algn="l" defTabSz="896644">
              <a:defRPr sz="1200" b="1" smtClean="0"/>
            </a:lvl1pPr>
          </a:lstStyle>
          <a:p>
            <a:pPr>
              <a:defRPr/>
            </a:pPr>
            <a:endParaRPr lang="en-US"/>
          </a:p>
        </p:txBody>
      </p:sp>
      <p:sp>
        <p:nvSpPr>
          <p:cNvPr id="11267" name="Rectangle 3"/>
          <p:cNvSpPr>
            <a:spLocks noGrp="1" noChangeArrowheads="1"/>
          </p:cNvSpPr>
          <p:nvPr>
            <p:ph type="dt" idx="1"/>
          </p:nvPr>
        </p:nvSpPr>
        <p:spPr bwMode="auto">
          <a:xfrm>
            <a:off x="3983892" y="0"/>
            <a:ext cx="3064654" cy="457825"/>
          </a:xfrm>
          <a:prstGeom prst="rect">
            <a:avLst/>
          </a:prstGeom>
          <a:noFill/>
          <a:ln w="9525">
            <a:noFill/>
            <a:miter lim="800000"/>
            <a:headEnd/>
            <a:tailEnd/>
          </a:ln>
          <a:effectLst/>
        </p:spPr>
        <p:txBody>
          <a:bodyPr vert="horz" wrap="square" lIns="89685" tIns="44843" rIns="89685" bIns="44843" numCol="1" anchor="t" anchorCtr="0" compatLnSpc="1">
            <a:prstTxWarp prst="textNoShape">
              <a:avLst/>
            </a:prstTxWarp>
          </a:bodyPr>
          <a:lstStyle>
            <a:lvl1pPr algn="r" defTabSz="896644">
              <a:defRPr sz="1200" b="1" smtClean="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4588" y="688975"/>
            <a:ext cx="4687887" cy="351472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20829" y="4431997"/>
            <a:ext cx="5132143" cy="4203084"/>
          </a:xfrm>
          <a:prstGeom prst="rect">
            <a:avLst/>
          </a:prstGeom>
          <a:noFill/>
          <a:ln w="9525">
            <a:noFill/>
            <a:miter lim="800000"/>
            <a:headEnd/>
            <a:tailEnd/>
          </a:ln>
          <a:effectLst/>
        </p:spPr>
        <p:txBody>
          <a:bodyPr vert="horz" wrap="square" lIns="89685" tIns="44843" rIns="89685" bIns="4484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62404"/>
            <a:ext cx="3064655" cy="459414"/>
          </a:xfrm>
          <a:prstGeom prst="rect">
            <a:avLst/>
          </a:prstGeom>
          <a:noFill/>
          <a:ln w="9525">
            <a:noFill/>
            <a:miter lim="800000"/>
            <a:headEnd/>
            <a:tailEnd/>
          </a:ln>
          <a:effectLst/>
        </p:spPr>
        <p:txBody>
          <a:bodyPr vert="horz" wrap="square" lIns="89685" tIns="44843" rIns="89685" bIns="44843" numCol="1" anchor="b" anchorCtr="0" compatLnSpc="1">
            <a:prstTxWarp prst="textNoShape">
              <a:avLst/>
            </a:prstTxWarp>
          </a:bodyPr>
          <a:lstStyle>
            <a:lvl1pPr algn="l" defTabSz="896644">
              <a:defRPr sz="1200" b="1" smtClean="0"/>
            </a:lvl1pPr>
          </a:lstStyle>
          <a:p>
            <a:pPr>
              <a:defRPr/>
            </a:pPr>
            <a:endParaRPr lang="en-US"/>
          </a:p>
        </p:txBody>
      </p:sp>
      <p:sp>
        <p:nvSpPr>
          <p:cNvPr id="11271" name="Rectangle 7"/>
          <p:cNvSpPr>
            <a:spLocks noGrp="1" noChangeArrowheads="1"/>
          </p:cNvSpPr>
          <p:nvPr>
            <p:ph type="sldNum" sz="quarter" idx="5"/>
          </p:nvPr>
        </p:nvSpPr>
        <p:spPr bwMode="auto">
          <a:xfrm>
            <a:off x="3983892" y="8862404"/>
            <a:ext cx="3064654" cy="459414"/>
          </a:xfrm>
          <a:prstGeom prst="rect">
            <a:avLst/>
          </a:prstGeom>
          <a:noFill/>
          <a:ln w="9525">
            <a:noFill/>
            <a:miter lim="800000"/>
            <a:headEnd/>
            <a:tailEnd/>
          </a:ln>
          <a:effectLst/>
        </p:spPr>
        <p:txBody>
          <a:bodyPr vert="horz" wrap="square" lIns="89685" tIns="44843" rIns="89685" bIns="44843" numCol="1" anchor="b" anchorCtr="0" compatLnSpc="1">
            <a:prstTxWarp prst="textNoShape">
              <a:avLst/>
            </a:prstTxWarp>
          </a:bodyPr>
          <a:lstStyle>
            <a:lvl1pPr algn="r" defTabSz="896644">
              <a:defRPr sz="1200" b="1" smtClean="0"/>
            </a:lvl1pPr>
          </a:lstStyle>
          <a:p>
            <a:pPr>
              <a:defRPr/>
            </a:pPr>
            <a:fld id="{390024AA-86A5-48F1-BF1F-928E78E2725A}" type="slidenum">
              <a:rPr lang="en-US"/>
              <a:pPr>
                <a:defRPr/>
              </a:pPr>
              <a:t>‹#›</a:t>
            </a:fld>
            <a:endParaRPr lang="en-US"/>
          </a:p>
        </p:txBody>
      </p:sp>
    </p:spTree>
    <p:extLst>
      <p:ext uri="{BB962C8B-B14F-4D97-AF65-F5344CB8AC3E}">
        <p14:creationId xmlns:p14="http://schemas.microsoft.com/office/powerpoint/2010/main" val="2633869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numbers may be underestimated, as many cases are likely never reported</a:t>
            </a:r>
          </a:p>
          <a:p>
            <a:endParaRPr lang="en-US" dirty="0"/>
          </a:p>
        </p:txBody>
      </p:sp>
      <p:sp>
        <p:nvSpPr>
          <p:cNvPr id="4" name="Slide Number Placeholder 3"/>
          <p:cNvSpPr>
            <a:spLocks noGrp="1"/>
          </p:cNvSpPr>
          <p:nvPr>
            <p:ph type="sldNum" sz="quarter" idx="10"/>
          </p:nvPr>
        </p:nvSpPr>
        <p:spPr/>
        <p:txBody>
          <a:bodyPr/>
          <a:lstStyle/>
          <a:p>
            <a:fld id="{AE68B602-7D5C-4255-983D-A7F736B2A2FB}" type="slidenum">
              <a:rPr lang="en-US" smtClean="0"/>
              <a:t>2</a:t>
            </a:fld>
            <a:endParaRPr lang="en-US"/>
          </a:p>
        </p:txBody>
      </p:sp>
    </p:spTree>
    <p:extLst>
      <p:ext uri="{BB962C8B-B14F-4D97-AF65-F5344CB8AC3E}">
        <p14:creationId xmlns:p14="http://schemas.microsoft.com/office/powerpoint/2010/main" val="378041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0024AA-86A5-48F1-BF1F-928E78E2725A}" type="slidenum">
              <a:rPr lang="en-US" smtClean="0"/>
              <a:pPr>
                <a:defRPr/>
              </a:pPr>
              <a:t>11</a:t>
            </a:fld>
            <a:endParaRPr lang="en-US"/>
          </a:p>
        </p:txBody>
      </p:sp>
    </p:spTree>
    <p:extLst>
      <p:ext uri="{BB962C8B-B14F-4D97-AF65-F5344CB8AC3E}">
        <p14:creationId xmlns:p14="http://schemas.microsoft.com/office/powerpoint/2010/main" val="76550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 do my PT evaluation I am always thinking of those concussion domains/trajectories that Alina mentioned earlier. </a:t>
            </a:r>
          </a:p>
          <a:p>
            <a:endParaRPr lang="en-US" baseline="0" dirty="0" smtClean="0"/>
          </a:p>
          <a:p>
            <a:r>
              <a:rPr lang="en-US" baseline="0" dirty="0" smtClean="0"/>
              <a:t>I want to assess the patient’s general strength and coordination.</a:t>
            </a:r>
          </a:p>
          <a:p>
            <a:endParaRPr lang="en-US" baseline="0" dirty="0" smtClean="0"/>
          </a:p>
          <a:p>
            <a:r>
              <a:rPr lang="en-US" baseline="0" dirty="0" smtClean="0"/>
              <a:t>Oculomotor and vestibular assessments are extremely important. Abnormalities in the oculomotor and vestibular system are frequently seen following concussion. I use the VOMS (</a:t>
            </a:r>
            <a:r>
              <a:rPr lang="en-US" baseline="0" dirty="0" err="1" smtClean="0"/>
              <a:t>vestibulo</a:t>
            </a:r>
            <a:r>
              <a:rPr lang="en-US" baseline="0" dirty="0" smtClean="0"/>
              <a:t>-oculomotor screen for concussion) to help identify deficits in the oculomotor or vestibular domains. This screening tool assesses smooth pursuits, saccades, convergence, VOR function and motion sensitivity. All of these things are amenable to treatment.</a:t>
            </a:r>
          </a:p>
          <a:p>
            <a:endParaRPr lang="en-US" baseline="0" dirty="0" smtClean="0"/>
          </a:p>
          <a:p>
            <a:r>
              <a:rPr lang="en-US" baseline="0" dirty="0" smtClean="0"/>
              <a:t>I am a vestibular therapist and therefore dive a little deeper in the vestibular assessment – 74% of concussion patients with post traumatic dizziness were found to have positive vestibular abnormalities. </a:t>
            </a:r>
          </a:p>
          <a:p>
            <a:r>
              <a:rPr lang="en-US" baseline="0" dirty="0" smtClean="0"/>
              <a:t>This type of patient will often report of dizziness with head and body movements, when bending over, turning while walking, etc. If I hear these complaints, I suspect VOR deficit.  It is important to complete a dynamic visual acuity assessment on these individuals to assess their vision while their head is moving. If there is impairment here, it could lead to symptoms of motion sensitivity, fogginess, dizziness and nausea. I do use infrared goggles for gaze assessment and I additionally complete a BPPV screen to assess for positional vertigo.</a:t>
            </a:r>
          </a:p>
          <a:p>
            <a:endParaRPr lang="en-US" baseline="0" dirty="0" smtClean="0"/>
          </a:p>
          <a:p>
            <a:r>
              <a:rPr lang="en-US" baseline="0" dirty="0" smtClean="0"/>
              <a:t>Since the head is attached to the neck, we want to assess the cervical spine. I generally complete a range of motion assessment in addition to deep cervical flexion rotation test which will help identify any upper cervical spine limitations. </a:t>
            </a:r>
          </a:p>
          <a:p>
            <a:endParaRPr lang="en-US" baseline="0" dirty="0" smtClean="0"/>
          </a:p>
          <a:p>
            <a:r>
              <a:rPr lang="en-US" baseline="0" dirty="0" smtClean="0"/>
              <a:t>Balance testing is completed and we generally use the Sensory Organization Test to assess dynamic balance. This test looks at the sensory components of balance including vision, vestibular system and proprioception.</a:t>
            </a:r>
          </a:p>
          <a:p>
            <a:endParaRPr lang="en-US" baseline="0" dirty="0" smtClean="0"/>
          </a:p>
          <a:p>
            <a:r>
              <a:rPr lang="en-US" baseline="0" dirty="0" smtClean="0"/>
              <a:t>Exertion testing is completed with heart rate monitoring to identify the symptom threshold based on HR. This will assess for exercise intolerance. The degree of exercise intolerance may be predictive of delayed recovery.</a:t>
            </a:r>
          </a:p>
          <a:p>
            <a:endParaRPr lang="en-US" baseline="0" dirty="0" smtClean="0"/>
          </a:p>
          <a:p>
            <a:r>
              <a:rPr lang="en-US" baseline="0" dirty="0" smtClean="0"/>
              <a:t>Self assessment is completed and we generally use the SCAT 5 symptom report or the </a:t>
            </a:r>
            <a:r>
              <a:rPr lang="en-US" baseline="0" dirty="0" err="1" smtClean="0"/>
              <a:t>Rivermead</a:t>
            </a:r>
            <a:r>
              <a:rPr lang="en-US" baseline="0" dirty="0" smtClean="0"/>
              <a:t>. Both are valuable tools to help identify initial symptoms and monitor progress and the patient’s perspective.</a:t>
            </a:r>
          </a:p>
        </p:txBody>
      </p:sp>
      <p:sp>
        <p:nvSpPr>
          <p:cNvPr id="4" name="Slide Number Placeholder 3"/>
          <p:cNvSpPr>
            <a:spLocks noGrp="1"/>
          </p:cNvSpPr>
          <p:nvPr>
            <p:ph type="sldNum" sz="quarter" idx="10"/>
          </p:nvPr>
        </p:nvSpPr>
        <p:spPr/>
        <p:txBody>
          <a:bodyPr/>
          <a:lstStyle/>
          <a:p>
            <a:pPr>
              <a:defRPr/>
            </a:pPr>
            <a:fld id="{390024AA-86A5-48F1-BF1F-928E78E2725A}" type="slidenum">
              <a:rPr lang="en-US" smtClean="0"/>
              <a:pPr>
                <a:defRPr/>
              </a:pPr>
              <a:t>12</a:t>
            </a:fld>
            <a:endParaRPr lang="en-US"/>
          </a:p>
        </p:txBody>
      </p:sp>
    </p:spTree>
    <p:extLst>
      <p:ext uri="{BB962C8B-B14F-4D97-AF65-F5344CB8AC3E}">
        <p14:creationId xmlns:p14="http://schemas.microsoft.com/office/powerpoint/2010/main" val="263556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physical</a:t>
            </a:r>
            <a:r>
              <a:rPr lang="en-US" baseline="0" dirty="0" smtClean="0"/>
              <a:t> therapy treatment, we basically treat all deficits identified in the initial evaluation. And I will tell you that rehab works! Not only is it supported in the literature, but I have personally seen amazing outcomes with concussion patients following therapy. We want to make sure these individuals can see clearly when their head is moving, that their dizziness stops and their balance improves, we want to make sure they are conditioned and strong and their cervical spine mobility is functioning as it should to ensure they are able to return to work, school and recreational activities safely.</a:t>
            </a:r>
            <a:endParaRPr lang="en-US" dirty="0" smtClean="0"/>
          </a:p>
          <a:p>
            <a:endParaRPr lang="en-US" dirty="0" smtClean="0"/>
          </a:p>
          <a:p>
            <a:r>
              <a:rPr lang="en-US" dirty="0" smtClean="0"/>
              <a:t>Oculomotor deficits are common</a:t>
            </a:r>
            <a:r>
              <a:rPr lang="en-US" baseline="0" dirty="0" smtClean="0"/>
              <a:t> and are amenable to treatment. Convergence insufficiency is frequently seen and can get better with treatment. 60% of individuals post concussion experience smooth pursuits and convergence abnormalities.</a:t>
            </a:r>
          </a:p>
          <a:p>
            <a:endParaRPr lang="en-US" baseline="0" dirty="0" smtClean="0"/>
          </a:p>
          <a:p>
            <a:r>
              <a:rPr lang="en-US" baseline="0" dirty="0" smtClean="0"/>
              <a:t>Vestibular treatment needs to be progressed gradually and appropriately. These exercises can be tricky and can bring on symptoms of dizziness, which is expected. It is important to explain the process to patients so they are set up for success and have a good understanding of why you are making them dizzy and doing what you are doing. A simple example of a vestibular progression would be to complete </a:t>
            </a:r>
            <a:r>
              <a:rPr lang="en-US" baseline="0" dirty="0" err="1" smtClean="0"/>
              <a:t>Vestibulo</a:t>
            </a:r>
            <a:r>
              <a:rPr lang="en-US" baseline="0" dirty="0" smtClean="0"/>
              <a:t>-Ocular exercises in sitting and then progress to standing and then while walking, etc. </a:t>
            </a:r>
          </a:p>
          <a:p>
            <a:endParaRPr lang="en-US" baseline="0" dirty="0" smtClean="0"/>
          </a:p>
          <a:p>
            <a:r>
              <a:rPr lang="en-US" baseline="0" dirty="0" smtClean="0"/>
              <a:t>With exertion training, we hope to facilitate improved tolerance to exercise and safe return to prior levels of activity including sports. </a:t>
            </a:r>
            <a:r>
              <a:rPr lang="en-US" dirty="0" smtClean="0"/>
              <a:t>Leddy et al (2010) and Baker et al (2012) </a:t>
            </a:r>
          </a:p>
          <a:p>
            <a:pPr lvl="1"/>
            <a:r>
              <a:rPr lang="en-US" dirty="0" smtClean="0"/>
              <a:t>Studied concussed athletes and non-athletes in chronic phase</a:t>
            </a:r>
          </a:p>
          <a:p>
            <a:pPr lvl="1"/>
            <a:r>
              <a:rPr lang="en-US" dirty="0" smtClean="0"/>
              <a:t>Identified symptom threshold (ST) for HR</a:t>
            </a:r>
          </a:p>
          <a:p>
            <a:pPr lvl="1"/>
            <a:r>
              <a:rPr lang="en-US" dirty="0" smtClean="0"/>
              <a:t>And recommended to start exercising at 80% of ST and gradually increase as long as symptoms under control</a:t>
            </a:r>
          </a:p>
          <a:p>
            <a:pPr lvl="1"/>
            <a:r>
              <a:rPr lang="en-US" dirty="0" smtClean="0"/>
              <a:t>Aerobic exercise</a:t>
            </a:r>
            <a:r>
              <a:rPr lang="en-US" baseline="0" dirty="0" smtClean="0"/>
              <a:t> was completed</a:t>
            </a:r>
            <a:r>
              <a:rPr lang="en-US" dirty="0" smtClean="0"/>
              <a:t> 5-6 days per week for as long as patient can tolerate without increase in symptoms</a:t>
            </a:r>
          </a:p>
          <a:p>
            <a:pPr lvl="1"/>
            <a:r>
              <a:rPr lang="en-US" dirty="0" smtClean="0"/>
              <a:t>With this 72% returned to full daily functioning. This is pretty good considering</a:t>
            </a:r>
            <a:r>
              <a:rPr lang="en-US" baseline="0" dirty="0" smtClean="0"/>
              <a:t> these are people who have been dealing with these concussion symptoms chronically. This type of training is not just beneficial to the athlete and can be completed on any active individual.</a:t>
            </a:r>
          </a:p>
          <a:p>
            <a:pPr lvl="1"/>
            <a:endParaRPr lang="en-US" baseline="0" dirty="0" smtClean="0"/>
          </a:p>
          <a:p>
            <a:r>
              <a:rPr lang="en-US" baseline="0" dirty="0" smtClean="0"/>
              <a:t>Cervical spine should not be ignored and can very well be contributing to dizziness and headache symptoms. Manual therapy including muscle energy techniques, soft tissue mobilization and stretching can be very beneficial to those experiencing a cervical spine trajectory following concussion.</a:t>
            </a:r>
          </a:p>
          <a:p>
            <a:pPr lvl="1"/>
            <a:endParaRPr lang="en-US" baseline="0" dirty="0" smtClean="0"/>
          </a:p>
        </p:txBody>
      </p:sp>
      <p:sp>
        <p:nvSpPr>
          <p:cNvPr id="4" name="Slide Number Placeholder 3"/>
          <p:cNvSpPr>
            <a:spLocks noGrp="1"/>
          </p:cNvSpPr>
          <p:nvPr>
            <p:ph type="sldNum" sz="quarter" idx="10"/>
          </p:nvPr>
        </p:nvSpPr>
        <p:spPr/>
        <p:txBody>
          <a:bodyPr/>
          <a:lstStyle/>
          <a:p>
            <a:pPr>
              <a:defRPr/>
            </a:pPr>
            <a:fld id="{390024AA-86A5-48F1-BF1F-928E78E2725A}" type="slidenum">
              <a:rPr lang="en-US" smtClean="0"/>
              <a:pPr>
                <a:defRPr/>
              </a:pPr>
              <a:t>13</a:t>
            </a:fld>
            <a:endParaRPr lang="en-US"/>
          </a:p>
        </p:txBody>
      </p:sp>
    </p:spTree>
    <p:extLst>
      <p:ext uri="{BB962C8B-B14F-4D97-AF65-F5344CB8AC3E}">
        <p14:creationId xmlns:p14="http://schemas.microsoft.com/office/powerpoint/2010/main" val="462083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0024AA-86A5-48F1-BF1F-928E78E2725A}" type="slidenum">
              <a:rPr lang="en-US" smtClean="0"/>
              <a:pPr>
                <a:defRPr/>
              </a:pPr>
              <a:t>14</a:t>
            </a:fld>
            <a:endParaRPr lang="en-US"/>
          </a:p>
        </p:txBody>
      </p:sp>
    </p:spTree>
    <p:extLst>
      <p:ext uri="{BB962C8B-B14F-4D97-AF65-F5344CB8AC3E}">
        <p14:creationId xmlns:p14="http://schemas.microsoft.com/office/powerpoint/2010/main" val="209357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During neuronal injury, the injured neuron releases K+, which rushes out of the cell body, and toxic Ca2+ ions rush in, causing damage and leading to metabolic dysfunction.</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leads</a:t>
            </a:r>
            <a:r>
              <a:rPr lang="en-US" baseline="0" dirty="0" smtClean="0"/>
              <a:t> to a hyper excitable state and</a:t>
            </a:r>
            <a:r>
              <a:rPr lang="en-US" dirty="0" smtClean="0"/>
              <a:t> is</a:t>
            </a:r>
            <a:r>
              <a:rPr lang="en-US" baseline="0" dirty="0" smtClean="0"/>
              <a:t> why rest is indicated immediately following concussion. We want to avoid overstimulation initially and ramp up exercise and activities as appropriate and able.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90024AA-86A5-48F1-BF1F-928E78E2725A}" type="slidenum">
              <a:rPr lang="en-US" smtClean="0"/>
              <a:pPr>
                <a:defRPr/>
              </a:pPr>
              <a:t>3</a:t>
            </a:fld>
            <a:endParaRPr lang="en-US"/>
          </a:p>
        </p:txBody>
      </p:sp>
    </p:spTree>
    <p:extLst>
      <p:ext uri="{BB962C8B-B14F-4D97-AF65-F5344CB8AC3E}">
        <p14:creationId xmlns:p14="http://schemas.microsoft.com/office/powerpoint/2010/main" val="77668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may take a little</a:t>
            </a:r>
            <a:r>
              <a:rPr lang="en-US" baseline="0" dirty="0" smtClean="0"/>
              <a:t> bit longer . </a:t>
            </a:r>
          </a:p>
          <a:p>
            <a:endParaRPr lang="en-US" baseline="0" dirty="0" smtClean="0"/>
          </a:p>
          <a:p>
            <a:pPr lvl="1"/>
            <a:r>
              <a:rPr lang="en-US" sz="1200" kern="1200" dirty="0" smtClean="0">
                <a:solidFill>
                  <a:schemeClr val="tx1"/>
                </a:solidFill>
                <a:latin typeface="Arial" charset="0"/>
                <a:ea typeface="+mn-ea"/>
                <a:cs typeface="Arial" charset="0"/>
              </a:rPr>
              <a:t>“Patients with these risk factors may need to be identified for early concussion assessment following suspected head injury and provided with more conservative care and frequent follow-ups after their injury.”</a:t>
            </a:r>
          </a:p>
          <a:p>
            <a:pPr lvl="1"/>
            <a:endParaRPr lang="en-US" sz="120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“earlier treatment of secondary risk factors may lead to a more rapid recovery”</a:t>
            </a:r>
          </a:p>
          <a:p>
            <a:endParaRPr lang="en-US" dirty="0"/>
          </a:p>
        </p:txBody>
      </p:sp>
      <p:sp>
        <p:nvSpPr>
          <p:cNvPr id="4" name="Slide Number Placeholder 3"/>
          <p:cNvSpPr>
            <a:spLocks noGrp="1"/>
          </p:cNvSpPr>
          <p:nvPr>
            <p:ph type="sldNum" sz="quarter" idx="10"/>
          </p:nvPr>
        </p:nvSpPr>
        <p:spPr/>
        <p:txBody>
          <a:bodyPr/>
          <a:lstStyle/>
          <a:p>
            <a:pPr>
              <a:defRPr/>
            </a:pPr>
            <a:fld id="{390024AA-86A5-48F1-BF1F-928E78E2725A}" type="slidenum">
              <a:rPr lang="en-US" smtClean="0"/>
              <a:pPr>
                <a:defRPr/>
              </a:pPr>
              <a:t>4</a:t>
            </a:fld>
            <a:endParaRPr lang="en-US"/>
          </a:p>
        </p:txBody>
      </p:sp>
    </p:spTree>
    <p:extLst>
      <p:ext uri="{BB962C8B-B14F-4D97-AF65-F5344CB8AC3E}">
        <p14:creationId xmlns:p14="http://schemas.microsoft.com/office/powerpoint/2010/main" val="14866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smtClean="0">
                <a:solidFill>
                  <a:schemeClr val="tx1"/>
                </a:solidFill>
                <a:latin typeface="Arial" charset="0"/>
                <a:ea typeface="+mn-ea"/>
                <a:cs typeface="Arial" charset="0"/>
              </a:rPr>
              <a:t>University</a:t>
            </a:r>
            <a:r>
              <a:rPr lang="en-US" sz="1200" kern="1200" baseline="0" smtClean="0">
                <a:solidFill>
                  <a:schemeClr val="tx1"/>
                </a:solidFill>
                <a:latin typeface="Arial" charset="0"/>
                <a:ea typeface="+mn-ea"/>
                <a:cs typeface="Arial" charset="0"/>
              </a:rPr>
              <a:t> </a:t>
            </a:r>
            <a:r>
              <a:rPr lang="en-US" sz="1200" kern="1200" baseline="0" dirty="0" smtClean="0">
                <a:solidFill>
                  <a:schemeClr val="tx1"/>
                </a:solidFill>
                <a:latin typeface="Arial" charset="0"/>
                <a:ea typeface="+mn-ea"/>
                <a:cs typeface="Arial" charset="0"/>
              </a:rPr>
              <a:t>Pitt Medical Center</a:t>
            </a:r>
            <a:endParaRPr lang="en-US" sz="1200" kern="1200" dirty="0" smtClean="0">
              <a:solidFill>
                <a:schemeClr val="tx1"/>
              </a:solidFill>
              <a:latin typeface="Arial" charset="0"/>
              <a:ea typeface="+mn-ea"/>
              <a:cs typeface="Arial" charset="0"/>
            </a:endParaRPr>
          </a:p>
          <a:p>
            <a:pPr lvl="0"/>
            <a:endParaRPr lang="en-US" sz="1200" kern="1200" dirty="0" smtClean="0">
              <a:solidFill>
                <a:schemeClr val="tx1"/>
              </a:solidFill>
              <a:latin typeface="Arial" charset="0"/>
              <a:ea typeface="+mn-ea"/>
              <a:cs typeface="Arial" charset="0"/>
            </a:endParaRPr>
          </a:p>
          <a:p>
            <a:pPr lvl="0"/>
            <a:r>
              <a:rPr lang="en-US" sz="1200" kern="1200" dirty="0" smtClean="0">
                <a:solidFill>
                  <a:schemeClr val="tx1"/>
                </a:solidFill>
                <a:latin typeface="Arial" charset="0"/>
                <a:ea typeface="+mn-ea"/>
                <a:cs typeface="Arial" charset="0"/>
              </a:rPr>
              <a:t>6 Domains/concussion clinical trajectories typically affected by concussion</a:t>
            </a:r>
          </a:p>
          <a:p>
            <a:pPr lvl="0"/>
            <a:endParaRPr lang="en-US" sz="1200" kern="1200" dirty="0" smtClean="0">
              <a:solidFill>
                <a:schemeClr val="tx1"/>
              </a:solidFill>
              <a:latin typeface="Arial" charset="0"/>
              <a:ea typeface="+mn-ea"/>
              <a:cs typeface="Arial" charset="0"/>
            </a:endParaRPr>
          </a:p>
          <a:p>
            <a:pPr lvl="0"/>
            <a:r>
              <a:rPr lang="en-US" sz="1200" kern="1200" dirty="0" smtClean="0">
                <a:solidFill>
                  <a:schemeClr val="tx1"/>
                </a:solidFill>
                <a:latin typeface="Arial" charset="0"/>
                <a:ea typeface="+mn-ea"/>
                <a:cs typeface="Arial" charset="0"/>
              </a:rPr>
              <a:t>Comprehensive, multidisciplinary approach is required to address these domains and treat the whole individual</a:t>
            </a:r>
          </a:p>
          <a:p>
            <a:pPr lvl="0"/>
            <a:endParaRPr lang="en-US" sz="1200" kern="1200" dirty="0" smtClean="0">
              <a:solidFill>
                <a:schemeClr val="tx1"/>
              </a:solidFill>
              <a:latin typeface="Arial" charset="0"/>
              <a:ea typeface="+mn-ea"/>
              <a:cs typeface="Arial" charset="0"/>
            </a:endParaRPr>
          </a:p>
          <a:p>
            <a:pPr lvl="0"/>
            <a:r>
              <a:rPr lang="en-US" sz="1200" kern="1200" dirty="0" smtClean="0">
                <a:solidFill>
                  <a:schemeClr val="tx1"/>
                </a:solidFill>
                <a:latin typeface="Arial" charset="0"/>
                <a:ea typeface="+mn-ea"/>
                <a:cs typeface="Arial" charset="0"/>
              </a:rPr>
              <a:t>Identification of concussion clinical trajectories and targeted treatment pathways help to ensure efficient and effective treatment</a:t>
            </a:r>
          </a:p>
          <a:p>
            <a:endParaRPr lang="en-US" dirty="0"/>
          </a:p>
        </p:txBody>
      </p:sp>
      <p:sp>
        <p:nvSpPr>
          <p:cNvPr id="4" name="Slide Number Placeholder 3"/>
          <p:cNvSpPr>
            <a:spLocks noGrp="1"/>
          </p:cNvSpPr>
          <p:nvPr>
            <p:ph type="sldNum" sz="quarter" idx="10"/>
          </p:nvPr>
        </p:nvSpPr>
        <p:spPr/>
        <p:txBody>
          <a:bodyPr/>
          <a:lstStyle/>
          <a:p>
            <a:pPr>
              <a:defRPr/>
            </a:pPr>
            <a:fld id="{390024AA-86A5-48F1-BF1F-928E78E2725A}" type="slidenum">
              <a:rPr lang="en-US" smtClean="0"/>
              <a:pPr>
                <a:defRPr/>
              </a:pPr>
              <a:t>5</a:t>
            </a:fld>
            <a:endParaRPr lang="en-US"/>
          </a:p>
        </p:txBody>
      </p:sp>
    </p:spTree>
    <p:extLst>
      <p:ext uri="{BB962C8B-B14F-4D97-AF65-F5344CB8AC3E}">
        <p14:creationId xmlns:p14="http://schemas.microsoft.com/office/powerpoint/2010/main" val="155302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Cognitive</a:t>
            </a:r>
            <a:r>
              <a:rPr lang="en-US" baseline="0" dirty="0" smtClean="0"/>
              <a:t> – often attention/memory are reported, however…</a:t>
            </a:r>
          </a:p>
          <a:p>
            <a:endParaRPr lang="en-US" baseline="0" dirty="0" smtClean="0"/>
          </a:p>
          <a:p>
            <a:r>
              <a:rPr lang="en-US" baseline="0" dirty="0" smtClean="0"/>
              <a:t>Vestibular: </a:t>
            </a:r>
            <a:r>
              <a:rPr lang="en-US" baseline="0" dirty="0" err="1" smtClean="0"/>
              <a:t>vestibulo</a:t>
            </a:r>
            <a:r>
              <a:rPr lang="en-US" baseline="0" dirty="0" smtClean="0"/>
              <a:t>-ocular reflex</a:t>
            </a:r>
          </a:p>
          <a:p>
            <a:endParaRPr lang="en-US" baseline="0" dirty="0" smtClean="0"/>
          </a:p>
          <a:p>
            <a:r>
              <a:rPr lang="en-US" baseline="0" dirty="0" smtClean="0"/>
              <a:t>Ocular: convergence insufficiency is very common</a:t>
            </a:r>
            <a:endParaRPr lang="en-US" dirty="0" smtClean="0"/>
          </a:p>
          <a:p>
            <a:endParaRPr lang="en-US" dirty="0" smtClean="0"/>
          </a:p>
          <a:p>
            <a:r>
              <a:rPr lang="en-US" dirty="0" smtClean="0"/>
              <a:t>Migraine:</a:t>
            </a:r>
          </a:p>
          <a:p>
            <a:r>
              <a:rPr lang="en-US" dirty="0" smtClean="0"/>
              <a:t>“unilateral, moderate to severe intensity headache following a head trauma with a pulsating quality that is associated with nausea and photosensitivity and/or </a:t>
            </a:r>
            <a:r>
              <a:rPr lang="en-US" dirty="0" err="1" smtClean="0"/>
              <a:t>phonosensitivity</a:t>
            </a:r>
            <a:r>
              <a:rPr lang="en-US" dirty="0" smtClean="0"/>
              <a:t> and is often aggravated by physical activity.”</a:t>
            </a:r>
          </a:p>
          <a:p>
            <a:pPr lvl="1"/>
            <a:r>
              <a:rPr lang="en-US" dirty="0" smtClean="0"/>
              <a:t>Often exacerbated by stress, sleep dysregulation, anxiety or emotional changes in addition to dietary triggers including caffeine.</a:t>
            </a:r>
          </a:p>
          <a:p>
            <a:r>
              <a:rPr lang="en-US" dirty="0" smtClean="0"/>
              <a:t>Most common treatment is pharmacological intervention </a:t>
            </a:r>
          </a:p>
          <a:p>
            <a:endParaRPr lang="en-US" dirty="0" smtClean="0"/>
          </a:p>
          <a:p>
            <a:pPr defTabSz="924288" eaLnBrk="1" fontAlgn="auto" hangingPunct="1">
              <a:spcBef>
                <a:spcPts val="0"/>
              </a:spcBef>
              <a:spcAft>
                <a:spcPts val="0"/>
              </a:spcAft>
              <a:defRPr/>
            </a:pPr>
            <a:r>
              <a:rPr lang="en-US" dirty="0" smtClean="0"/>
              <a:t>If ongoing symptoms are exacerbated by minimal activity and no longer respond to rest, this may represent psychological symptoms related to prolonged inactivity and frustration with inability to return to usual activities. Neuropsychology can help.</a:t>
            </a:r>
          </a:p>
          <a:p>
            <a:endParaRPr lang="en-US" dirty="0" smtClean="0"/>
          </a:p>
          <a:p>
            <a:r>
              <a:rPr lang="en-US" dirty="0" smtClean="0"/>
              <a:t>These patients will demonstrate Hypervigilance, will report of feeling overwhelmed, sadness, hopelessness and disturbed sleep</a:t>
            </a:r>
          </a:p>
          <a:p>
            <a:endParaRPr lang="en-US" dirty="0" smtClean="0"/>
          </a:p>
          <a:p>
            <a:pPr defTabSz="924288" eaLnBrk="1" fontAlgn="auto" hangingPunct="1">
              <a:spcBef>
                <a:spcPts val="0"/>
              </a:spcBef>
              <a:spcAft>
                <a:spcPts val="0"/>
              </a:spcAft>
              <a:defRPr/>
            </a:pPr>
            <a:r>
              <a:rPr lang="en-US" dirty="0" smtClean="0"/>
              <a:t>Providing these patients with a daily exercise plan and having them track their progress will help to refocus their attention and will likely help to speed recovery</a:t>
            </a:r>
          </a:p>
          <a:p>
            <a:endParaRPr lang="en-US" dirty="0"/>
          </a:p>
        </p:txBody>
      </p:sp>
      <p:sp>
        <p:nvSpPr>
          <p:cNvPr id="4" name="Slide Number Placeholder 3"/>
          <p:cNvSpPr>
            <a:spLocks noGrp="1"/>
          </p:cNvSpPr>
          <p:nvPr>
            <p:ph type="sldNum" sz="quarter" idx="10"/>
          </p:nvPr>
        </p:nvSpPr>
        <p:spPr/>
        <p:txBody>
          <a:bodyPr/>
          <a:lstStyle/>
          <a:p>
            <a:pPr>
              <a:defRPr/>
            </a:pPr>
            <a:fld id="{390024AA-86A5-48F1-BF1F-928E78E2725A}" type="slidenum">
              <a:rPr lang="en-US" smtClean="0"/>
              <a:pPr>
                <a:defRPr/>
              </a:pPr>
              <a:t>6</a:t>
            </a:fld>
            <a:endParaRPr lang="en-US"/>
          </a:p>
        </p:txBody>
      </p:sp>
    </p:spTree>
    <p:extLst>
      <p:ext uri="{BB962C8B-B14F-4D97-AF65-F5344CB8AC3E}">
        <p14:creationId xmlns:p14="http://schemas.microsoft.com/office/powerpoint/2010/main" val="1249725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Concussion research</a:t>
            </a:r>
            <a:r>
              <a:rPr lang="en-US" baseline="0" dirty="0" smtClean="0"/>
              <a:t> is ever changing and evolving. </a:t>
            </a:r>
          </a:p>
          <a:p>
            <a:endParaRPr lang="en-US" baseline="0" dirty="0" smtClean="0"/>
          </a:p>
          <a:p>
            <a:r>
              <a:rPr lang="en-US" baseline="0" dirty="0" smtClean="0"/>
              <a:t>Initially, it was recommended to avoid activity and rest completely following concussion.</a:t>
            </a:r>
          </a:p>
          <a:p>
            <a:endParaRPr lang="en-US" baseline="0" dirty="0" smtClean="0"/>
          </a:p>
          <a:p>
            <a:r>
              <a:rPr lang="en-US" baseline="0" dirty="0" smtClean="0"/>
              <a:t>Now research is showing that early physical activity and exercise are beneficial following concussion. Graded exercise assessments and moderate physical activity in the acute phase are safe and recommended following concussion. </a:t>
            </a:r>
          </a:p>
          <a:p>
            <a:endParaRPr lang="en-US" baseline="0" dirty="0" smtClean="0"/>
          </a:p>
          <a:p>
            <a:r>
              <a:rPr lang="en-US" baseline="0" dirty="0" smtClean="0"/>
              <a:t>Moderate levels of cognitive and physical exertion following concussion are more beneficial than small or large amounts (need to find the sweet spot to facilitate recovery).</a:t>
            </a:r>
            <a:endParaRPr lang="en-US" dirty="0"/>
          </a:p>
        </p:txBody>
      </p:sp>
      <p:sp>
        <p:nvSpPr>
          <p:cNvPr id="4" name="Slide Number Placeholder 3"/>
          <p:cNvSpPr>
            <a:spLocks noGrp="1"/>
          </p:cNvSpPr>
          <p:nvPr>
            <p:ph type="sldNum" sz="quarter" idx="10"/>
          </p:nvPr>
        </p:nvSpPr>
        <p:spPr/>
        <p:txBody>
          <a:bodyPr/>
          <a:lstStyle/>
          <a:p>
            <a:pPr>
              <a:defRPr/>
            </a:pPr>
            <a:fld id="{390024AA-86A5-48F1-BF1F-928E78E2725A}" type="slidenum">
              <a:rPr lang="en-US" smtClean="0"/>
              <a:pPr>
                <a:defRPr/>
              </a:pPr>
              <a:t>7</a:t>
            </a:fld>
            <a:endParaRPr lang="en-US"/>
          </a:p>
        </p:txBody>
      </p:sp>
    </p:spTree>
    <p:extLst>
      <p:ext uri="{BB962C8B-B14F-4D97-AF65-F5344CB8AC3E}">
        <p14:creationId xmlns:p14="http://schemas.microsoft.com/office/powerpoint/2010/main" val="1990978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research is discovering that even brief periods of restricted physical</a:t>
            </a:r>
            <a:r>
              <a:rPr lang="en-US" baseline="0" dirty="0" smtClean="0"/>
              <a:t> inactivity or bed rest have negative effects on patients and can result in symptoms of light headedness, fatigue, dizziness and irritability, which are similar to concussion symptoms! It is important to get these patients moving and encourage a gradual return to activity to avoid these detrimental effects.</a:t>
            </a:r>
          </a:p>
          <a:p>
            <a:endParaRPr lang="en-US" baseline="0" dirty="0" smtClean="0"/>
          </a:p>
          <a:p>
            <a:r>
              <a:rPr lang="en-US" baseline="0" dirty="0" smtClean="0"/>
              <a:t>Patients with poor coping skills and a history of anxiety may demonstrate maladaptive behaviors that affect overall recovery and result in protracted recovery. </a:t>
            </a:r>
          </a:p>
          <a:p>
            <a:endParaRPr lang="en-US" baseline="0" dirty="0" smtClean="0"/>
          </a:p>
          <a:p>
            <a:r>
              <a:rPr lang="en-US" baseline="0" dirty="0" smtClean="0"/>
              <a:t>Education and reassurance are the most effective forms of early intervention and may help prevent anxiety, poor coping skills and limited recovery. This is essential information and really goes a long way with concussion patients.</a:t>
            </a:r>
            <a:endParaRPr lang="en-US" dirty="0"/>
          </a:p>
        </p:txBody>
      </p:sp>
      <p:sp>
        <p:nvSpPr>
          <p:cNvPr id="4" name="Slide Number Placeholder 3"/>
          <p:cNvSpPr>
            <a:spLocks noGrp="1"/>
          </p:cNvSpPr>
          <p:nvPr>
            <p:ph type="sldNum" sz="quarter" idx="10"/>
          </p:nvPr>
        </p:nvSpPr>
        <p:spPr/>
        <p:txBody>
          <a:bodyPr/>
          <a:lstStyle/>
          <a:p>
            <a:pPr>
              <a:defRPr/>
            </a:pPr>
            <a:fld id="{390024AA-86A5-48F1-BF1F-928E78E2725A}" type="slidenum">
              <a:rPr lang="en-US" smtClean="0"/>
              <a:pPr>
                <a:defRPr/>
              </a:pPr>
              <a:t>8</a:t>
            </a:fld>
            <a:endParaRPr lang="en-US"/>
          </a:p>
        </p:txBody>
      </p:sp>
    </p:spTree>
    <p:extLst>
      <p:ext uri="{BB962C8B-B14F-4D97-AF65-F5344CB8AC3E}">
        <p14:creationId xmlns:p14="http://schemas.microsoft.com/office/powerpoint/2010/main" val="132688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recently updated their recommendations for children.</a:t>
            </a:r>
          </a:p>
          <a:p>
            <a:endParaRPr lang="en-US" dirty="0" smtClean="0"/>
          </a:p>
          <a:p>
            <a:r>
              <a:rPr lang="en-US" dirty="0" smtClean="0"/>
              <a:t>They</a:t>
            </a:r>
            <a:r>
              <a:rPr lang="en-US" baseline="0" dirty="0" smtClean="0"/>
              <a:t> recommend a brief period of rest but state that inactivity beyond 3 days following injury may lead to a worsening of self reported symptoms.</a:t>
            </a:r>
          </a:p>
          <a:p>
            <a:endParaRPr lang="en-US" baseline="0" dirty="0" smtClean="0"/>
          </a:p>
          <a:p>
            <a:r>
              <a:rPr lang="en-US" baseline="0" dirty="0" smtClean="0"/>
              <a:t>It is truly important to encourage and emphasize a return to activity. It should be a gradual return to activity, with symptom monitoring to avoid exacerbation of symptoms.</a:t>
            </a:r>
          </a:p>
          <a:p>
            <a:endParaRPr lang="en-US" baseline="0" dirty="0" smtClean="0"/>
          </a:p>
          <a:p>
            <a:r>
              <a:rPr lang="en-US" baseline="0" dirty="0" smtClean="0"/>
              <a:t>Every child and recovery is different. It is important to customize return to school accommodations to ensure a successful return to school.</a:t>
            </a:r>
            <a:endParaRPr lang="en-US" dirty="0"/>
          </a:p>
        </p:txBody>
      </p:sp>
      <p:sp>
        <p:nvSpPr>
          <p:cNvPr id="4" name="Slide Number Placeholder 3"/>
          <p:cNvSpPr>
            <a:spLocks noGrp="1"/>
          </p:cNvSpPr>
          <p:nvPr>
            <p:ph type="sldNum" sz="quarter" idx="10"/>
          </p:nvPr>
        </p:nvSpPr>
        <p:spPr/>
        <p:txBody>
          <a:bodyPr/>
          <a:lstStyle/>
          <a:p>
            <a:pPr>
              <a:defRPr/>
            </a:pPr>
            <a:fld id="{390024AA-86A5-48F1-BF1F-928E78E2725A}" type="slidenum">
              <a:rPr lang="en-US" smtClean="0"/>
              <a:pPr>
                <a:defRPr/>
              </a:pPr>
              <a:t>9</a:t>
            </a:fld>
            <a:endParaRPr lang="en-US"/>
          </a:p>
        </p:txBody>
      </p:sp>
    </p:spTree>
    <p:extLst>
      <p:ext uri="{BB962C8B-B14F-4D97-AF65-F5344CB8AC3E}">
        <p14:creationId xmlns:p14="http://schemas.microsoft.com/office/powerpoint/2010/main" val="418601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0024AA-86A5-48F1-BF1F-928E78E2725A}" type="slidenum">
              <a:rPr lang="en-US" smtClean="0"/>
              <a:pPr>
                <a:defRPr/>
              </a:pPr>
              <a:t>10</a:t>
            </a:fld>
            <a:endParaRPr lang="en-US"/>
          </a:p>
        </p:txBody>
      </p:sp>
    </p:spTree>
    <p:extLst>
      <p:ext uri="{BB962C8B-B14F-4D97-AF65-F5344CB8AC3E}">
        <p14:creationId xmlns:p14="http://schemas.microsoft.com/office/powerpoint/2010/main" val="280294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755" name="Rectangle 179"/>
          <p:cNvSpPr>
            <a:spLocks noGrp="1" noChangeArrowheads="1"/>
          </p:cNvSpPr>
          <p:nvPr>
            <p:ph type="ctrTitle" sz="quarter" hasCustomPrompt="1"/>
          </p:nvPr>
        </p:nvSpPr>
        <p:spPr>
          <a:xfrm>
            <a:off x="686404" y="1676401"/>
            <a:ext cx="6280452" cy="685800"/>
          </a:xfrm>
          <a:ln/>
        </p:spPr>
        <p:txBody>
          <a:bodyPr lIns="91440" tIns="45720" rIns="91440" bIns="45720" anchor="t"/>
          <a:lstStyle>
            <a:lvl1pPr algn="l">
              <a:defRPr sz="2400" i="0">
                <a:solidFill>
                  <a:schemeClr val="bg1"/>
                </a:solidFill>
              </a:defRPr>
            </a:lvl1pPr>
          </a:lstStyle>
          <a:p>
            <a:r>
              <a:rPr lang="en-US" dirty="0"/>
              <a:t>Presentation Title</a:t>
            </a:r>
          </a:p>
        </p:txBody>
      </p:sp>
      <p:sp>
        <p:nvSpPr>
          <p:cNvPr id="21" name="Text Placeholder 20"/>
          <p:cNvSpPr>
            <a:spLocks noGrp="1"/>
          </p:cNvSpPr>
          <p:nvPr>
            <p:ph type="body" sz="quarter" idx="10" hasCustomPrompt="1"/>
          </p:nvPr>
        </p:nvSpPr>
        <p:spPr>
          <a:xfrm>
            <a:off x="686405" y="3733801"/>
            <a:ext cx="2579310" cy="533400"/>
          </a:xfrm>
        </p:spPr>
        <p:txBody>
          <a:bodyPr/>
          <a:lstStyle>
            <a:lvl1pPr>
              <a:defRPr sz="1400" b="0" i="0" baseline="0">
                <a:solidFill>
                  <a:srgbClr val="FFFFFF"/>
                </a:solidFill>
              </a:defRPr>
            </a:lvl1pPr>
          </a:lstStyle>
          <a:p>
            <a:pPr lvl="0"/>
            <a:r>
              <a:rPr lang="en-US" dirty="0"/>
              <a:t>Month 00, 2017</a:t>
            </a:r>
          </a:p>
        </p:txBody>
      </p:sp>
      <p:sp>
        <p:nvSpPr>
          <p:cNvPr id="23" name="Text Placeholder 22"/>
          <p:cNvSpPr>
            <a:spLocks noGrp="1"/>
          </p:cNvSpPr>
          <p:nvPr>
            <p:ph type="body" sz="quarter" idx="11" hasCustomPrompt="1"/>
          </p:nvPr>
        </p:nvSpPr>
        <p:spPr>
          <a:xfrm>
            <a:off x="686405" y="2362200"/>
            <a:ext cx="6281116" cy="533400"/>
          </a:xfrm>
        </p:spPr>
        <p:txBody>
          <a:bodyPr/>
          <a:lstStyle>
            <a:lvl1pPr>
              <a:defRPr sz="1400" b="0" i="0" baseline="0">
                <a:solidFill>
                  <a:schemeClr val="bg1"/>
                </a:solidFill>
              </a:defRPr>
            </a:lvl1pPr>
          </a:lstStyle>
          <a:p>
            <a:pPr lvl="0"/>
            <a:r>
              <a:rPr lang="en-US" dirty="0"/>
              <a:t>DEPARTMENT OR PRESENTER</a:t>
            </a:r>
          </a:p>
        </p:txBody>
      </p:sp>
    </p:spTree>
    <p:extLst>
      <p:ext uri="{BB962C8B-B14F-4D97-AF65-F5344CB8AC3E}">
        <p14:creationId xmlns:p14="http://schemas.microsoft.com/office/powerpoint/2010/main" val="651298187"/>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Red Bar Boxes">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435429" y="1427580"/>
            <a:ext cx="3773714" cy="706438"/>
          </a:xfrm>
          <a:solidFill>
            <a:srgbClr val="991230"/>
          </a:solidFill>
        </p:spPr>
        <p:txBody>
          <a:bodyPr anchor="ctr" anchorCtr="0"/>
          <a:lstStyle>
            <a:lvl1pPr algn="l">
              <a:defRPr>
                <a:solidFill>
                  <a:schemeClr val="bg1"/>
                </a:solidFill>
              </a:defRPr>
            </a:lvl1pPr>
          </a:lstStyle>
          <a:p>
            <a:pPr lvl="0"/>
            <a:r>
              <a:rPr lang="en-US" dirty="0"/>
              <a:t>Click to add Header</a:t>
            </a:r>
          </a:p>
        </p:txBody>
      </p:sp>
      <p:sp>
        <p:nvSpPr>
          <p:cNvPr id="11" name="Text Placeholder 10"/>
          <p:cNvSpPr>
            <a:spLocks noGrp="1"/>
          </p:cNvSpPr>
          <p:nvPr>
            <p:ph type="body" sz="quarter" idx="10" hasCustomPrompt="1"/>
          </p:nvPr>
        </p:nvSpPr>
        <p:spPr>
          <a:xfrm>
            <a:off x="435429" y="2133600"/>
            <a:ext cx="3773714" cy="3585243"/>
          </a:xfrm>
        </p:spPr>
        <p:txBody>
          <a:bodyPr/>
          <a:lstStyle>
            <a:lvl1pPr>
              <a:defRPr sz="1400" b="0"/>
            </a:lvl1pPr>
            <a:lvl2pPr>
              <a:defRPr sz="1400" b="1"/>
            </a:lvl2pPr>
            <a:lvl3pPr>
              <a:defRPr sz="1400" b="1"/>
            </a:lvl3pPr>
            <a:lvl4pPr>
              <a:defRPr sz="1400" b="1"/>
            </a:lvl4pPr>
            <a:lvl5pPr>
              <a:defRPr sz="1400" b="1"/>
            </a:lvl5pPr>
          </a:lstStyle>
          <a:p>
            <a:pPr lvl="0"/>
            <a:r>
              <a:rPr lang="en-US" dirty="0"/>
              <a:t>Click to edit text</a:t>
            </a:r>
          </a:p>
        </p:txBody>
      </p:sp>
      <p:sp>
        <p:nvSpPr>
          <p:cNvPr id="7" name="Title 6"/>
          <p:cNvSpPr>
            <a:spLocks noGrp="1"/>
          </p:cNvSpPr>
          <p:nvPr>
            <p:ph type="title"/>
          </p:nvPr>
        </p:nvSpPr>
        <p:spPr/>
        <p:txBody>
          <a:bodyPr/>
          <a:lstStyle/>
          <a:p>
            <a:r>
              <a:rPr lang="en-US" dirty="0"/>
              <a:t>Click to edit Master title style</a:t>
            </a:r>
          </a:p>
        </p:txBody>
      </p:sp>
      <p:sp>
        <p:nvSpPr>
          <p:cNvPr id="8" name="Text Placeholder 13"/>
          <p:cNvSpPr>
            <a:spLocks noGrp="1"/>
          </p:cNvSpPr>
          <p:nvPr>
            <p:ph type="body" sz="quarter" idx="13" hasCustomPrompt="1"/>
          </p:nvPr>
        </p:nvSpPr>
        <p:spPr>
          <a:xfrm>
            <a:off x="4800600" y="1427580"/>
            <a:ext cx="3773714" cy="706438"/>
          </a:xfrm>
          <a:solidFill>
            <a:srgbClr val="991230"/>
          </a:solidFill>
        </p:spPr>
        <p:txBody>
          <a:bodyPr anchor="ctr" anchorCtr="0"/>
          <a:lstStyle>
            <a:lvl1pPr marL="6350" marR="0" indent="-6350" algn="l" defTabSz="914400" rtl="0" eaLnBrk="0" fontAlgn="base" latinLnBrk="0" hangingPunct="0">
              <a:lnSpc>
                <a:spcPct val="100000"/>
              </a:lnSpc>
              <a:spcBef>
                <a:spcPct val="20000"/>
              </a:spcBef>
              <a:spcAft>
                <a:spcPct val="0"/>
              </a:spcAft>
              <a:buClr>
                <a:schemeClr val="tx2"/>
              </a:buClr>
              <a:buSzTx/>
              <a:buFontTx/>
              <a:buNone/>
              <a:tabLst/>
              <a:defRPr>
                <a:solidFill>
                  <a:schemeClr val="bg1"/>
                </a:solidFill>
              </a:defRPr>
            </a:lvl1pPr>
          </a:lstStyle>
          <a:p>
            <a:pPr marL="6350" marR="0" lvl="0" indent="-6350" algn="l" defTabSz="914400" rtl="0" eaLnBrk="0" fontAlgn="base" latinLnBrk="0" hangingPunct="0">
              <a:lnSpc>
                <a:spcPct val="100000"/>
              </a:lnSpc>
              <a:spcBef>
                <a:spcPct val="20000"/>
              </a:spcBef>
              <a:spcAft>
                <a:spcPct val="0"/>
              </a:spcAft>
              <a:buClr>
                <a:schemeClr val="tx2"/>
              </a:buClr>
              <a:buSzTx/>
              <a:buFontTx/>
              <a:buNone/>
              <a:tabLst/>
              <a:defRPr/>
            </a:pPr>
            <a:r>
              <a:rPr lang="en-US" dirty="0"/>
              <a:t>Click to add Header</a:t>
            </a:r>
          </a:p>
        </p:txBody>
      </p:sp>
      <p:sp>
        <p:nvSpPr>
          <p:cNvPr id="9" name="Text Placeholder 10"/>
          <p:cNvSpPr>
            <a:spLocks noGrp="1"/>
          </p:cNvSpPr>
          <p:nvPr>
            <p:ph type="body" sz="quarter" idx="14" hasCustomPrompt="1"/>
          </p:nvPr>
        </p:nvSpPr>
        <p:spPr>
          <a:xfrm>
            <a:off x="4800600" y="2133600"/>
            <a:ext cx="3773714" cy="3585243"/>
          </a:xfrm>
        </p:spPr>
        <p:txBody>
          <a:bodyPr/>
          <a:lstStyle>
            <a:lvl1pPr>
              <a:defRPr sz="1400"/>
            </a:lvl1pPr>
            <a:lvl2pPr>
              <a:defRPr sz="1400"/>
            </a:lvl2pPr>
            <a:lvl3pPr>
              <a:defRPr sz="1400"/>
            </a:lvl3pPr>
            <a:lvl4pPr>
              <a:defRPr sz="1400"/>
            </a:lvl4pPr>
            <a:lvl5pPr>
              <a:defRPr sz="1400"/>
            </a:lvl5pPr>
          </a:lstStyle>
          <a:p>
            <a:pPr lvl="0"/>
            <a:r>
              <a:rPr lang="en-US" dirty="0"/>
              <a:t>Click to edit text</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kn Divider R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755" name="Rectangle 179"/>
          <p:cNvSpPr>
            <a:spLocks noGrp="1" noChangeArrowheads="1"/>
          </p:cNvSpPr>
          <p:nvPr>
            <p:ph type="ctrTitle" sz="quarter" hasCustomPrompt="1"/>
          </p:nvPr>
        </p:nvSpPr>
        <p:spPr>
          <a:xfrm>
            <a:off x="686404" y="1676400"/>
            <a:ext cx="6280452" cy="914399"/>
          </a:xfrm>
          <a:ln/>
        </p:spPr>
        <p:txBody>
          <a:bodyPr lIns="91440" tIns="45720" rIns="91440" bIns="45720" anchor="t"/>
          <a:lstStyle>
            <a:lvl1pPr algn="l">
              <a:defRPr sz="2400" i="0">
                <a:solidFill>
                  <a:schemeClr val="bg1"/>
                </a:solidFill>
              </a:defRPr>
            </a:lvl1pPr>
          </a:lstStyle>
          <a:p>
            <a:r>
              <a:rPr lang="en-US" dirty="0"/>
              <a:t>Section Divider</a:t>
            </a:r>
          </a:p>
        </p:txBody>
      </p:sp>
      <p:sp>
        <p:nvSpPr>
          <p:cNvPr id="23" name="Text Placeholder 22"/>
          <p:cNvSpPr>
            <a:spLocks noGrp="1"/>
          </p:cNvSpPr>
          <p:nvPr>
            <p:ph type="body" sz="quarter" idx="11" hasCustomPrompt="1"/>
          </p:nvPr>
        </p:nvSpPr>
        <p:spPr>
          <a:xfrm>
            <a:off x="686405" y="2590800"/>
            <a:ext cx="6281116" cy="533400"/>
          </a:xfrm>
        </p:spPr>
        <p:txBody>
          <a:bodyPr/>
          <a:lstStyle>
            <a:lvl1pPr>
              <a:defRPr sz="1400" b="0" i="0" baseline="0">
                <a:solidFill>
                  <a:schemeClr val="bg1"/>
                </a:solidFill>
              </a:defRPr>
            </a:lvl1pPr>
          </a:lstStyle>
          <a:p>
            <a:pPr lvl="0"/>
            <a:r>
              <a:rPr lang="en-US" dirty="0"/>
              <a:t>DETAIL</a:t>
            </a:r>
          </a:p>
        </p:txBody>
      </p:sp>
    </p:spTree>
    <p:extLst>
      <p:ext uri="{BB962C8B-B14F-4D97-AF65-F5344CB8AC3E}">
        <p14:creationId xmlns:p14="http://schemas.microsoft.com/office/powerpoint/2010/main" val="58743599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Gra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755" name="Rectangle 179"/>
          <p:cNvSpPr>
            <a:spLocks noGrp="1" noChangeArrowheads="1"/>
          </p:cNvSpPr>
          <p:nvPr>
            <p:ph type="ctrTitle" sz="quarter" hasCustomPrompt="1"/>
          </p:nvPr>
        </p:nvSpPr>
        <p:spPr>
          <a:xfrm>
            <a:off x="686404" y="1676400"/>
            <a:ext cx="6280452" cy="914399"/>
          </a:xfrm>
          <a:ln/>
        </p:spPr>
        <p:txBody>
          <a:bodyPr lIns="91440" tIns="45720" rIns="91440" bIns="45720" anchor="t"/>
          <a:lstStyle>
            <a:lvl1pPr algn="l">
              <a:defRPr sz="2400" i="0">
                <a:solidFill>
                  <a:schemeClr val="bg1"/>
                </a:solidFill>
              </a:defRPr>
            </a:lvl1pPr>
          </a:lstStyle>
          <a:p>
            <a:r>
              <a:rPr lang="en-US" dirty="0"/>
              <a:t>Section Divider</a:t>
            </a:r>
          </a:p>
        </p:txBody>
      </p:sp>
      <p:sp>
        <p:nvSpPr>
          <p:cNvPr id="23" name="Text Placeholder 22"/>
          <p:cNvSpPr>
            <a:spLocks noGrp="1"/>
          </p:cNvSpPr>
          <p:nvPr>
            <p:ph type="body" sz="quarter" idx="11" hasCustomPrompt="1"/>
          </p:nvPr>
        </p:nvSpPr>
        <p:spPr>
          <a:xfrm>
            <a:off x="686405" y="2590800"/>
            <a:ext cx="6281116" cy="533400"/>
          </a:xfrm>
        </p:spPr>
        <p:txBody>
          <a:bodyPr/>
          <a:lstStyle>
            <a:lvl1pPr>
              <a:defRPr sz="1400" b="0" i="0" baseline="0">
                <a:solidFill>
                  <a:schemeClr val="bg1"/>
                </a:solidFill>
              </a:defRPr>
            </a:lvl1pPr>
          </a:lstStyle>
          <a:p>
            <a:pPr lvl="0"/>
            <a:r>
              <a:rPr lang="en-US" dirty="0"/>
              <a:t>DETAIL</a:t>
            </a:r>
          </a:p>
        </p:txBody>
      </p:sp>
    </p:spTree>
    <p:extLst>
      <p:ext uri="{BB962C8B-B14F-4D97-AF65-F5344CB8AC3E}">
        <p14:creationId xmlns:p14="http://schemas.microsoft.com/office/powerpoint/2010/main" val="560921584"/>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Wide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80384889"/>
              </p:ext>
            </p:extLst>
          </p:nvPr>
        </p:nvGraphicFramePr>
        <p:xfrm>
          <a:off x="1513" y="1589"/>
          <a:ext cx="1511" cy="1587"/>
        </p:xfrm>
        <a:graphic>
          <a:graphicData uri="http://schemas.openxmlformats.org/presentationml/2006/ole">
            <mc:AlternateContent xmlns:mc="http://schemas.openxmlformats.org/markup-compatibility/2006">
              <mc:Choice xmlns:v="urn:schemas-microsoft-com:vml" Requires="v">
                <p:oleObj spid="_x0000_s108752"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13" y="1589"/>
                        <a:ext cx="1511"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35428" y="1447800"/>
            <a:ext cx="8273143" cy="4825785"/>
          </a:xfrm>
        </p:spPr>
        <p:txBody>
          <a:bodyPr/>
          <a:lstStyle>
            <a:lvl1pPr>
              <a:buClr>
                <a:schemeClr val="tx2"/>
              </a:buClr>
              <a:defRPr b="0">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09069134"/>
              </p:ext>
            </p:extLst>
          </p:nvPr>
        </p:nvGraphicFramePr>
        <p:xfrm>
          <a:off x="1513" y="1589"/>
          <a:ext cx="1511" cy="1587"/>
        </p:xfrm>
        <a:graphic>
          <a:graphicData uri="http://schemas.openxmlformats.org/presentationml/2006/ole">
            <mc:AlternateContent xmlns:mc="http://schemas.openxmlformats.org/markup-compatibility/2006">
              <mc:Choice xmlns:v="urn:schemas-microsoft-com:vml" Requires="v">
                <p:oleObj spid="_x0000_s110698"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13" y="1589"/>
                        <a:ext cx="1511"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3412689"/>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619370572"/>
              </p:ext>
            </p:extLst>
          </p:nvPr>
        </p:nvGraphicFramePr>
        <p:xfrm>
          <a:off x="1513" y="1589"/>
          <a:ext cx="1511" cy="1587"/>
        </p:xfrm>
        <a:graphic>
          <a:graphicData uri="http://schemas.openxmlformats.org/presentationml/2006/ole">
            <mc:AlternateContent xmlns:mc="http://schemas.openxmlformats.org/markup-compatibility/2006">
              <mc:Choice xmlns:v="urn:schemas-microsoft-com:vml" Requires="v">
                <p:oleObj spid="_x0000_s11274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13" y="1589"/>
                        <a:ext cx="1511" cy="1587"/>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a:t>Click to edit Master title style</a:t>
            </a:r>
          </a:p>
        </p:txBody>
      </p:sp>
      <p:sp>
        <p:nvSpPr>
          <p:cNvPr id="6" name="Table Placeholder 5"/>
          <p:cNvSpPr>
            <a:spLocks noGrp="1"/>
          </p:cNvSpPr>
          <p:nvPr>
            <p:ph type="tbl" sz="quarter" idx="10"/>
          </p:nvPr>
        </p:nvSpPr>
        <p:spPr>
          <a:xfrm>
            <a:off x="435429" y="1447800"/>
            <a:ext cx="8273143" cy="4800600"/>
          </a:xfrm>
        </p:spPr>
        <p:txBody>
          <a:bodyPr/>
          <a:lstStyle/>
          <a:p>
            <a:endParaRPr lang="en-US"/>
          </a:p>
        </p:txBody>
      </p:sp>
    </p:spTree>
    <p:extLst>
      <p:ext uri="{BB962C8B-B14F-4D97-AF65-F5344CB8AC3E}">
        <p14:creationId xmlns:p14="http://schemas.microsoft.com/office/powerpoint/2010/main" val="2108992501"/>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36829470"/>
              </p:ext>
            </p:extLst>
          </p:nvPr>
        </p:nvGraphicFramePr>
        <p:xfrm>
          <a:off x="1513" y="1589"/>
          <a:ext cx="1511" cy="1587"/>
        </p:xfrm>
        <a:graphic>
          <a:graphicData uri="http://schemas.openxmlformats.org/presentationml/2006/ole">
            <mc:AlternateContent xmlns:mc="http://schemas.openxmlformats.org/markup-compatibility/2006">
              <mc:Choice xmlns:v="urn:schemas-microsoft-com:vml" Requires="v">
                <p:oleObj spid="_x0000_s113764"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13" y="1589"/>
                        <a:ext cx="1511" cy="1587"/>
                      </a:xfrm>
                      <a:prstGeom prst="rect">
                        <a:avLst/>
                      </a:prstGeom>
                    </p:spPr>
                  </p:pic>
                </p:oleObj>
              </mc:Fallback>
            </mc:AlternateContent>
          </a:graphicData>
        </a:graphic>
      </p:graphicFrame>
    </p:spTree>
    <p:extLst>
      <p:ext uri="{BB962C8B-B14F-4D97-AF65-F5344CB8AC3E}">
        <p14:creationId xmlns:p14="http://schemas.microsoft.com/office/powerpoint/2010/main" val="2128165465"/>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Narrow Colum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86025623"/>
              </p:ext>
            </p:extLst>
          </p:nvPr>
        </p:nvGraphicFramePr>
        <p:xfrm>
          <a:off x="1513" y="1589"/>
          <a:ext cx="1511" cy="1587"/>
        </p:xfrm>
        <a:graphic>
          <a:graphicData uri="http://schemas.openxmlformats.org/presentationml/2006/ole">
            <mc:AlternateContent xmlns:mc="http://schemas.openxmlformats.org/markup-compatibility/2006">
              <mc:Choice xmlns:v="urn:schemas-microsoft-com:vml" Requires="v">
                <p:oleObj spid="_x0000_s1152"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13" y="1589"/>
                        <a:ext cx="1511"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35429" y="1447800"/>
            <a:ext cx="4288971" cy="4825785"/>
          </a:xfrm>
        </p:spPr>
        <p:txBody>
          <a:bodyPr/>
          <a:lstStyle>
            <a:lvl1pPr>
              <a:buClr>
                <a:schemeClr val="tx2"/>
              </a:buClr>
              <a:defRPr b="0">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534557632"/>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Narrow Column and Pictur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85546827"/>
              </p:ext>
            </p:extLst>
          </p:nvPr>
        </p:nvGraphicFramePr>
        <p:xfrm>
          <a:off x="1513" y="1589"/>
          <a:ext cx="1511" cy="1587"/>
        </p:xfrm>
        <a:graphic>
          <a:graphicData uri="http://schemas.openxmlformats.org/presentationml/2006/ole">
            <mc:AlternateContent xmlns:mc="http://schemas.openxmlformats.org/markup-compatibility/2006">
              <mc:Choice xmlns:v="urn:schemas-microsoft-com:vml" Requires="v">
                <p:oleObj spid="_x0000_s104656"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13" y="1589"/>
                        <a:ext cx="1511"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4572454" y="1447800"/>
            <a:ext cx="4137025" cy="4724400"/>
          </a:xfrm>
          <a:ln>
            <a:solidFill>
              <a:schemeClr val="tx1"/>
            </a:solidFill>
          </a:ln>
        </p:spPr>
        <p:txBody>
          <a:bodyPr/>
          <a:lstStyle/>
          <a:p>
            <a:endParaRPr lang="en-US"/>
          </a:p>
        </p:txBody>
      </p:sp>
      <p:sp>
        <p:nvSpPr>
          <p:cNvPr id="7" name="Text Placeholder 6"/>
          <p:cNvSpPr>
            <a:spLocks noGrp="1"/>
          </p:cNvSpPr>
          <p:nvPr>
            <p:ph type="body" sz="quarter" idx="11"/>
          </p:nvPr>
        </p:nvSpPr>
        <p:spPr>
          <a:xfrm>
            <a:off x="435429" y="1447800"/>
            <a:ext cx="3984625" cy="4724400"/>
          </a:xfrm>
        </p:spPr>
        <p:txBody>
          <a:bodyPr/>
          <a:lstStyle>
            <a:lvl1pPr>
              <a:defRPr b="0"/>
            </a:lvl1pPr>
            <a:lvl2pPr>
              <a:defRPr b="0"/>
            </a:lvl2pPr>
            <a:lvl3pPr>
              <a:defRPr b="0"/>
            </a:lvl3pPr>
            <a:lvl4pPr>
              <a:defRPr b="0"/>
            </a:lvl4pPr>
            <a:lvl5pPr>
              <a:defRPr b="0"/>
            </a:lvl5pPr>
          </a:lstStyle>
          <a:p>
            <a:pPr lvl="0"/>
            <a:r>
              <a:rPr lang="en-US" dirty="0"/>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3734435981"/>
              </p:ext>
            </p:extLst>
          </p:nvPr>
        </p:nvGraphicFramePr>
        <p:xfrm>
          <a:off x="1513" y="1589"/>
          <a:ext cx="1511" cy="1587"/>
        </p:xfrm>
        <a:graphic>
          <a:graphicData uri="http://schemas.openxmlformats.org/presentationml/2006/ole">
            <mc:AlternateContent xmlns:mc="http://schemas.openxmlformats.org/markup-compatibility/2006">
              <mc:Choice xmlns:v="urn:schemas-microsoft-com:vml" Requires="v">
                <p:oleObj spid="_x0000_s101649" name="think-cell Slide" r:id="rId15" imgW="6350000" imgH="6350000" progId="TCLayout.ActiveDocument.1">
                  <p:embed/>
                </p:oleObj>
              </mc:Choice>
              <mc:Fallback>
                <p:oleObj name="think-cell Slide" r:id="rId15" imgW="6350000" imgH="6350000" progId="TCLayout.ActiveDocument.1">
                  <p:embed/>
                  <p:pic>
                    <p:nvPicPr>
                      <p:cNvPr id="0" name="Picture 3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13" y="1589"/>
                        <a:ext cx="1511"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Rectangle 148"/>
          <p:cNvSpPr>
            <a:spLocks noGrp="1" noChangeArrowheads="1"/>
          </p:cNvSpPr>
          <p:nvPr>
            <p:ph type="body" idx="1"/>
          </p:nvPr>
        </p:nvSpPr>
        <p:spPr bwMode="auto">
          <a:xfrm>
            <a:off x="435429" y="1346415"/>
            <a:ext cx="8273143" cy="482578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10248" name="Rectangle 217"/>
          <p:cNvSpPr>
            <a:spLocks noGrp="1" noChangeArrowheads="1"/>
          </p:cNvSpPr>
          <p:nvPr>
            <p:ph type="title"/>
          </p:nvPr>
        </p:nvSpPr>
        <p:spPr bwMode="auto">
          <a:xfrm>
            <a:off x="435429" y="447782"/>
            <a:ext cx="8273143" cy="831850"/>
          </a:xfrm>
          <a:prstGeom prst="rect">
            <a:avLst/>
          </a:prstGeom>
          <a:noFill/>
          <a:ln w="9525" algn="ctr">
            <a:noFill/>
            <a:miter lim="800000"/>
            <a:headEnd/>
            <a:tailEnd/>
          </a:ln>
        </p:spPr>
        <p:txBody>
          <a:bodyPr vert="horz" wrap="square" lIns="0" tIns="45713" rIns="0" bIns="45713" numCol="1" anchor="b" anchorCtr="0" compatLnSpc="1">
            <a:prstTxWarp prst="textNoShape">
              <a:avLst/>
            </a:prstTxWarp>
          </a:bodyPr>
          <a:lstStyle/>
          <a:p>
            <a:pPr lvl="0"/>
            <a:r>
              <a:rPr lang="en-US" dirty="0"/>
              <a:t>Slide title</a:t>
            </a:r>
          </a:p>
        </p:txBody>
      </p:sp>
      <p:sp>
        <p:nvSpPr>
          <p:cNvPr id="13" name="Slide Number Placeholder 22"/>
          <p:cNvSpPr txBox="1">
            <a:spLocks/>
          </p:cNvSpPr>
          <p:nvPr userDrawn="1"/>
        </p:nvSpPr>
        <p:spPr>
          <a:xfrm>
            <a:off x="8305800" y="76308"/>
            <a:ext cx="802481" cy="304691"/>
          </a:xfrm>
          <a:prstGeom prst="rect">
            <a:avLst/>
          </a:prstGeom>
        </p:spPr>
        <p:txBody>
          <a:bodyPr vert="horz" anchor="ctr" anchorCtr="0">
            <a:noAutofit/>
          </a:bodyPr>
          <a:lstStyle>
            <a:defPPr>
              <a:defRPr lang="en-US"/>
            </a:defPPr>
            <a:lvl1pPr algn="ctr" rtl="0" eaLnBrk="1" fontAlgn="base" latinLnBrk="0" hangingPunct="1">
              <a:spcBef>
                <a:spcPct val="0"/>
              </a:spcBef>
              <a:spcAft>
                <a:spcPct val="0"/>
              </a:spcAft>
              <a:defRPr kumimoji="0" sz="1200" b="0" kern="1200">
                <a:solidFill>
                  <a:schemeClr val="bg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gn="ctr"/>
            <a:fld id="{8FE0F801-82B8-4697-8B4B-E3DFE003097F}" type="slidenum">
              <a:rPr lang="en-US" sz="1400" b="1" smtClean="0">
                <a:solidFill>
                  <a:srgbClr val="FFFFFF"/>
                </a:solidFill>
              </a:rPr>
              <a:pPr algn="ctr"/>
              <a:t>‹#›</a:t>
            </a:fld>
            <a:endParaRPr lang="en-US" sz="1400" b="1" dirty="0">
              <a:solidFill>
                <a:srgbClr val="FFFFFF"/>
              </a:solidFill>
            </a:endParaRPr>
          </a:p>
        </p:txBody>
      </p:sp>
      <p:sp>
        <p:nvSpPr>
          <p:cNvPr id="4" name="Date Placeholder 3"/>
          <p:cNvSpPr>
            <a:spLocks noGrp="1"/>
          </p:cNvSpPr>
          <p:nvPr>
            <p:ph type="dt" sz="half" idx="2"/>
          </p:nvPr>
        </p:nvSpPr>
        <p:spPr>
          <a:xfrm>
            <a:off x="1" y="6248400"/>
            <a:ext cx="4419599" cy="365125"/>
          </a:xfrm>
          <a:prstGeom prst="rect">
            <a:avLst/>
          </a:prstGeom>
        </p:spPr>
        <p:txBody>
          <a:bodyPr vert="horz" lIns="91440" tIns="45720" rIns="91440" bIns="45720" rtlCol="0" anchor="ctr"/>
          <a:lstStyle>
            <a:lvl1pPr algn="l">
              <a:defRPr sz="762">
                <a:solidFill>
                  <a:schemeClr val="tx1">
                    <a:tint val="75000"/>
                  </a:schemeClr>
                </a:solidFill>
              </a:defRPr>
            </a:lvl1pPr>
          </a:lstStyle>
          <a:p>
            <a:pPr marL="217719" indent="-217719">
              <a:buClr>
                <a:schemeClr val="tx2"/>
              </a:buClr>
              <a:buFont typeface="+mj-lt"/>
              <a:buAutoNum type="arabicParenR"/>
            </a:pPr>
            <a:r>
              <a:rPr lang="en-US" kern="0" dirty="0"/>
              <a:t>Click to add footnote. Numbers appear automatically (no additional space or tab needed). Use a period at the end of each footnote. Stretch the box to the right as needed.</a:t>
            </a:r>
            <a:endParaRPr lang="en-US" dirty="0"/>
          </a:p>
        </p:txBody>
      </p:sp>
      <p:sp>
        <p:nvSpPr>
          <p:cNvPr id="5" name="Footer Placeholder 4"/>
          <p:cNvSpPr>
            <a:spLocks noGrp="1"/>
          </p:cNvSpPr>
          <p:nvPr>
            <p:ph type="ftr" sz="quarter" idx="3"/>
          </p:nvPr>
        </p:nvSpPr>
        <p:spPr>
          <a:xfrm>
            <a:off x="5709529" y="6248400"/>
            <a:ext cx="3361900" cy="365125"/>
          </a:xfrm>
          <a:prstGeom prst="rect">
            <a:avLst/>
          </a:prstGeom>
        </p:spPr>
        <p:txBody>
          <a:bodyPr vert="horz" lIns="91440" tIns="45720" rIns="91440" bIns="45720" rtlCol="0" anchor="ctr"/>
          <a:lstStyle>
            <a:lvl1pPr algn="l">
              <a:defRPr sz="762">
                <a:solidFill>
                  <a:schemeClr val="tx1">
                    <a:tint val="75000"/>
                  </a:schemeClr>
                </a:solidFill>
              </a:defRPr>
            </a:lvl1pPr>
          </a:lstStyle>
          <a:p>
            <a:r>
              <a:rPr lang="en-US" kern="0" dirty="0"/>
              <a:t>Source: Click to add source. Use a single space after “Source:” and a period at the end of the source. Stretch the box to the left as needed</a:t>
            </a:r>
            <a:endParaRPr lang="en-US" dirty="0"/>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754" r:id="rId4"/>
    <p:sldLayoutId id="2147483871" r:id="rId5"/>
    <p:sldLayoutId id="2147483872" r:id="rId6"/>
    <p:sldLayoutId id="2147483873" r:id="rId7"/>
    <p:sldLayoutId id="2147483870" r:id="rId8"/>
    <p:sldLayoutId id="2147483759" r:id="rId9"/>
    <p:sldLayoutId id="2147483757" r:id="rId10"/>
  </p:sldLayoutIdLst>
  <p:transition advClick="0"/>
  <p:hf hdr="0" ftr="0" dt="0"/>
  <p:txStyles>
    <p:titleStyle>
      <a:lvl1pPr algn="l" rtl="0" eaLnBrk="0" fontAlgn="base" hangingPunct="0">
        <a:spcBef>
          <a:spcPct val="0"/>
        </a:spcBef>
        <a:spcAft>
          <a:spcPct val="0"/>
        </a:spcAft>
        <a:defRPr sz="2400" b="1" i="0">
          <a:solidFill>
            <a:schemeClr val="tx1"/>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spcBef>
          <a:spcPct val="0"/>
        </a:spcBef>
        <a:spcAft>
          <a:spcPct val="0"/>
        </a:spcAft>
        <a:defRPr sz="2286" b="1">
          <a:solidFill>
            <a:schemeClr val="bg2"/>
          </a:solidFill>
          <a:latin typeface="Arial" charset="0"/>
          <a:cs typeface="Arial" charset="0"/>
        </a:defRPr>
      </a:lvl2pPr>
      <a:lvl3pPr algn="l" rtl="0" eaLnBrk="0" fontAlgn="base" hangingPunct="0">
        <a:spcBef>
          <a:spcPct val="0"/>
        </a:spcBef>
        <a:spcAft>
          <a:spcPct val="0"/>
        </a:spcAft>
        <a:defRPr sz="2286" b="1">
          <a:solidFill>
            <a:schemeClr val="bg2"/>
          </a:solidFill>
          <a:latin typeface="Arial" charset="0"/>
          <a:cs typeface="Arial" charset="0"/>
        </a:defRPr>
      </a:lvl3pPr>
      <a:lvl4pPr algn="l" rtl="0" eaLnBrk="0" fontAlgn="base" hangingPunct="0">
        <a:spcBef>
          <a:spcPct val="0"/>
        </a:spcBef>
        <a:spcAft>
          <a:spcPct val="0"/>
        </a:spcAft>
        <a:defRPr sz="2286" b="1">
          <a:solidFill>
            <a:schemeClr val="bg2"/>
          </a:solidFill>
          <a:latin typeface="Arial" charset="0"/>
          <a:cs typeface="Arial" charset="0"/>
        </a:defRPr>
      </a:lvl4pPr>
      <a:lvl5pPr algn="l" rtl="0" eaLnBrk="0" fontAlgn="base" hangingPunct="0">
        <a:spcBef>
          <a:spcPct val="0"/>
        </a:spcBef>
        <a:spcAft>
          <a:spcPct val="0"/>
        </a:spcAft>
        <a:defRPr sz="2286" b="1">
          <a:solidFill>
            <a:schemeClr val="bg2"/>
          </a:solidFill>
          <a:latin typeface="Arial" charset="0"/>
          <a:cs typeface="Arial" charset="0"/>
        </a:defRPr>
      </a:lvl5pPr>
      <a:lvl6pPr marL="435437" algn="l" rtl="0" fontAlgn="base">
        <a:spcBef>
          <a:spcPct val="0"/>
        </a:spcBef>
        <a:spcAft>
          <a:spcPct val="0"/>
        </a:spcAft>
        <a:defRPr sz="2286" b="1">
          <a:solidFill>
            <a:schemeClr val="bg2"/>
          </a:solidFill>
          <a:latin typeface="Arial" charset="0"/>
          <a:cs typeface="Arial" charset="0"/>
        </a:defRPr>
      </a:lvl6pPr>
      <a:lvl7pPr marL="870875" algn="l" rtl="0" fontAlgn="base">
        <a:spcBef>
          <a:spcPct val="0"/>
        </a:spcBef>
        <a:spcAft>
          <a:spcPct val="0"/>
        </a:spcAft>
        <a:defRPr sz="2286" b="1">
          <a:solidFill>
            <a:schemeClr val="bg2"/>
          </a:solidFill>
          <a:latin typeface="Arial" charset="0"/>
          <a:cs typeface="Arial" charset="0"/>
        </a:defRPr>
      </a:lvl7pPr>
      <a:lvl8pPr marL="1306312" algn="l" rtl="0" fontAlgn="base">
        <a:spcBef>
          <a:spcPct val="0"/>
        </a:spcBef>
        <a:spcAft>
          <a:spcPct val="0"/>
        </a:spcAft>
        <a:defRPr sz="2286" b="1">
          <a:solidFill>
            <a:schemeClr val="bg2"/>
          </a:solidFill>
          <a:latin typeface="Arial" charset="0"/>
          <a:cs typeface="Arial" charset="0"/>
        </a:defRPr>
      </a:lvl8pPr>
      <a:lvl9pPr marL="1741749" algn="l" rtl="0" fontAlgn="base">
        <a:spcBef>
          <a:spcPct val="0"/>
        </a:spcBef>
        <a:spcAft>
          <a:spcPct val="0"/>
        </a:spcAft>
        <a:defRPr sz="2286" b="1">
          <a:solidFill>
            <a:schemeClr val="bg2"/>
          </a:solidFill>
          <a:latin typeface="Arial" charset="0"/>
          <a:cs typeface="Arial" charset="0"/>
        </a:defRPr>
      </a:lvl9pPr>
    </p:titleStyle>
    <p:bodyStyle>
      <a:lvl1pPr marL="6350" indent="-6350" algn="l" rtl="0" eaLnBrk="0" fontAlgn="base" hangingPunct="0">
        <a:spcBef>
          <a:spcPct val="20000"/>
        </a:spcBef>
        <a:spcAft>
          <a:spcPct val="0"/>
        </a:spcAft>
        <a:buClr>
          <a:schemeClr val="tx2"/>
        </a:buClr>
        <a:tabLst/>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2546" indent="-170849" algn="l" rtl="0" eaLnBrk="0" fontAlgn="base" hangingPunct="0">
        <a:spcBef>
          <a:spcPct val="20000"/>
        </a:spcBef>
        <a:spcAft>
          <a:spcPct val="0"/>
        </a:spcAft>
        <a:buClr>
          <a:schemeClr val="tx2"/>
        </a:buClr>
        <a:buFont typeface="Arial" charset="0"/>
        <a:buChar char="•"/>
        <a:defRPr sz="2000" b="0">
          <a:solidFill>
            <a:srgbClr val="333333"/>
          </a:solidFill>
          <a:latin typeface="Arial" panose="020B0604020202020204" pitchFamily="34" charset="0"/>
          <a:ea typeface="Arial" panose="020B0604020202020204" pitchFamily="34" charset="0"/>
          <a:cs typeface="Arial" panose="020B0604020202020204" pitchFamily="34" charset="0"/>
        </a:defRPr>
      </a:lvl2pPr>
      <a:lvl3pPr marL="854244" indent="-170849" algn="l" rtl="0" eaLnBrk="0" fontAlgn="base" hangingPunct="0">
        <a:spcBef>
          <a:spcPct val="20000"/>
        </a:spcBef>
        <a:spcAft>
          <a:spcPct val="0"/>
        </a:spcAft>
        <a:buClr>
          <a:schemeClr val="tx2"/>
        </a:buClr>
        <a:buFont typeface="Arial" charset="0"/>
        <a:buChar char="•"/>
        <a:defRPr sz="2000" b="0">
          <a:solidFill>
            <a:srgbClr val="333333"/>
          </a:solidFill>
          <a:latin typeface="Arial" panose="020B0604020202020204" pitchFamily="34" charset="0"/>
          <a:ea typeface="Arial" panose="020B0604020202020204" pitchFamily="34" charset="0"/>
          <a:cs typeface="Arial" panose="020B0604020202020204" pitchFamily="34" charset="0"/>
        </a:defRPr>
      </a:lvl3pPr>
      <a:lvl4pPr marL="1195941" indent="-170849" algn="l" rtl="0" eaLnBrk="0" fontAlgn="base" hangingPunct="0">
        <a:spcBef>
          <a:spcPct val="20000"/>
        </a:spcBef>
        <a:spcAft>
          <a:spcPct val="0"/>
        </a:spcAft>
        <a:buClr>
          <a:schemeClr val="tx2"/>
        </a:buClr>
        <a:buFont typeface="Arial" charset="0"/>
        <a:buChar char="•"/>
        <a:defRPr sz="2000" b="0">
          <a:solidFill>
            <a:srgbClr val="333333"/>
          </a:solidFill>
          <a:latin typeface="Arial" panose="020B0604020202020204" pitchFamily="34" charset="0"/>
          <a:ea typeface="Arial" panose="020B0604020202020204" pitchFamily="34" charset="0"/>
          <a:cs typeface="Arial" panose="020B0604020202020204" pitchFamily="34" charset="0"/>
        </a:defRPr>
      </a:lvl4pPr>
      <a:lvl5pPr marL="1539150" indent="-172361" algn="l" rtl="0" eaLnBrk="0" fontAlgn="base" hangingPunct="0">
        <a:spcBef>
          <a:spcPct val="20000"/>
        </a:spcBef>
        <a:spcAft>
          <a:spcPct val="0"/>
        </a:spcAft>
        <a:buClr>
          <a:schemeClr val="tx2"/>
        </a:buClr>
        <a:buFont typeface="Arial" charset="0"/>
        <a:buChar char="•"/>
        <a:defRPr sz="2000" b="0">
          <a:solidFill>
            <a:srgbClr val="333333"/>
          </a:solidFill>
          <a:latin typeface="Arial" panose="020B0604020202020204" pitchFamily="34" charset="0"/>
          <a:ea typeface="Arial" panose="020B0604020202020204" pitchFamily="34" charset="0"/>
          <a:cs typeface="Arial" panose="020B0604020202020204" pitchFamily="34" charset="0"/>
        </a:defRPr>
      </a:lvl5pPr>
      <a:lvl6pPr marL="1974587" indent="-172361" algn="l" rtl="0" fontAlgn="base">
        <a:spcBef>
          <a:spcPct val="20000"/>
        </a:spcBef>
        <a:spcAft>
          <a:spcPct val="0"/>
        </a:spcAft>
        <a:buClr>
          <a:schemeClr val="tx2"/>
        </a:buClr>
        <a:buChar char="–"/>
        <a:defRPr sz="1524">
          <a:solidFill>
            <a:schemeClr val="tx1"/>
          </a:solidFill>
          <a:latin typeface="+mn-lt"/>
          <a:cs typeface="+mn-cs"/>
        </a:defRPr>
      </a:lvl6pPr>
      <a:lvl7pPr marL="2410024" indent="-172361" algn="l" rtl="0" fontAlgn="base">
        <a:spcBef>
          <a:spcPct val="20000"/>
        </a:spcBef>
        <a:spcAft>
          <a:spcPct val="0"/>
        </a:spcAft>
        <a:buClr>
          <a:schemeClr val="tx2"/>
        </a:buClr>
        <a:buChar char="–"/>
        <a:defRPr sz="1524">
          <a:solidFill>
            <a:schemeClr val="tx1"/>
          </a:solidFill>
          <a:latin typeface="+mn-lt"/>
          <a:cs typeface="+mn-cs"/>
        </a:defRPr>
      </a:lvl7pPr>
      <a:lvl8pPr marL="2845462" indent="-172361" algn="l" rtl="0" fontAlgn="base">
        <a:spcBef>
          <a:spcPct val="20000"/>
        </a:spcBef>
        <a:spcAft>
          <a:spcPct val="0"/>
        </a:spcAft>
        <a:buClr>
          <a:schemeClr val="tx2"/>
        </a:buClr>
        <a:buChar char="–"/>
        <a:defRPr sz="1524">
          <a:solidFill>
            <a:schemeClr val="tx1"/>
          </a:solidFill>
          <a:latin typeface="+mn-lt"/>
          <a:cs typeface="+mn-cs"/>
        </a:defRPr>
      </a:lvl8pPr>
      <a:lvl9pPr marL="3280899" indent="-172361" algn="l" rtl="0" fontAlgn="base">
        <a:spcBef>
          <a:spcPct val="20000"/>
        </a:spcBef>
        <a:spcAft>
          <a:spcPct val="0"/>
        </a:spcAft>
        <a:buClr>
          <a:schemeClr val="tx2"/>
        </a:buClr>
        <a:buChar char="–"/>
        <a:defRPr sz="1524">
          <a:solidFill>
            <a:schemeClr val="tx1"/>
          </a:solidFill>
          <a:latin typeface="+mn-lt"/>
          <a:cs typeface="+mn-cs"/>
        </a:defRPr>
      </a:lvl9pPr>
    </p:bodyStyle>
    <p:otherStyle>
      <a:defPPr>
        <a:defRPr lang="en-US"/>
      </a:defPPr>
      <a:lvl1pPr marL="0" algn="l" defTabSz="870875" rtl="0" eaLnBrk="1" latinLnBrk="0" hangingPunct="1">
        <a:defRPr sz="1714" kern="1200">
          <a:solidFill>
            <a:schemeClr val="tx1"/>
          </a:solidFill>
          <a:latin typeface="+mn-lt"/>
          <a:ea typeface="+mn-ea"/>
          <a:cs typeface="+mn-cs"/>
        </a:defRPr>
      </a:lvl1pPr>
      <a:lvl2pPr marL="435437" algn="l" defTabSz="870875" rtl="0" eaLnBrk="1" latinLnBrk="0" hangingPunct="1">
        <a:defRPr sz="1714" kern="1200">
          <a:solidFill>
            <a:schemeClr val="tx1"/>
          </a:solidFill>
          <a:latin typeface="+mn-lt"/>
          <a:ea typeface="+mn-ea"/>
          <a:cs typeface="+mn-cs"/>
        </a:defRPr>
      </a:lvl2pPr>
      <a:lvl3pPr marL="870875" algn="l" defTabSz="870875" rtl="0" eaLnBrk="1" latinLnBrk="0" hangingPunct="1">
        <a:defRPr sz="1714" kern="1200">
          <a:solidFill>
            <a:schemeClr val="tx1"/>
          </a:solidFill>
          <a:latin typeface="+mn-lt"/>
          <a:ea typeface="+mn-ea"/>
          <a:cs typeface="+mn-cs"/>
        </a:defRPr>
      </a:lvl3pPr>
      <a:lvl4pPr marL="1306312" algn="l" defTabSz="870875" rtl="0" eaLnBrk="1" latinLnBrk="0" hangingPunct="1">
        <a:defRPr sz="1714" kern="1200">
          <a:solidFill>
            <a:schemeClr val="tx1"/>
          </a:solidFill>
          <a:latin typeface="+mn-lt"/>
          <a:ea typeface="+mn-ea"/>
          <a:cs typeface="+mn-cs"/>
        </a:defRPr>
      </a:lvl4pPr>
      <a:lvl5pPr marL="1741749" algn="l" defTabSz="870875" rtl="0" eaLnBrk="1" latinLnBrk="0" hangingPunct="1">
        <a:defRPr sz="1714" kern="1200">
          <a:solidFill>
            <a:schemeClr val="tx1"/>
          </a:solidFill>
          <a:latin typeface="+mn-lt"/>
          <a:ea typeface="+mn-ea"/>
          <a:cs typeface="+mn-cs"/>
        </a:defRPr>
      </a:lvl5pPr>
      <a:lvl6pPr marL="2177186" algn="l" defTabSz="870875" rtl="0" eaLnBrk="1" latinLnBrk="0" hangingPunct="1">
        <a:defRPr sz="1714" kern="1200">
          <a:solidFill>
            <a:schemeClr val="tx1"/>
          </a:solidFill>
          <a:latin typeface="+mn-lt"/>
          <a:ea typeface="+mn-ea"/>
          <a:cs typeface="+mn-cs"/>
        </a:defRPr>
      </a:lvl6pPr>
      <a:lvl7pPr marL="2612624" algn="l" defTabSz="870875" rtl="0" eaLnBrk="1" latinLnBrk="0" hangingPunct="1">
        <a:defRPr sz="1714" kern="1200">
          <a:solidFill>
            <a:schemeClr val="tx1"/>
          </a:solidFill>
          <a:latin typeface="+mn-lt"/>
          <a:ea typeface="+mn-ea"/>
          <a:cs typeface="+mn-cs"/>
        </a:defRPr>
      </a:lvl7pPr>
      <a:lvl8pPr marL="3048061" algn="l" defTabSz="870875" rtl="0" eaLnBrk="1" latinLnBrk="0" hangingPunct="1">
        <a:defRPr sz="1714" kern="1200">
          <a:solidFill>
            <a:schemeClr val="tx1"/>
          </a:solidFill>
          <a:latin typeface="+mn-lt"/>
          <a:ea typeface="+mn-ea"/>
          <a:cs typeface="+mn-cs"/>
        </a:defRPr>
      </a:lvl8pPr>
      <a:lvl9pPr marL="3483498" algn="l" defTabSz="870875" rtl="0" eaLnBrk="1" latinLnBrk="0" hangingPunct="1">
        <a:defRPr sz="17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ubmed/?term=Gurley%20JM%5bAuthor%5d&amp;cauthor=true&amp;cauthor_uid=23648606"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Kristie.Figueroa@orlandohealth.com" TargetMode="External"/><Relationship Id="rId2" Type="http://schemas.openxmlformats.org/officeDocument/2006/relationships/hyperlink" Target="mailto:Marissa.Conrad@orlandohealth.com" TargetMode="Externa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hyperlink" Target="mailto:Alina.Perez@orlandohealth.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ctrTitle" sz="quarter"/>
          </p:nvPr>
        </p:nvSpPr>
        <p:spPr/>
        <p:txBody>
          <a:bodyPr/>
          <a:lstStyle/>
          <a:p>
            <a:pPr eaLnBrk="1" hangingPunct="1"/>
            <a:r>
              <a:rPr lang="en-US" dirty="0" smtClean="0">
                <a:latin typeface="Arial" charset="0"/>
                <a:cs typeface="Arial" charset="0"/>
              </a:rPr>
              <a:t>Orlando Health</a:t>
            </a:r>
            <a:br>
              <a:rPr lang="en-US" dirty="0" smtClean="0">
                <a:latin typeface="Arial" charset="0"/>
                <a:cs typeface="Arial" charset="0"/>
              </a:rPr>
            </a:br>
            <a:r>
              <a:rPr lang="en-US" dirty="0" smtClean="0">
                <a:latin typeface="Arial" charset="0"/>
                <a:cs typeface="Arial" charset="0"/>
              </a:rPr>
              <a:t>Concussion Recovery Program</a:t>
            </a:r>
            <a:endParaRPr lang="en-US" dirty="0">
              <a:latin typeface="Arial" charset="0"/>
              <a:cs typeface="Arial" charset="0"/>
            </a:endParaRPr>
          </a:p>
        </p:txBody>
      </p:sp>
      <p:sp>
        <p:nvSpPr>
          <p:cNvPr id="3" name="Text Placeholder 2"/>
          <p:cNvSpPr>
            <a:spLocks noGrp="1"/>
          </p:cNvSpPr>
          <p:nvPr>
            <p:ph type="body" sz="quarter" idx="10"/>
          </p:nvPr>
        </p:nvSpPr>
        <p:spPr>
          <a:xfrm>
            <a:off x="685800" y="3276600"/>
            <a:ext cx="3199796" cy="1600200"/>
          </a:xfrm>
        </p:spPr>
        <p:txBody>
          <a:bodyPr/>
          <a:lstStyle/>
          <a:p>
            <a:r>
              <a:rPr lang="en-US" dirty="0" smtClean="0"/>
              <a:t>Neuroscience Symposium</a:t>
            </a:r>
          </a:p>
          <a:p>
            <a:r>
              <a:rPr lang="en-US" dirty="0" smtClean="0"/>
              <a:t>April 13, 2019</a:t>
            </a:r>
          </a:p>
          <a:p>
            <a:endParaRPr lang="en-US" dirty="0" smtClean="0"/>
          </a:p>
          <a:p>
            <a:r>
              <a:rPr lang="en-US" dirty="0" smtClean="0"/>
              <a:t>Marissa Conrad, MS, PT, NCS, CBIS</a:t>
            </a:r>
          </a:p>
          <a:p>
            <a:r>
              <a:rPr lang="en-US" dirty="0" smtClean="0"/>
              <a:t>Kristie Figueroa, MS, SLP-CCC, CBIS</a:t>
            </a:r>
          </a:p>
          <a:p>
            <a:r>
              <a:rPr lang="en-US" dirty="0" smtClean="0"/>
              <a:t>Alina Perez, MS, OTR/L, CBIS</a:t>
            </a:r>
            <a:endParaRPr lang="en-US" dirty="0"/>
          </a:p>
        </p:txBody>
      </p:sp>
    </p:spTree>
    <p:extLst>
      <p:ext uri="{BB962C8B-B14F-4D97-AF65-F5344CB8AC3E}">
        <p14:creationId xmlns:p14="http://schemas.microsoft.com/office/powerpoint/2010/main" val="1099148539"/>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CDC Guidelines for Children</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“Related </a:t>
            </a:r>
            <a:r>
              <a:rPr lang="en-US" dirty="0"/>
              <a:t>evidence suggests that </a:t>
            </a:r>
            <a:r>
              <a:rPr lang="en-US" dirty="0" smtClean="0"/>
              <a:t>early rest </a:t>
            </a:r>
            <a:r>
              <a:rPr lang="en-US" dirty="0"/>
              <a:t>(within the first </a:t>
            </a:r>
            <a:r>
              <a:rPr lang="en-US" dirty="0" smtClean="0"/>
              <a:t>3 days </a:t>
            </a:r>
            <a:r>
              <a:rPr lang="en-US" dirty="0"/>
              <a:t>of injury</a:t>
            </a:r>
            <a:r>
              <a:rPr lang="en-US" dirty="0" smtClean="0"/>
              <a:t>) may be beneficial, but that inactivity beyond this </a:t>
            </a:r>
            <a:r>
              <a:rPr lang="en-US" dirty="0"/>
              <a:t>period </a:t>
            </a:r>
            <a:r>
              <a:rPr lang="en-US" dirty="0" smtClean="0"/>
              <a:t>for most children may worsen </a:t>
            </a:r>
            <a:r>
              <a:rPr lang="en-US" dirty="0"/>
              <a:t>their </a:t>
            </a:r>
            <a:r>
              <a:rPr lang="en-US" dirty="0" smtClean="0"/>
              <a:t>self reported</a:t>
            </a:r>
            <a:r>
              <a:rPr lang="en-US" dirty="0"/>
              <a:t> </a:t>
            </a:r>
            <a:r>
              <a:rPr lang="en-US" dirty="0" smtClean="0"/>
              <a:t>symptoms.”</a:t>
            </a:r>
          </a:p>
          <a:p>
            <a:endParaRPr lang="en-US" dirty="0"/>
          </a:p>
          <a:p>
            <a:pPr marL="342900" indent="-342900">
              <a:buFont typeface="Arial" panose="020B0604020202020204" pitchFamily="34" charset="0"/>
              <a:buChar char="•"/>
            </a:pPr>
            <a:r>
              <a:rPr lang="en-US" dirty="0" smtClean="0"/>
              <a:t>“</a:t>
            </a:r>
            <a:r>
              <a:rPr lang="en-US" dirty="0"/>
              <a:t>Following these first several days, </a:t>
            </a:r>
            <a:r>
              <a:rPr lang="en-US" dirty="0" smtClean="0"/>
              <a:t>health care </a:t>
            </a:r>
            <a:r>
              <a:rPr lang="en-US" dirty="0"/>
              <a:t>professionals should counsel patients and families to </a:t>
            </a:r>
            <a:r>
              <a:rPr lang="en-US" dirty="0" smtClean="0"/>
              <a:t>resume a </a:t>
            </a:r>
            <a:r>
              <a:rPr lang="en-US" dirty="0"/>
              <a:t>gradual schedule of activity that does not exacerbate </a:t>
            </a:r>
            <a:r>
              <a:rPr lang="en-US" dirty="0" smtClean="0"/>
              <a:t>symptoms, with </a:t>
            </a:r>
            <a:r>
              <a:rPr lang="en-US" dirty="0"/>
              <a:t>close monitoring of symptom </a:t>
            </a:r>
            <a:r>
              <a:rPr lang="en-US" dirty="0" smtClean="0"/>
              <a:t>expression.”</a:t>
            </a:r>
          </a:p>
          <a:p>
            <a:endParaRPr lang="en-US" dirty="0"/>
          </a:p>
          <a:p>
            <a:pPr marL="342900" indent="-342900">
              <a:buFont typeface="Arial" panose="020B0604020202020204" pitchFamily="34" charset="0"/>
              <a:buChar char="•"/>
            </a:pPr>
            <a:r>
              <a:rPr lang="en-US" dirty="0"/>
              <a:t>“Because </a:t>
            </a:r>
            <a:r>
              <a:rPr lang="en-US" dirty="0" smtClean="0"/>
              <a:t>post-concussive </a:t>
            </a:r>
            <a:r>
              <a:rPr lang="en-US" dirty="0"/>
              <a:t>symptoms resolve at different rates in different children after </a:t>
            </a:r>
            <a:r>
              <a:rPr lang="en-US" dirty="0" err="1"/>
              <a:t>mTBI</a:t>
            </a:r>
            <a:r>
              <a:rPr lang="en-US" dirty="0"/>
              <a:t>, individualization of return-to-school programming is necessary.”</a:t>
            </a:r>
          </a:p>
          <a:p>
            <a:endParaRPr lang="en-US" dirty="0"/>
          </a:p>
        </p:txBody>
      </p:sp>
      <p:sp>
        <p:nvSpPr>
          <p:cNvPr id="4" name="TextBox 3"/>
          <p:cNvSpPr txBox="1"/>
          <p:nvPr/>
        </p:nvSpPr>
        <p:spPr>
          <a:xfrm>
            <a:off x="609600" y="5943600"/>
            <a:ext cx="7772400" cy="800219"/>
          </a:xfrm>
          <a:prstGeom prst="rect">
            <a:avLst/>
          </a:prstGeom>
          <a:noFill/>
        </p:spPr>
        <p:txBody>
          <a:bodyPr wrap="square" rtlCol="0">
            <a:spAutoFit/>
          </a:bodyPr>
          <a:lstStyle/>
          <a:p>
            <a:pPr algn="l"/>
            <a:r>
              <a:rPr lang="en-US" sz="800" dirty="0" err="1" smtClean="0"/>
              <a:t>Lumba</a:t>
            </a:r>
            <a:r>
              <a:rPr lang="en-US" sz="800" dirty="0" smtClean="0"/>
              <a:t>-Brown, A, et al. Centers for Disease Control and Prevention Guideline on the Diagnosis and Management  of Mild Traumatic Brain Injury Among Children. JAMA Pediatrics 2018 (Vol 172, No. 11, 1-13)</a:t>
            </a:r>
          </a:p>
          <a:p>
            <a:pPr algn="l"/>
            <a:endParaRPr lang="en-US" sz="800" dirty="0"/>
          </a:p>
          <a:p>
            <a:pPr algn="l"/>
            <a:endParaRPr lang="en-US" sz="800" dirty="0"/>
          </a:p>
          <a:p>
            <a:endParaRPr lang="en-US" dirty="0"/>
          </a:p>
        </p:txBody>
      </p:sp>
    </p:spTree>
    <p:extLst>
      <p:ext uri="{BB962C8B-B14F-4D97-AF65-F5344CB8AC3E}">
        <p14:creationId xmlns:p14="http://schemas.microsoft.com/office/powerpoint/2010/main" val="2013765093"/>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Intervention </a:t>
            </a:r>
            <a:endParaRPr lang="en-US" dirty="0"/>
          </a:p>
        </p:txBody>
      </p:sp>
      <p:sp>
        <p:nvSpPr>
          <p:cNvPr id="3" name="Content Placeholder 2"/>
          <p:cNvSpPr>
            <a:spLocks noGrp="1"/>
          </p:cNvSpPr>
          <p:nvPr>
            <p:ph idx="1"/>
          </p:nvPr>
        </p:nvSpPr>
        <p:spPr/>
        <p:txBody>
          <a:bodyPr/>
          <a:lstStyle/>
          <a:p>
            <a:r>
              <a:rPr lang="en-US" dirty="0"/>
              <a:t>Education / </a:t>
            </a:r>
            <a:r>
              <a:rPr lang="en-US" dirty="0" smtClean="0"/>
              <a:t>Reassurance:</a:t>
            </a:r>
            <a:endParaRPr lang="en-US" dirty="0"/>
          </a:p>
          <a:p>
            <a:pPr lvl="1"/>
            <a:r>
              <a:rPr lang="en-US" dirty="0">
                <a:solidFill>
                  <a:schemeClr val="tx1"/>
                </a:solidFill>
              </a:rPr>
              <a:t>Explanation of injury</a:t>
            </a:r>
          </a:p>
          <a:p>
            <a:pPr lvl="1"/>
            <a:r>
              <a:rPr lang="en-US" dirty="0">
                <a:solidFill>
                  <a:schemeClr val="tx1"/>
                </a:solidFill>
              </a:rPr>
              <a:t>Expected signs/symptoms</a:t>
            </a:r>
          </a:p>
          <a:p>
            <a:pPr lvl="1"/>
            <a:r>
              <a:rPr lang="en-US" dirty="0">
                <a:solidFill>
                  <a:schemeClr val="tx1"/>
                </a:solidFill>
              </a:rPr>
              <a:t>Expectation for recovery</a:t>
            </a:r>
          </a:p>
          <a:p>
            <a:pPr lvl="1"/>
            <a:r>
              <a:rPr lang="en-US" dirty="0">
                <a:solidFill>
                  <a:schemeClr val="tx1"/>
                </a:solidFill>
              </a:rPr>
              <a:t>Strategy education to reduce symptoms</a:t>
            </a:r>
          </a:p>
          <a:p>
            <a:pPr lvl="1"/>
            <a:r>
              <a:rPr lang="en-US" dirty="0">
                <a:solidFill>
                  <a:schemeClr val="tx1"/>
                </a:solidFill>
              </a:rPr>
              <a:t>Behavioral regulation plan</a:t>
            </a:r>
          </a:p>
          <a:p>
            <a:pPr lvl="2"/>
            <a:r>
              <a:rPr lang="en-US" dirty="0">
                <a:solidFill>
                  <a:schemeClr val="tx1"/>
                </a:solidFill>
              </a:rPr>
              <a:t>Sleep schedule</a:t>
            </a:r>
          </a:p>
          <a:p>
            <a:pPr lvl="2"/>
            <a:r>
              <a:rPr lang="en-US" dirty="0">
                <a:solidFill>
                  <a:schemeClr val="tx1"/>
                </a:solidFill>
              </a:rPr>
              <a:t>Adequate nutrition/hydration</a:t>
            </a:r>
          </a:p>
          <a:p>
            <a:pPr lvl="2"/>
            <a:r>
              <a:rPr lang="en-US" dirty="0">
                <a:solidFill>
                  <a:schemeClr val="tx1"/>
                </a:solidFill>
              </a:rPr>
              <a:t>Daily movement</a:t>
            </a:r>
          </a:p>
          <a:p>
            <a:pPr lvl="2"/>
            <a:r>
              <a:rPr lang="en-US" dirty="0">
                <a:solidFill>
                  <a:schemeClr val="tx1"/>
                </a:solidFill>
              </a:rPr>
              <a:t>Stress management</a:t>
            </a:r>
          </a:p>
          <a:p>
            <a:pPr lvl="1"/>
            <a:r>
              <a:rPr lang="en-US" dirty="0">
                <a:solidFill>
                  <a:schemeClr val="tx1"/>
                </a:solidFill>
              </a:rPr>
              <a:t>Utilize positive framework to minimize nocebo </a:t>
            </a:r>
            <a:r>
              <a:rPr lang="en-US" dirty="0" smtClean="0">
                <a:solidFill>
                  <a:schemeClr val="tx1"/>
                </a:solidFill>
              </a:rPr>
              <a:t>effect</a:t>
            </a:r>
            <a:endParaRPr lang="en-US" dirty="0">
              <a:solidFill>
                <a:schemeClr val="tx1"/>
              </a:solidFill>
            </a:endParaRPr>
          </a:p>
          <a:p>
            <a:endParaRPr lang="en-US" dirty="0"/>
          </a:p>
        </p:txBody>
      </p:sp>
      <p:sp>
        <p:nvSpPr>
          <p:cNvPr id="4" name="TextBox 3"/>
          <p:cNvSpPr txBox="1"/>
          <p:nvPr/>
        </p:nvSpPr>
        <p:spPr>
          <a:xfrm>
            <a:off x="609600" y="6096000"/>
            <a:ext cx="7772400" cy="553998"/>
          </a:xfrm>
          <a:prstGeom prst="rect">
            <a:avLst/>
          </a:prstGeom>
          <a:noFill/>
        </p:spPr>
        <p:txBody>
          <a:bodyPr wrap="square" rtlCol="0">
            <a:spAutoFit/>
          </a:bodyPr>
          <a:lstStyle/>
          <a:p>
            <a:pPr algn="l"/>
            <a:r>
              <a:rPr lang="en-US" sz="800" dirty="0" err="1" smtClean="0"/>
              <a:t>Sandel</a:t>
            </a:r>
            <a:r>
              <a:rPr lang="en-US" sz="800" dirty="0" smtClean="0"/>
              <a:t>, </a:t>
            </a:r>
            <a:r>
              <a:rPr lang="en-US" sz="800" dirty="0"/>
              <a:t> </a:t>
            </a:r>
            <a:r>
              <a:rPr lang="en-US" sz="800" dirty="0" smtClean="0"/>
              <a:t>Reynolds, Cohen, </a:t>
            </a:r>
            <a:r>
              <a:rPr lang="en-US" sz="800" dirty="0" err="1" smtClean="0"/>
              <a:t>Gillie</a:t>
            </a:r>
            <a:r>
              <a:rPr lang="en-US" sz="800" dirty="0" smtClean="0"/>
              <a:t>, </a:t>
            </a:r>
            <a:r>
              <a:rPr lang="en-US" sz="800" dirty="0" err="1" smtClean="0"/>
              <a:t>Kontos</a:t>
            </a:r>
            <a:r>
              <a:rPr lang="en-US" sz="800" dirty="0" smtClean="0"/>
              <a:t>. </a:t>
            </a:r>
            <a:r>
              <a:rPr lang="en-US" sz="800" u="sng" dirty="0" smtClean="0"/>
              <a:t>Anxiety and Mood Clinical Profile Following Sports-Related Concussion : From Risk Factors to Treatment</a:t>
            </a:r>
            <a:r>
              <a:rPr lang="en-US" sz="800" dirty="0" smtClean="0"/>
              <a:t>. Sports Exercise and Performance Psychology 2017 (Vol 6, No. 3, 304-323)</a:t>
            </a:r>
            <a:endParaRPr lang="en-US" sz="800" dirty="0"/>
          </a:p>
          <a:p>
            <a:endParaRPr lang="en-US" dirty="0"/>
          </a:p>
        </p:txBody>
      </p:sp>
    </p:spTree>
    <p:extLst>
      <p:ext uri="{BB962C8B-B14F-4D97-AF65-F5344CB8AC3E}">
        <p14:creationId xmlns:p14="http://schemas.microsoft.com/office/powerpoint/2010/main" val="3448734290"/>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Intervention – Return to Learn / Work</a:t>
            </a:r>
            <a:endParaRPr lang="en-US"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v"/>
            </a:pPr>
            <a:r>
              <a:rPr lang="en-US" dirty="0" smtClean="0"/>
              <a:t>Avoid </a:t>
            </a:r>
            <a:r>
              <a:rPr lang="en-US" dirty="0"/>
              <a:t>comprehensive cognitive assessments early on to prevent nocebo </a:t>
            </a:r>
            <a:r>
              <a:rPr lang="en-US" dirty="0" smtClean="0"/>
              <a:t>effect</a:t>
            </a:r>
          </a:p>
          <a:p>
            <a:endParaRPr lang="en-US" dirty="0"/>
          </a:p>
          <a:p>
            <a:r>
              <a:rPr lang="en-US" b="1" dirty="0"/>
              <a:t>Return to </a:t>
            </a:r>
            <a:r>
              <a:rPr lang="en-US" b="1" dirty="0" smtClean="0"/>
              <a:t>Learn</a:t>
            </a:r>
            <a:r>
              <a:rPr lang="en-US" dirty="0"/>
              <a:t>: starts 2-5 days post injury; includes </a:t>
            </a:r>
            <a:r>
              <a:rPr lang="en-US" dirty="0" smtClean="0"/>
              <a:t>stepwise protocol to ensure gradual </a:t>
            </a:r>
            <a:r>
              <a:rPr lang="en-US" dirty="0"/>
              <a:t>return to learning activities </a:t>
            </a:r>
            <a:r>
              <a:rPr lang="en-US" dirty="0" smtClean="0"/>
              <a:t>to </a:t>
            </a:r>
            <a:r>
              <a:rPr lang="en-US" dirty="0"/>
              <a:t>avoid exacerbation of </a:t>
            </a:r>
            <a:r>
              <a:rPr lang="en-US" dirty="0" smtClean="0"/>
              <a:t>symptoms</a:t>
            </a:r>
          </a:p>
          <a:p>
            <a:endParaRPr lang="en-US" dirty="0"/>
          </a:p>
          <a:p>
            <a:r>
              <a:rPr lang="en-US" b="1" dirty="0" smtClean="0"/>
              <a:t>Return to Work: </a:t>
            </a:r>
            <a:r>
              <a:rPr lang="en-US" dirty="0" smtClean="0"/>
              <a:t>assistance with returning to work duties and providing recommendations as needed</a:t>
            </a:r>
            <a:endParaRPr lang="en-US" dirty="0"/>
          </a:p>
        </p:txBody>
      </p:sp>
      <p:sp>
        <p:nvSpPr>
          <p:cNvPr id="4" name="TextBox 3"/>
          <p:cNvSpPr txBox="1"/>
          <p:nvPr/>
        </p:nvSpPr>
        <p:spPr>
          <a:xfrm>
            <a:off x="601133" y="6042911"/>
            <a:ext cx="7772400" cy="430887"/>
          </a:xfrm>
          <a:prstGeom prst="rect">
            <a:avLst/>
          </a:prstGeom>
          <a:noFill/>
        </p:spPr>
        <p:txBody>
          <a:bodyPr wrap="square" rtlCol="0">
            <a:spAutoFit/>
          </a:bodyPr>
          <a:lstStyle/>
          <a:p>
            <a:pPr algn="l"/>
            <a:r>
              <a:rPr lang="en-US" sz="800" dirty="0" err="1" smtClean="0"/>
              <a:t>Willer</a:t>
            </a:r>
            <a:r>
              <a:rPr lang="en-US" sz="800" dirty="0" smtClean="0"/>
              <a:t>, Barry, Leddy, John. </a:t>
            </a:r>
            <a:r>
              <a:rPr lang="en-US" sz="800" u="sng" dirty="0" smtClean="0"/>
              <a:t>Management of Concussion and Post-Concussion Syndrome. </a:t>
            </a:r>
            <a:r>
              <a:rPr lang="en-US" sz="800" dirty="0" smtClean="0"/>
              <a:t> Current Treatment Options in Neurology. 2006 (8;415-426)</a:t>
            </a:r>
            <a:endParaRPr lang="en-US" sz="800" dirty="0"/>
          </a:p>
          <a:p>
            <a:endParaRPr lang="en-US" dirty="0"/>
          </a:p>
        </p:txBody>
      </p:sp>
    </p:spTree>
    <p:extLst>
      <p:ext uri="{BB962C8B-B14F-4D97-AF65-F5344CB8AC3E}">
        <p14:creationId xmlns:p14="http://schemas.microsoft.com/office/powerpoint/2010/main" val="224007884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 Evaluation – Physical Therapy</a:t>
            </a:r>
            <a:endParaRPr lang="en-US" dirty="0"/>
          </a:p>
        </p:txBody>
      </p:sp>
      <p:sp>
        <p:nvSpPr>
          <p:cNvPr id="3" name="Content Placeholder 2"/>
          <p:cNvSpPr>
            <a:spLocks noGrp="1"/>
          </p:cNvSpPr>
          <p:nvPr>
            <p:ph idx="1"/>
          </p:nvPr>
        </p:nvSpPr>
        <p:spPr/>
        <p:txBody>
          <a:bodyPr/>
          <a:lstStyle/>
          <a:p>
            <a:r>
              <a:rPr lang="en-US" sz="1600" dirty="0" smtClean="0"/>
              <a:t>Cerebellar</a:t>
            </a:r>
          </a:p>
          <a:p>
            <a:pPr marL="791946" lvl="1" indent="-285750">
              <a:buFont typeface="Arial" panose="020B0604020202020204" pitchFamily="34" charset="0"/>
              <a:buChar char="•"/>
            </a:pPr>
            <a:r>
              <a:rPr lang="en-US" sz="1600" dirty="0" smtClean="0"/>
              <a:t>Dysdiadochokinesia</a:t>
            </a:r>
            <a:r>
              <a:rPr lang="en-US" sz="1600" dirty="0"/>
              <a:t>, finger to </a:t>
            </a:r>
            <a:r>
              <a:rPr lang="en-US" sz="1600" dirty="0" smtClean="0"/>
              <a:t>nose</a:t>
            </a:r>
          </a:p>
          <a:p>
            <a:pPr marL="0" indent="0"/>
            <a:r>
              <a:rPr lang="en-US" sz="1600" dirty="0" smtClean="0"/>
              <a:t>Oculomotor </a:t>
            </a:r>
          </a:p>
          <a:p>
            <a:pPr marL="791946" lvl="1" indent="-285750"/>
            <a:r>
              <a:rPr lang="en-US" sz="1600" dirty="0" smtClean="0"/>
              <a:t>VOMS</a:t>
            </a:r>
            <a:endParaRPr lang="en-US" sz="1600" dirty="0"/>
          </a:p>
          <a:p>
            <a:pPr marL="791946" lvl="1" indent="-285750"/>
            <a:r>
              <a:rPr lang="en-US" sz="1600" dirty="0" smtClean="0"/>
              <a:t>Smooth Pursuits, Saccades, Convergence</a:t>
            </a:r>
          </a:p>
          <a:p>
            <a:pPr marL="285750" indent="-285750"/>
            <a:r>
              <a:rPr lang="en-US" sz="1600" dirty="0" smtClean="0">
                <a:solidFill>
                  <a:schemeClr val="tx1"/>
                </a:solidFill>
              </a:rPr>
              <a:t>Vestibular</a:t>
            </a:r>
            <a:endParaRPr lang="en-US" sz="1600" dirty="0"/>
          </a:p>
          <a:p>
            <a:pPr marL="791946" lvl="1" indent="-285750">
              <a:buFont typeface="Arial" panose="020B0604020202020204" pitchFamily="34" charset="0"/>
              <a:buChar char="•"/>
            </a:pPr>
            <a:r>
              <a:rPr lang="en-US" sz="1600" dirty="0" smtClean="0">
                <a:solidFill>
                  <a:schemeClr val="tx1"/>
                </a:solidFill>
              </a:rPr>
              <a:t>74</a:t>
            </a:r>
            <a:r>
              <a:rPr lang="en-US" sz="1600" dirty="0">
                <a:solidFill>
                  <a:schemeClr val="tx1"/>
                </a:solidFill>
              </a:rPr>
              <a:t>% of </a:t>
            </a:r>
            <a:r>
              <a:rPr lang="en-US" sz="1600" dirty="0" smtClean="0">
                <a:solidFill>
                  <a:schemeClr val="tx1"/>
                </a:solidFill>
              </a:rPr>
              <a:t>concussion patients with </a:t>
            </a:r>
            <a:r>
              <a:rPr lang="en-US" sz="1600" dirty="0">
                <a:solidFill>
                  <a:schemeClr val="tx1"/>
                </a:solidFill>
              </a:rPr>
              <a:t>post traumatic dizziness were found to have positive vestibular abnormalities findings </a:t>
            </a:r>
            <a:endParaRPr lang="en-US" sz="1600" dirty="0" smtClean="0">
              <a:solidFill>
                <a:schemeClr val="tx1"/>
              </a:solidFill>
            </a:endParaRPr>
          </a:p>
          <a:p>
            <a:pPr marL="791946" lvl="1" indent="-285750">
              <a:buFont typeface="Arial" panose="020B0604020202020204" pitchFamily="34" charset="0"/>
              <a:buChar char="•"/>
            </a:pPr>
            <a:r>
              <a:rPr lang="en-US" sz="1600" dirty="0" smtClean="0">
                <a:solidFill>
                  <a:schemeClr val="tx1"/>
                </a:solidFill>
              </a:rPr>
              <a:t>Dynamic Visual Acuity assessment</a:t>
            </a:r>
          </a:p>
          <a:p>
            <a:pPr marL="791946" lvl="1" indent="-285750">
              <a:buFont typeface="Arial" panose="020B0604020202020204" pitchFamily="34" charset="0"/>
              <a:buChar char="•"/>
            </a:pPr>
            <a:r>
              <a:rPr lang="en-US" sz="1600" dirty="0"/>
              <a:t>BPPV screen</a:t>
            </a:r>
          </a:p>
          <a:p>
            <a:pPr marL="0" indent="0"/>
            <a:r>
              <a:rPr lang="en-US" sz="1600" dirty="0" smtClean="0"/>
              <a:t>Musculoskeletal</a:t>
            </a:r>
            <a:endParaRPr lang="en-US" sz="1600" dirty="0"/>
          </a:p>
          <a:p>
            <a:pPr marL="791946" lvl="1" indent="-285750"/>
            <a:r>
              <a:rPr lang="en-US" sz="1600" dirty="0"/>
              <a:t>C</a:t>
            </a:r>
            <a:r>
              <a:rPr lang="en-US" sz="1600" dirty="0" smtClean="0"/>
              <a:t>ervical spine assessment</a:t>
            </a:r>
          </a:p>
          <a:p>
            <a:pPr marL="0" indent="0"/>
            <a:r>
              <a:rPr lang="en-US" sz="1600" dirty="0" smtClean="0"/>
              <a:t>Balance </a:t>
            </a:r>
            <a:r>
              <a:rPr lang="en-US" sz="1600" dirty="0"/>
              <a:t>Tests </a:t>
            </a:r>
            <a:endParaRPr lang="en-US" sz="1600" dirty="0" smtClean="0"/>
          </a:p>
          <a:p>
            <a:pPr marL="791946" lvl="1" indent="-285750"/>
            <a:r>
              <a:rPr lang="en-US" sz="1600" dirty="0" smtClean="0"/>
              <a:t>Sensory Organization Test</a:t>
            </a:r>
            <a:endParaRPr lang="en-US" sz="1600" dirty="0"/>
          </a:p>
          <a:p>
            <a:pPr marL="0" indent="0"/>
            <a:r>
              <a:rPr lang="en-US" sz="1600" dirty="0" smtClean="0"/>
              <a:t>Gait Assessment</a:t>
            </a:r>
          </a:p>
          <a:p>
            <a:pPr marL="0" indent="0"/>
            <a:r>
              <a:rPr lang="en-US" sz="1600" dirty="0" smtClean="0"/>
              <a:t>Exertion Testing with HR monitoring</a:t>
            </a:r>
          </a:p>
          <a:p>
            <a:pPr marL="0" indent="0"/>
            <a:r>
              <a:rPr lang="en-US" sz="1600" dirty="0" smtClean="0"/>
              <a:t>Self Assessment</a:t>
            </a:r>
            <a:endParaRPr lang="en-US" sz="1600" dirty="0"/>
          </a:p>
          <a:p>
            <a:pPr marL="791946" lvl="1" indent="-285750">
              <a:buFont typeface="Arial" panose="020B0604020202020204" pitchFamily="34" charset="0"/>
              <a:buChar char="•"/>
            </a:pPr>
            <a:endParaRPr lang="en-US" sz="1600" dirty="0" smtClean="0"/>
          </a:p>
          <a:p>
            <a:pPr marL="0" indent="0"/>
            <a:endParaRPr lang="en-US" sz="1600" dirty="0" smtClean="0"/>
          </a:p>
        </p:txBody>
      </p:sp>
    </p:spTree>
    <p:extLst>
      <p:ext uri="{BB962C8B-B14F-4D97-AF65-F5344CB8AC3E}">
        <p14:creationId xmlns:p14="http://schemas.microsoft.com/office/powerpoint/2010/main" val="3882871270"/>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 Physical Therapy</a:t>
            </a:r>
            <a:endParaRPr lang="en-US" dirty="0"/>
          </a:p>
        </p:txBody>
      </p:sp>
      <p:sp>
        <p:nvSpPr>
          <p:cNvPr id="3" name="Content Placeholder 2"/>
          <p:cNvSpPr>
            <a:spLocks noGrp="1"/>
          </p:cNvSpPr>
          <p:nvPr>
            <p:ph idx="1"/>
          </p:nvPr>
        </p:nvSpPr>
        <p:spPr>
          <a:xfrm>
            <a:off x="435428" y="1447800"/>
            <a:ext cx="8273143" cy="4953000"/>
          </a:xfrm>
        </p:spPr>
        <p:txBody>
          <a:bodyPr/>
          <a:lstStyle/>
          <a:p>
            <a:r>
              <a:rPr lang="en-US" dirty="0" smtClean="0"/>
              <a:t>Oculomotor treatment </a:t>
            </a:r>
          </a:p>
          <a:p>
            <a:endParaRPr lang="en-US" dirty="0"/>
          </a:p>
          <a:p>
            <a:r>
              <a:rPr lang="en-US" dirty="0" smtClean="0"/>
              <a:t>Vestibular therapy</a:t>
            </a:r>
          </a:p>
          <a:p>
            <a:pPr marL="849096" lvl="1" indent="-342900">
              <a:buFont typeface="Arial" panose="020B0604020202020204" pitchFamily="34" charset="0"/>
              <a:buChar char="•"/>
            </a:pPr>
            <a:r>
              <a:rPr lang="en-US" sz="1600" dirty="0" smtClean="0">
                <a:solidFill>
                  <a:schemeClr val="tx1"/>
                </a:solidFill>
              </a:rPr>
              <a:t>Typically rapid </a:t>
            </a:r>
            <a:r>
              <a:rPr lang="en-US" sz="1600" dirty="0">
                <a:solidFill>
                  <a:schemeClr val="tx1"/>
                </a:solidFill>
              </a:rPr>
              <a:t>head or body movements exacerbate </a:t>
            </a:r>
            <a:r>
              <a:rPr lang="en-US" sz="1600" dirty="0" smtClean="0">
                <a:solidFill>
                  <a:schemeClr val="tx1"/>
                </a:solidFill>
              </a:rPr>
              <a:t>symptoms, difficulty </a:t>
            </a:r>
            <a:r>
              <a:rPr lang="en-US" sz="1600" dirty="0">
                <a:solidFill>
                  <a:schemeClr val="tx1"/>
                </a:solidFill>
              </a:rPr>
              <a:t>seeing while head is </a:t>
            </a:r>
            <a:r>
              <a:rPr lang="en-US" sz="1600" dirty="0" smtClean="0">
                <a:solidFill>
                  <a:schemeClr val="tx1"/>
                </a:solidFill>
              </a:rPr>
              <a:t>moving, </a:t>
            </a:r>
            <a:r>
              <a:rPr lang="en-US" sz="1600" dirty="0">
                <a:solidFill>
                  <a:schemeClr val="tx1"/>
                </a:solidFill>
              </a:rPr>
              <a:t>dizziness, fogginess, nausea and a feeling of being detached, anxiety and overstimulation in more complex </a:t>
            </a:r>
            <a:r>
              <a:rPr lang="en-US" sz="1600" dirty="0" smtClean="0">
                <a:solidFill>
                  <a:schemeClr val="tx1"/>
                </a:solidFill>
              </a:rPr>
              <a:t>environments</a:t>
            </a:r>
          </a:p>
          <a:p>
            <a:pPr marL="0" indent="0"/>
            <a:endParaRPr lang="en-US" dirty="0" smtClean="0"/>
          </a:p>
          <a:p>
            <a:pPr marL="0" indent="0"/>
            <a:r>
              <a:rPr lang="en-US" dirty="0" smtClean="0"/>
              <a:t>Exertion Training</a:t>
            </a:r>
          </a:p>
          <a:p>
            <a:pPr marL="0" indent="0"/>
            <a:endParaRPr lang="en-US" dirty="0">
              <a:solidFill>
                <a:schemeClr val="tx1"/>
              </a:solidFill>
            </a:endParaRPr>
          </a:p>
          <a:p>
            <a:r>
              <a:rPr lang="en-US" dirty="0" smtClean="0"/>
              <a:t>Cervical Spine treatment</a:t>
            </a:r>
          </a:p>
          <a:p>
            <a:endParaRPr lang="en-US" dirty="0" smtClean="0"/>
          </a:p>
          <a:p>
            <a:r>
              <a:rPr lang="en-US" b="1" dirty="0" smtClean="0"/>
              <a:t>Return to Play Protocol: </a:t>
            </a:r>
            <a:r>
              <a:rPr lang="en-US" dirty="0" smtClean="0"/>
              <a:t>initiated for athletes</a:t>
            </a:r>
          </a:p>
          <a:p>
            <a:pPr marL="849096" lvl="1" indent="-342900">
              <a:buFont typeface="Arial" panose="020B0604020202020204" pitchFamily="34" charset="0"/>
              <a:buChar char="•"/>
            </a:pPr>
            <a:r>
              <a:rPr lang="en-US" sz="1600" dirty="0" smtClean="0">
                <a:solidFill>
                  <a:schemeClr val="tx1"/>
                </a:solidFill>
              </a:rPr>
              <a:t>Medical clearance is necessary for ALL athletes prior to return to play to reduce risk of Second Impact Syndrome</a:t>
            </a:r>
            <a:endParaRPr lang="en-US" sz="1600" dirty="0">
              <a:solidFill>
                <a:schemeClr val="tx1"/>
              </a:solidFill>
            </a:endParaRPr>
          </a:p>
          <a:p>
            <a:pPr marL="506196" lvl="1" indent="0">
              <a:buNone/>
            </a:pPr>
            <a:endParaRPr lang="en-US" dirty="0" smtClean="0"/>
          </a:p>
        </p:txBody>
      </p:sp>
      <p:sp>
        <p:nvSpPr>
          <p:cNvPr id="4" name="TextBox 3"/>
          <p:cNvSpPr txBox="1"/>
          <p:nvPr/>
        </p:nvSpPr>
        <p:spPr>
          <a:xfrm>
            <a:off x="457200" y="6096000"/>
            <a:ext cx="7162800" cy="646331"/>
          </a:xfrm>
          <a:prstGeom prst="rect">
            <a:avLst/>
          </a:prstGeom>
          <a:noFill/>
        </p:spPr>
        <p:txBody>
          <a:bodyPr wrap="square" rtlCol="0">
            <a:spAutoFit/>
          </a:bodyPr>
          <a:lstStyle/>
          <a:p>
            <a:endParaRPr lang="en-US" dirty="0">
              <a:latin typeface="+mn-lt"/>
              <a:hlinkClick r:id="rId3"/>
            </a:endParaRPr>
          </a:p>
          <a:p>
            <a:pPr algn="l"/>
            <a:r>
              <a:rPr lang="en-US" sz="800" dirty="0"/>
              <a:t>Gurley JM, </a:t>
            </a:r>
            <a:r>
              <a:rPr lang="en-US" sz="800" dirty="0" err="1"/>
              <a:t>Hujsak</a:t>
            </a:r>
            <a:r>
              <a:rPr lang="en-US" sz="800" dirty="0"/>
              <a:t> BD, Kelly JL. </a:t>
            </a:r>
            <a:r>
              <a:rPr lang="en-US" sz="800" u="sng" dirty="0"/>
              <a:t>Vestibular rehabilitation following mild traumatic brain </a:t>
            </a:r>
            <a:r>
              <a:rPr lang="en-US" sz="800" u="sng" dirty="0" smtClean="0"/>
              <a:t>injury</a:t>
            </a:r>
            <a:r>
              <a:rPr lang="en-US" sz="800" dirty="0" smtClean="0"/>
              <a:t>. </a:t>
            </a:r>
            <a:r>
              <a:rPr lang="en-US" sz="800" dirty="0" err="1" smtClean="0"/>
              <a:t>NeuroRehabilitation</a:t>
            </a:r>
            <a:r>
              <a:rPr lang="en-US" sz="800" dirty="0" smtClean="0"/>
              <a:t> 2013;32(3</a:t>
            </a:r>
            <a:r>
              <a:rPr lang="en-US" sz="800" dirty="0"/>
              <a:t>):519-28. </a:t>
            </a:r>
          </a:p>
          <a:p>
            <a:endParaRPr lang="en-US" dirty="0"/>
          </a:p>
        </p:txBody>
      </p:sp>
    </p:spTree>
    <p:extLst>
      <p:ext uri="{BB962C8B-B14F-4D97-AF65-F5344CB8AC3E}">
        <p14:creationId xmlns:p14="http://schemas.microsoft.com/office/powerpoint/2010/main" val="3606515174"/>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 Cognition at 12 weeks</a:t>
            </a:r>
            <a:endParaRPr lang="en-US" dirty="0"/>
          </a:p>
        </p:txBody>
      </p:sp>
      <p:sp>
        <p:nvSpPr>
          <p:cNvPr id="3" name="Content Placeholder 2"/>
          <p:cNvSpPr>
            <a:spLocks noGrp="1"/>
          </p:cNvSpPr>
          <p:nvPr>
            <p:ph idx="1"/>
          </p:nvPr>
        </p:nvSpPr>
        <p:spPr/>
        <p:txBody>
          <a:bodyPr/>
          <a:lstStyle/>
          <a:p>
            <a:endParaRPr lang="en-US" dirty="0" smtClean="0"/>
          </a:p>
          <a:p>
            <a:r>
              <a:rPr lang="en-US" dirty="0" smtClean="0"/>
              <a:t>Most cognitive symptoms will resolve early on but 5-15% of patients continue to experience cognitive symptoms after 90 days. </a:t>
            </a:r>
          </a:p>
          <a:p>
            <a:endParaRPr lang="en-US" dirty="0"/>
          </a:p>
          <a:p>
            <a:r>
              <a:rPr lang="en-US" dirty="0"/>
              <a:t>If symptoms persist at week 12, then patient </a:t>
            </a:r>
            <a:r>
              <a:rPr lang="en-US" dirty="0" smtClean="0"/>
              <a:t> demonstrates residual </a:t>
            </a:r>
            <a:r>
              <a:rPr lang="en-US" dirty="0"/>
              <a:t>cognitive deficits and traditional cognitive therapy is recommended. </a:t>
            </a:r>
          </a:p>
          <a:p>
            <a:endParaRPr lang="en-US" dirty="0" smtClean="0"/>
          </a:p>
        </p:txBody>
      </p:sp>
      <p:sp>
        <p:nvSpPr>
          <p:cNvPr id="4" name="TextBox 3"/>
          <p:cNvSpPr txBox="1"/>
          <p:nvPr/>
        </p:nvSpPr>
        <p:spPr>
          <a:xfrm>
            <a:off x="533400" y="6172200"/>
            <a:ext cx="8001000" cy="338554"/>
          </a:xfrm>
          <a:prstGeom prst="rect">
            <a:avLst/>
          </a:prstGeom>
          <a:noFill/>
        </p:spPr>
        <p:txBody>
          <a:bodyPr wrap="square" rtlCol="0">
            <a:spAutoFit/>
          </a:bodyPr>
          <a:lstStyle/>
          <a:p>
            <a:pPr marL="0" indent="0" algn="l">
              <a:buNone/>
            </a:pPr>
            <a:r>
              <a:rPr lang="en-US" sz="800" dirty="0" err="1"/>
              <a:t>Sohlberg</a:t>
            </a:r>
            <a:r>
              <a:rPr lang="en-US" sz="800" dirty="0"/>
              <a:t>, M. M., &amp; Ledbetter, A. K. (2016). Management of Persistent Cognitive Symptoms After Sport Related Concussion. </a:t>
            </a:r>
            <a:r>
              <a:rPr lang="en-US" sz="800" i="1" dirty="0"/>
              <a:t>American Journal of Speech Language Pathology,</a:t>
            </a:r>
            <a:r>
              <a:rPr lang="en-US" sz="800" dirty="0"/>
              <a:t> </a:t>
            </a:r>
            <a:r>
              <a:rPr lang="en-US" sz="800" i="1" dirty="0"/>
              <a:t>25</a:t>
            </a:r>
            <a:r>
              <a:rPr lang="en-US" sz="800" dirty="0"/>
              <a:t>, 138-149.</a:t>
            </a:r>
          </a:p>
        </p:txBody>
      </p:sp>
    </p:spTree>
    <p:extLst>
      <p:ext uri="{BB962C8B-B14F-4D97-AF65-F5344CB8AC3E}">
        <p14:creationId xmlns:p14="http://schemas.microsoft.com/office/powerpoint/2010/main" val="4188728877"/>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31082"/>
            <a:ext cx="4419600" cy="4825785"/>
          </a:xfrm>
        </p:spPr>
        <p:txBody>
          <a:bodyPr/>
          <a:lstStyle/>
          <a:p>
            <a:r>
              <a:rPr lang="en-US" dirty="0" smtClean="0"/>
              <a:t>Contact us:</a:t>
            </a:r>
          </a:p>
          <a:p>
            <a:endParaRPr lang="en-US" dirty="0" smtClean="0"/>
          </a:p>
          <a:p>
            <a:r>
              <a:rPr lang="en-US" dirty="0" smtClean="0"/>
              <a:t>Orlando Health Outpatient Rehab</a:t>
            </a:r>
            <a:endParaRPr lang="en-US" dirty="0"/>
          </a:p>
          <a:p>
            <a:r>
              <a:rPr lang="en-US" dirty="0" smtClean="0"/>
              <a:t>100 W. Gore Street</a:t>
            </a:r>
          </a:p>
          <a:p>
            <a:r>
              <a:rPr lang="en-US" dirty="0" smtClean="0"/>
              <a:t>Suite 104</a:t>
            </a:r>
          </a:p>
          <a:p>
            <a:r>
              <a:rPr lang="en-US" dirty="0" smtClean="0"/>
              <a:t>Orlando, FL 32806</a:t>
            </a:r>
          </a:p>
          <a:p>
            <a:endParaRPr lang="en-US" dirty="0" smtClean="0"/>
          </a:p>
          <a:p>
            <a:r>
              <a:rPr lang="en-US" dirty="0" smtClean="0"/>
              <a:t>Phone: (407</a:t>
            </a:r>
            <a:r>
              <a:rPr lang="en-US" dirty="0"/>
              <a:t>) </a:t>
            </a:r>
            <a:r>
              <a:rPr lang="en-US" dirty="0" smtClean="0"/>
              <a:t>841-8911</a:t>
            </a:r>
          </a:p>
          <a:p>
            <a:r>
              <a:rPr lang="en-US" dirty="0" smtClean="0"/>
              <a:t>Fax: (407) 843-6762</a:t>
            </a:r>
            <a:endParaRPr lang="en-US" dirty="0"/>
          </a:p>
          <a:p>
            <a:endParaRPr lang="en-US" dirty="0"/>
          </a:p>
          <a:p>
            <a:r>
              <a:rPr lang="en-US" dirty="0" smtClean="0">
                <a:hlinkClick r:id="rId2"/>
              </a:rPr>
              <a:t>Marissa.Conrad@orlandohealth.com</a:t>
            </a:r>
            <a:endParaRPr lang="en-US" dirty="0" smtClean="0"/>
          </a:p>
          <a:p>
            <a:r>
              <a:rPr lang="en-US" dirty="0" smtClean="0">
                <a:hlinkClick r:id="rId3"/>
              </a:rPr>
              <a:t>Kristie.Figueroa@orlandohealth.com</a:t>
            </a:r>
            <a:endParaRPr lang="en-US" dirty="0" smtClean="0"/>
          </a:p>
          <a:p>
            <a:r>
              <a:rPr lang="en-US" dirty="0" smtClean="0">
                <a:hlinkClick r:id="rId4"/>
              </a:rPr>
              <a:t>Alina.Perez@orlandohealth.com</a:t>
            </a:r>
            <a:endParaRPr lang="en-US" dirty="0" smtClean="0"/>
          </a:p>
          <a:p>
            <a:endParaRPr lang="en-US" dirty="0" smtClean="0"/>
          </a:p>
          <a:p>
            <a:endParaRPr lang="en-US" dirty="0"/>
          </a:p>
          <a:p>
            <a:endParaRPr lang="en-US" dirty="0"/>
          </a:p>
        </p:txBody>
      </p:sp>
      <p:pic>
        <p:nvPicPr>
          <p:cNvPr id="114690" name="Picture 2" descr="C:\Users\k511831m\AppData\Local\Microsoft\Windows\Temporary Internet Files\Content.Outlook\AYHUHTJV\Day 5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159000"/>
            <a:ext cx="3403600"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494789"/>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1447800" y="1524000"/>
            <a:ext cx="6280452" cy="914399"/>
          </a:xfrm>
        </p:spPr>
        <p:txBody>
          <a:bodyPr/>
          <a:lstStyle/>
          <a:p>
            <a:pPr algn="ctr"/>
            <a:r>
              <a:rPr lang="en-US" dirty="0" smtClean="0"/>
              <a:t>Thank YOU!</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3379" y="2590800"/>
            <a:ext cx="3124200" cy="3124200"/>
          </a:xfrm>
          <a:prstGeom prst="rect">
            <a:avLst/>
          </a:prstGeom>
        </p:spPr>
      </p:pic>
    </p:spTree>
    <p:extLst>
      <p:ext uri="{BB962C8B-B14F-4D97-AF65-F5344CB8AC3E}">
        <p14:creationId xmlns:p14="http://schemas.microsoft.com/office/powerpoint/2010/main" val="52992036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Concussion Overview</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Interdisciplinary </a:t>
            </a:r>
            <a:r>
              <a:rPr lang="en-US" dirty="0"/>
              <a:t>T</a:t>
            </a:r>
            <a:r>
              <a:rPr lang="en-US" dirty="0" smtClean="0"/>
              <a:t>eam Approach</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Early Intervention – Concussion Recovery Program</a:t>
            </a:r>
          </a:p>
        </p:txBody>
      </p:sp>
    </p:spTree>
    <p:extLst>
      <p:ext uri="{BB962C8B-B14F-4D97-AF65-F5344CB8AC3E}">
        <p14:creationId xmlns:p14="http://schemas.microsoft.com/office/powerpoint/2010/main" val="1099256914"/>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Concussion</a:t>
            </a:r>
          </a:p>
        </p:txBody>
      </p:sp>
      <p:sp>
        <p:nvSpPr>
          <p:cNvPr id="3" name="Content Placeholder 2"/>
          <p:cNvSpPr>
            <a:spLocks noGrp="1"/>
          </p:cNvSpPr>
          <p:nvPr>
            <p:ph idx="1"/>
          </p:nvPr>
        </p:nvSpPr>
        <p:spPr>
          <a:xfrm>
            <a:off x="435428" y="1752600"/>
            <a:ext cx="8273143" cy="4520985"/>
          </a:xfrm>
        </p:spPr>
        <p:txBody>
          <a:bodyPr/>
          <a:lstStyle/>
          <a:p>
            <a:pPr marL="0" indent="0"/>
            <a:r>
              <a:rPr lang="en-US" dirty="0"/>
              <a:t>The Centers for Disease Control (CDC) estimates that 1.6 to 3.8 million people experience concussions during sports and recreational activities annually in the United States. </a:t>
            </a:r>
          </a:p>
        </p:txBody>
      </p:sp>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429000"/>
            <a:ext cx="2876550" cy="228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6990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Concussion Overview</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A concussion is considered a mild traumatic brain injury.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 concussion may be present even though all imaging is negative.</a:t>
            </a:r>
          </a:p>
          <a:p>
            <a:pPr marL="0" indent="0"/>
            <a:endParaRPr lang="en-US" dirty="0"/>
          </a:p>
        </p:txBody>
      </p:sp>
      <p:pic>
        <p:nvPicPr>
          <p:cNvPr id="1157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303503"/>
            <a:ext cx="3962400" cy="266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695992"/>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Expectations</a:t>
            </a:r>
            <a:endParaRPr lang="en-US" dirty="0"/>
          </a:p>
        </p:txBody>
      </p:sp>
      <p:sp>
        <p:nvSpPr>
          <p:cNvPr id="5" name="Content Placeholder 4"/>
          <p:cNvSpPr>
            <a:spLocks noGrp="1"/>
          </p:cNvSpPr>
          <p:nvPr>
            <p:ph idx="1"/>
          </p:nvPr>
        </p:nvSpPr>
        <p:spPr>
          <a:xfrm>
            <a:off x="435428" y="1447800"/>
            <a:ext cx="8273143" cy="1471172"/>
          </a:xfrm>
          <a:prstGeom prst="rect">
            <a:avLst/>
          </a:prstGeom>
        </p:spPr>
        <p:txBody>
          <a:bodyPr wrap="square">
            <a:spAutoFit/>
          </a:bodyPr>
          <a:lstStyle/>
          <a:p>
            <a:pPr marL="285750" indent="-285750" algn="l">
              <a:buFont typeface="Arial" panose="020B0604020202020204" pitchFamily="34" charset="0"/>
              <a:buChar char="•"/>
            </a:pPr>
            <a:r>
              <a:rPr lang="en-US" dirty="0" smtClean="0"/>
              <a:t>The majority </a:t>
            </a:r>
            <a:r>
              <a:rPr lang="en-US" dirty="0"/>
              <a:t>of symptoms resolve within </a:t>
            </a:r>
            <a:r>
              <a:rPr lang="en-US" dirty="0" smtClean="0"/>
              <a:t>2-3 weeks</a:t>
            </a:r>
            <a:endParaRPr lang="en-US" dirty="0"/>
          </a:p>
          <a:p>
            <a:pPr algn="l"/>
            <a:endParaRPr lang="en-US" dirty="0"/>
          </a:p>
          <a:p>
            <a:pPr marL="285750" indent="-285750" algn="l">
              <a:buFont typeface="Arial" panose="020B0604020202020204" pitchFamily="34" charset="0"/>
              <a:buChar char="•"/>
            </a:pPr>
            <a:r>
              <a:rPr lang="en-US" dirty="0"/>
              <a:t>Small subset of patients experience symptoms after 3 months</a:t>
            </a:r>
          </a:p>
          <a:p>
            <a:pPr algn="l"/>
            <a:endParaRPr lang="en-US" sz="1800" dirty="0"/>
          </a:p>
        </p:txBody>
      </p:sp>
    </p:spTree>
    <p:extLst>
      <p:ext uri="{BB962C8B-B14F-4D97-AF65-F5344CB8AC3E}">
        <p14:creationId xmlns:p14="http://schemas.microsoft.com/office/powerpoint/2010/main" val="3993049911"/>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73143" cy="831850"/>
          </a:xfrm>
        </p:spPr>
        <p:txBody>
          <a:bodyPr/>
          <a:lstStyle/>
          <a:p>
            <a:r>
              <a:rPr lang="en-US" dirty="0" smtClean="0"/>
              <a:t>Outpatient Concussion Therapy Team</a:t>
            </a:r>
            <a:endParaRPr lang="en-US" dirty="0"/>
          </a:p>
        </p:txBody>
      </p:sp>
      <p:pic>
        <p:nvPicPr>
          <p:cNvPr id="4" name="Content Placeholder 3" descr="http://concussions.azurewebsites.net/wp-content/uploads/2014/10/trajectory-infographic.jpg?_ga=2.211001557.1981070059.1509119332-1440019405.150911933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094909"/>
            <a:ext cx="2465165" cy="5708227"/>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bwMode="auto">
          <a:xfrm>
            <a:off x="3249276" y="1849582"/>
            <a:ext cx="762000" cy="304800"/>
          </a:xfrm>
          <a:prstGeom prs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6" name="TextBox 5"/>
          <p:cNvSpPr txBox="1"/>
          <p:nvPr/>
        </p:nvSpPr>
        <p:spPr>
          <a:xfrm>
            <a:off x="4834049" y="1849582"/>
            <a:ext cx="1600200" cy="369332"/>
          </a:xfrm>
          <a:prstGeom prst="rect">
            <a:avLst/>
          </a:prstGeom>
          <a:noFill/>
        </p:spPr>
        <p:txBody>
          <a:bodyPr wrap="square" rtlCol="0">
            <a:spAutoFit/>
          </a:bodyPr>
          <a:lstStyle/>
          <a:p>
            <a:r>
              <a:rPr lang="en-US" sz="1800" dirty="0" smtClean="0"/>
              <a:t>SLP/OT</a:t>
            </a:r>
            <a:endParaRPr lang="en-US" sz="1800" dirty="0"/>
          </a:p>
        </p:txBody>
      </p:sp>
      <p:sp>
        <p:nvSpPr>
          <p:cNvPr id="7" name="Right Arrow 6"/>
          <p:cNvSpPr/>
          <p:nvPr/>
        </p:nvSpPr>
        <p:spPr bwMode="auto">
          <a:xfrm>
            <a:off x="3285067" y="2647311"/>
            <a:ext cx="762000" cy="304800"/>
          </a:xfrm>
          <a:prstGeom prs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4799413" y="2647311"/>
            <a:ext cx="1600200" cy="369332"/>
          </a:xfrm>
          <a:prstGeom prst="rect">
            <a:avLst/>
          </a:prstGeom>
          <a:noFill/>
        </p:spPr>
        <p:txBody>
          <a:bodyPr wrap="square" rtlCol="0">
            <a:spAutoFit/>
          </a:bodyPr>
          <a:lstStyle/>
          <a:p>
            <a:r>
              <a:rPr lang="en-US" sz="1800" dirty="0" smtClean="0"/>
              <a:t>PT</a:t>
            </a:r>
            <a:endParaRPr lang="en-US" sz="1800" dirty="0"/>
          </a:p>
        </p:txBody>
      </p:sp>
      <p:sp>
        <p:nvSpPr>
          <p:cNvPr id="9" name="TextBox 8"/>
          <p:cNvSpPr txBox="1"/>
          <p:nvPr/>
        </p:nvSpPr>
        <p:spPr>
          <a:xfrm>
            <a:off x="4682451" y="3572933"/>
            <a:ext cx="1903396" cy="369332"/>
          </a:xfrm>
          <a:prstGeom prst="rect">
            <a:avLst/>
          </a:prstGeom>
          <a:noFill/>
        </p:spPr>
        <p:txBody>
          <a:bodyPr wrap="square" rtlCol="0">
            <a:spAutoFit/>
          </a:bodyPr>
          <a:lstStyle/>
          <a:p>
            <a:r>
              <a:rPr lang="en-US" sz="1800" dirty="0" smtClean="0"/>
              <a:t>PT/OT</a:t>
            </a:r>
            <a:endParaRPr lang="en-US" sz="1800" dirty="0"/>
          </a:p>
        </p:txBody>
      </p:sp>
      <p:sp>
        <p:nvSpPr>
          <p:cNvPr id="10" name="Right Arrow 9"/>
          <p:cNvSpPr/>
          <p:nvPr/>
        </p:nvSpPr>
        <p:spPr bwMode="auto">
          <a:xfrm>
            <a:off x="3306620" y="4381054"/>
            <a:ext cx="762000" cy="304800"/>
          </a:xfrm>
          <a:prstGeom prs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11" name="Right Arrow 10"/>
          <p:cNvSpPr/>
          <p:nvPr/>
        </p:nvSpPr>
        <p:spPr bwMode="auto">
          <a:xfrm>
            <a:off x="3302001" y="3572933"/>
            <a:ext cx="762000" cy="304800"/>
          </a:xfrm>
          <a:prstGeom prs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12" name="Right Arrow 11"/>
          <p:cNvSpPr/>
          <p:nvPr/>
        </p:nvSpPr>
        <p:spPr bwMode="auto">
          <a:xfrm>
            <a:off x="3306620" y="5173841"/>
            <a:ext cx="762000" cy="304800"/>
          </a:xfrm>
          <a:prstGeom prs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13" name="Right Arrow 12"/>
          <p:cNvSpPr/>
          <p:nvPr/>
        </p:nvSpPr>
        <p:spPr bwMode="auto">
          <a:xfrm>
            <a:off x="3340101" y="5990814"/>
            <a:ext cx="762000" cy="304800"/>
          </a:xfrm>
          <a:prstGeom prs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14" name="TextBox 13"/>
          <p:cNvSpPr txBox="1"/>
          <p:nvPr/>
        </p:nvSpPr>
        <p:spPr>
          <a:xfrm>
            <a:off x="4665133" y="4400296"/>
            <a:ext cx="1903396" cy="369332"/>
          </a:xfrm>
          <a:prstGeom prst="rect">
            <a:avLst/>
          </a:prstGeom>
          <a:noFill/>
        </p:spPr>
        <p:txBody>
          <a:bodyPr wrap="square" rtlCol="0">
            <a:spAutoFit/>
          </a:bodyPr>
          <a:lstStyle/>
          <a:p>
            <a:r>
              <a:rPr lang="en-US" sz="1800" dirty="0" smtClean="0"/>
              <a:t>MD</a:t>
            </a:r>
            <a:endParaRPr lang="en-US" sz="1800" dirty="0"/>
          </a:p>
        </p:txBody>
      </p:sp>
      <p:sp>
        <p:nvSpPr>
          <p:cNvPr id="15" name="TextBox 14"/>
          <p:cNvSpPr txBox="1"/>
          <p:nvPr/>
        </p:nvSpPr>
        <p:spPr>
          <a:xfrm>
            <a:off x="4799413" y="5182307"/>
            <a:ext cx="1700998" cy="369332"/>
          </a:xfrm>
          <a:prstGeom prst="rect">
            <a:avLst/>
          </a:prstGeom>
          <a:noFill/>
        </p:spPr>
        <p:txBody>
          <a:bodyPr wrap="square" rtlCol="0">
            <a:spAutoFit/>
          </a:bodyPr>
          <a:lstStyle/>
          <a:p>
            <a:r>
              <a:rPr lang="en-US" sz="1800" dirty="0" smtClean="0"/>
              <a:t>PT</a:t>
            </a:r>
            <a:endParaRPr lang="en-US" sz="1800" dirty="0"/>
          </a:p>
        </p:txBody>
      </p:sp>
      <p:sp>
        <p:nvSpPr>
          <p:cNvPr id="16" name="TextBox 15"/>
          <p:cNvSpPr txBox="1"/>
          <p:nvPr/>
        </p:nvSpPr>
        <p:spPr>
          <a:xfrm>
            <a:off x="4582358" y="6028914"/>
            <a:ext cx="2870200" cy="369332"/>
          </a:xfrm>
          <a:prstGeom prst="rect">
            <a:avLst/>
          </a:prstGeom>
          <a:noFill/>
        </p:spPr>
        <p:txBody>
          <a:bodyPr wrap="square" rtlCol="0">
            <a:spAutoFit/>
          </a:bodyPr>
          <a:lstStyle/>
          <a:p>
            <a:r>
              <a:rPr lang="en-US" sz="1800" dirty="0" smtClean="0"/>
              <a:t>Neuropsychology/MD</a:t>
            </a:r>
            <a:endParaRPr lang="en-US" sz="1800" dirty="0"/>
          </a:p>
        </p:txBody>
      </p:sp>
    </p:spTree>
    <p:extLst>
      <p:ext uri="{BB962C8B-B14F-4D97-AF65-F5344CB8AC3E}">
        <p14:creationId xmlns:p14="http://schemas.microsoft.com/office/powerpoint/2010/main" val="769154510"/>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73143" cy="831850"/>
          </a:xfrm>
        </p:spPr>
        <p:txBody>
          <a:bodyPr/>
          <a:lstStyle/>
          <a:p>
            <a:r>
              <a:rPr lang="en-US" dirty="0" smtClean="0"/>
              <a:t>Common Symptoms Observed </a:t>
            </a:r>
            <a:endParaRPr lang="en-US" dirty="0"/>
          </a:p>
        </p:txBody>
      </p:sp>
      <p:pic>
        <p:nvPicPr>
          <p:cNvPr id="4" name="Content Placeholder 3" descr="http://concussions.azurewebsites.net/wp-content/uploads/2014/10/trajectory-infographic.jpg?_ga=2.211001557.1981070059.1509119332-1440019405.150911933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094909"/>
            <a:ext cx="2465165" cy="5708227"/>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bwMode="auto">
          <a:xfrm>
            <a:off x="3285067" y="1849582"/>
            <a:ext cx="762000" cy="304800"/>
          </a:xfrm>
          <a:prstGeom prs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6" name="TextBox 5"/>
          <p:cNvSpPr txBox="1"/>
          <p:nvPr/>
        </p:nvSpPr>
        <p:spPr>
          <a:xfrm>
            <a:off x="5079964" y="1815828"/>
            <a:ext cx="2269870" cy="338554"/>
          </a:xfrm>
          <a:prstGeom prst="rect">
            <a:avLst/>
          </a:prstGeom>
          <a:noFill/>
        </p:spPr>
        <p:txBody>
          <a:bodyPr wrap="square" rtlCol="0">
            <a:spAutoFit/>
          </a:bodyPr>
          <a:lstStyle/>
          <a:p>
            <a:r>
              <a:rPr lang="en-US" sz="1600" dirty="0" smtClean="0"/>
              <a:t>Attention/Memory</a:t>
            </a:r>
            <a:endParaRPr lang="en-US" sz="1600" dirty="0"/>
          </a:p>
        </p:txBody>
      </p:sp>
      <p:sp>
        <p:nvSpPr>
          <p:cNvPr id="7" name="Right Arrow 6"/>
          <p:cNvSpPr/>
          <p:nvPr/>
        </p:nvSpPr>
        <p:spPr bwMode="auto">
          <a:xfrm>
            <a:off x="3285067" y="2667000"/>
            <a:ext cx="762000" cy="304800"/>
          </a:xfrm>
          <a:prstGeom prs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4813264" y="2268957"/>
            <a:ext cx="2803269" cy="830997"/>
          </a:xfrm>
          <a:prstGeom prst="rect">
            <a:avLst/>
          </a:prstGeom>
          <a:noFill/>
        </p:spPr>
        <p:txBody>
          <a:bodyPr wrap="square" rtlCol="0">
            <a:spAutoFit/>
          </a:bodyPr>
          <a:lstStyle/>
          <a:p>
            <a:r>
              <a:rPr lang="en-US" sz="1600" dirty="0"/>
              <a:t>Dizziness</a:t>
            </a:r>
          </a:p>
          <a:p>
            <a:r>
              <a:rPr lang="en-US" sz="1600" dirty="0"/>
              <a:t>Motion Sensitivity</a:t>
            </a:r>
          </a:p>
          <a:p>
            <a:r>
              <a:rPr lang="en-US" sz="1600" dirty="0" smtClean="0"/>
              <a:t>VOR </a:t>
            </a:r>
            <a:r>
              <a:rPr lang="en-US" sz="1600" dirty="0"/>
              <a:t>Impairments</a:t>
            </a:r>
          </a:p>
        </p:txBody>
      </p:sp>
      <p:sp>
        <p:nvSpPr>
          <p:cNvPr id="9" name="TextBox 8"/>
          <p:cNvSpPr txBox="1"/>
          <p:nvPr/>
        </p:nvSpPr>
        <p:spPr>
          <a:xfrm>
            <a:off x="4647814" y="3352800"/>
            <a:ext cx="3412067" cy="1323439"/>
          </a:xfrm>
          <a:prstGeom prst="rect">
            <a:avLst/>
          </a:prstGeom>
          <a:noFill/>
        </p:spPr>
        <p:txBody>
          <a:bodyPr wrap="square" rtlCol="0">
            <a:spAutoFit/>
          </a:bodyPr>
          <a:lstStyle/>
          <a:p>
            <a:r>
              <a:rPr lang="en-US" sz="1600" dirty="0"/>
              <a:t>Visual processing</a:t>
            </a:r>
          </a:p>
          <a:p>
            <a:r>
              <a:rPr lang="en-US" sz="1600" dirty="0"/>
              <a:t>Visual perception</a:t>
            </a:r>
          </a:p>
          <a:p>
            <a:r>
              <a:rPr lang="en-US" sz="1600" dirty="0"/>
              <a:t>Convergence Insufficiency</a:t>
            </a:r>
          </a:p>
          <a:p>
            <a:r>
              <a:rPr lang="en-US" sz="1600" dirty="0"/>
              <a:t>Oculomotor Impairments</a:t>
            </a:r>
          </a:p>
          <a:p>
            <a:endParaRPr lang="en-US" sz="1600" dirty="0"/>
          </a:p>
        </p:txBody>
      </p:sp>
      <p:sp>
        <p:nvSpPr>
          <p:cNvPr id="11" name="Right Arrow 10"/>
          <p:cNvSpPr/>
          <p:nvPr/>
        </p:nvSpPr>
        <p:spPr bwMode="auto">
          <a:xfrm>
            <a:off x="3273136" y="3497997"/>
            <a:ext cx="762000" cy="304800"/>
          </a:xfrm>
          <a:prstGeom prs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12" name="Right Arrow 11"/>
          <p:cNvSpPr/>
          <p:nvPr/>
        </p:nvSpPr>
        <p:spPr bwMode="auto">
          <a:xfrm>
            <a:off x="3276600" y="5257800"/>
            <a:ext cx="762000" cy="304800"/>
          </a:xfrm>
          <a:prstGeom prs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13" name="Right Arrow 12"/>
          <p:cNvSpPr/>
          <p:nvPr/>
        </p:nvSpPr>
        <p:spPr bwMode="auto">
          <a:xfrm>
            <a:off x="3251200" y="6096000"/>
            <a:ext cx="762000" cy="304800"/>
          </a:xfrm>
          <a:prstGeom prs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15" name="TextBox 14"/>
          <p:cNvSpPr txBox="1"/>
          <p:nvPr/>
        </p:nvSpPr>
        <p:spPr>
          <a:xfrm>
            <a:off x="4864464" y="5031194"/>
            <a:ext cx="2700867" cy="1077218"/>
          </a:xfrm>
          <a:prstGeom prst="rect">
            <a:avLst/>
          </a:prstGeom>
          <a:noFill/>
        </p:spPr>
        <p:txBody>
          <a:bodyPr wrap="square" rtlCol="0">
            <a:spAutoFit/>
          </a:bodyPr>
          <a:lstStyle/>
          <a:p>
            <a:r>
              <a:rPr lang="en-US" sz="1600" dirty="0"/>
              <a:t>Headache</a:t>
            </a:r>
          </a:p>
          <a:p>
            <a:r>
              <a:rPr lang="en-US" sz="1600" dirty="0"/>
              <a:t>Dizziness</a:t>
            </a:r>
          </a:p>
          <a:p>
            <a:r>
              <a:rPr lang="en-US" sz="1600" dirty="0"/>
              <a:t>Pain</a:t>
            </a:r>
          </a:p>
          <a:p>
            <a:endParaRPr lang="en-US" sz="1600" dirty="0"/>
          </a:p>
        </p:txBody>
      </p:sp>
      <p:sp>
        <p:nvSpPr>
          <p:cNvPr id="16" name="TextBox 15"/>
          <p:cNvSpPr txBox="1"/>
          <p:nvPr/>
        </p:nvSpPr>
        <p:spPr>
          <a:xfrm>
            <a:off x="4779797" y="5956012"/>
            <a:ext cx="2870200" cy="584775"/>
          </a:xfrm>
          <a:prstGeom prst="rect">
            <a:avLst/>
          </a:prstGeom>
          <a:noFill/>
        </p:spPr>
        <p:txBody>
          <a:bodyPr wrap="square" rtlCol="0">
            <a:spAutoFit/>
          </a:bodyPr>
          <a:lstStyle/>
          <a:p>
            <a:pPr lvl="0"/>
            <a:r>
              <a:rPr lang="en-US" sz="1600" dirty="0"/>
              <a:t>Fatigue</a:t>
            </a:r>
          </a:p>
          <a:p>
            <a:pPr lvl="0"/>
            <a:r>
              <a:rPr lang="en-US" sz="1600" dirty="0"/>
              <a:t>Emotional Overlay</a:t>
            </a:r>
          </a:p>
        </p:txBody>
      </p:sp>
    </p:spTree>
    <p:extLst>
      <p:ext uri="{BB962C8B-B14F-4D97-AF65-F5344CB8AC3E}">
        <p14:creationId xmlns:p14="http://schemas.microsoft.com/office/powerpoint/2010/main" val="324553560"/>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 New Guidelines</a:t>
            </a:r>
            <a:endParaRPr lang="en-US" dirty="0"/>
          </a:p>
        </p:txBody>
      </p:sp>
      <p:sp>
        <p:nvSpPr>
          <p:cNvPr id="3" name="Content Placeholder 2"/>
          <p:cNvSpPr>
            <a:spLocks noGrp="1"/>
          </p:cNvSpPr>
          <p:nvPr>
            <p:ph idx="1"/>
          </p:nvPr>
        </p:nvSpPr>
        <p:spPr/>
        <p:txBody>
          <a:bodyPr/>
          <a:lstStyle/>
          <a:p>
            <a:r>
              <a:rPr lang="en-US" dirty="0" smtClean="0"/>
              <a:t>Previous recommendations included: </a:t>
            </a:r>
          </a:p>
          <a:p>
            <a:pPr marL="849096" lvl="1" indent="-342900">
              <a:buFont typeface="Arial" panose="020B0604020202020204" pitchFamily="34" charset="0"/>
              <a:buChar char="•"/>
            </a:pPr>
            <a:r>
              <a:rPr lang="en-US" dirty="0" smtClean="0">
                <a:solidFill>
                  <a:schemeClr val="tx1"/>
                </a:solidFill>
              </a:rPr>
              <a:t>No activity with complete rest until asymptomatic </a:t>
            </a:r>
          </a:p>
          <a:p>
            <a:endParaRPr lang="en-US" dirty="0"/>
          </a:p>
          <a:p>
            <a:r>
              <a:rPr lang="en-US" dirty="0" smtClean="0"/>
              <a:t>New research demonstrates:</a:t>
            </a:r>
          </a:p>
          <a:p>
            <a:pPr marL="849096" lvl="1" indent="-342900">
              <a:buFont typeface="Arial" panose="020B0604020202020204" pitchFamily="34" charset="0"/>
              <a:buChar char="•"/>
            </a:pPr>
            <a:r>
              <a:rPr lang="en-US" dirty="0" smtClean="0"/>
              <a:t>Graded exercise assessments are safe and aerobic exercise improves symptoms (Sullivan, 2018)</a:t>
            </a:r>
          </a:p>
          <a:p>
            <a:pPr marL="849096" lvl="1" indent="-342900">
              <a:buFont typeface="Arial" panose="020B0604020202020204" pitchFamily="34" charset="0"/>
              <a:buChar char="•"/>
            </a:pPr>
            <a:r>
              <a:rPr lang="en-US" dirty="0" smtClean="0"/>
              <a:t>Early physical activity in the acute phase following a concussion may decrease the time needed for symptom resolution compared to immediate rest (</a:t>
            </a:r>
            <a:r>
              <a:rPr lang="en-US" dirty="0" err="1" smtClean="0"/>
              <a:t>Lempke</a:t>
            </a:r>
            <a:r>
              <a:rPr lang="en-US" dirty="0" smtClean="0"/>
              <a:t>, 2019)</a:t>
            </a:r>
          </a:p>
          <a:p>
            <a:pPr marL="849096" lvl="1" indent="-342900">
              <a:buFont typeface="Arial" panose="020B0604020202020204" pitchFamily="34" charset="0"/>
              <a:buChar char="•"/>
            </a:pPr>
            <a:r>
              <a:rPr lang="en-US" dirty="0" smtClean="0"/>
              <a:t>Moderate levels of cognitive and physical exertion over the first month post-injury had improved outcomes over small or large amounts (Sawyer, 2016)</a:t>
            </a:r>
          </a:p>
        </p:txBody>
      </p:sp>
    </p:spTree>
    <p:extLst>
      <p:ext uri="{BB962C8B-B14F-4D97-AF65-F5344CB8AC3E}">
        <p14:creationId xmlns:p14="http://schemas.microsoft.com/office/powerpoint/2010/main" val="1473195839"/>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Guidelines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“Even brief periods of restricted physical inactivity or bed rest have negative effects on cardiovascular musculoskeletal, metabolic, endocrine, hematologic and psychological functioning and can results in symptoms (light headedness, fatigue, dizziness, irritability </a:t>
            </a:r>
            <a:r>
              <a:rPr lang="en-US" dirty="0" err="1" smtClean="0"/>
              <a:t>etc</a:t>
            </a:r>
            <a:r>
              <a:rPr lang="en-US" dirty="0" smtClean="0"/>
              <a:t>) that are similar to those observed among patients with acute concussion” (Ellis 2018)</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Patients with poor coping skills may demonstrate maladaptive behaviors that affect overall recovery.</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a:t>Education and reassurance are the most effective forms of early </a:t>
            </a:r>
            <a:r>
              <a:rPr lang="en-US" dirty="0" smtClean="0"/>
              <a:t>intervention and may help prevent anxiety, poor coping skills and limited recovery.</a:t>
            </a:r>
            <a:endParaRPr lang="en-US" dirty="0"/>
          </a:p>
          <a:p>
            <a:endParaRPr lang="en-US" dirty="0"/>
          </a:p>
          <a:p>
            <a:endParaRPr lang="en-US" dirty="0" smtClean="0"/>
          </a:p>
          <a:p>
            <a:endParaRPr lang="en-US" dirty="0"/>
          </a:p>
          <a:p>
            <a:endParaRPr lang="en-US" dirty="0"/>
          </a:p>
        </p:txBody>
      </p:sp>
      <p:sp>
        <p:nvSpPr>
          <p:cNvPr id="4" name="TextBox 3"/>
          <p:cNvSpPr txBox="1"/>
          <p:nvPr/>
        </p:nvSpPr>
        <p:spPr>
          <a:xfrm>
            <a:off x="457200" y="5943600"/>
            <a:ext cx="7772400" cy="1046440"/>
          </a:xfrm>
          <a:prstGeom prst="rect">
            <a:avLst/>
          </a:prstGeom>
          <a:noFill/>
        </p:spPr>
        <p:txBody>
          <a:bodyPr wrap="square" rtlCol="0">
            <a:spAutoFit/>
          </a:bodyPr>
          <a:lstStyle/>
          <a:p>
            <a:pPr algn="l"/>
            <a:r>
              <a:rPr lang="en-US" sz="800" dirty="0" err="1" smtClean="0"/>
              <a:t>Sandel</a:t>
            </a:r>
            <a:r>
              <a:rPr lang="en-US" sz="800" dirty="0" smtClean="0"/>
              <a:t>, </a:t>
            </a:r>
            <a:r>
              <a:rPr lang="en-US" sz="800" dirty="0"/>
              <a:t> </a:t>
            </a:r>
            <a:r>
              <a:rPr lang="en-US" sz="800" dirty="0" smtClean="0"/>
              <a:t>Reynolds, Cohen, </a:t>
            </a:r>
            <a:r>
              <a:rPr lang="en-US" sz="800" dirty="0" err="1" smtClean="0"/>
              <a:t>Gillie</a:t>
            </a:r>
            <a:r>
              <a:rPr lang="en-US" sz="800" dirty="0" smtClean="0"/>
              <a:t>, </a:t>
            </a:r>
            <a:r>
              <a:rPr lang="en-US" sz="800" dirty="0" err="1" smtClean="0"/>
              <a:t>Kontos</a:t>
            </a:r>
            <a:r>
              <a:rPr lang="en-US" sz="800" dirty="0" smtClean="0"/>
              <a:t>. Anxiety and Mood Clinical Profile Following Sports-Related Concussion : From Risk Factors to Treatment. Sports Exercise and Performance Psychology 2017 (Vol 6, No. 3, 304-323)</a:t>
            </a:r>
          </a:p>
          <a:p>
            <a:pPr algn="l"/>
            <a:endParaRPr lang="en-US" sz="800" dirty="0"/>
          </a:p>
          <a:p>
            <a:pPr algn="l"/>
            <a:r>
              <a:rPr lang="en-US" sz="800" dirty="0" err="1"/>
              <a:t>DiFazio</a:t>
            </a:r>
            <a:r>
              <a:rPr lang="en-US" sz="800" dirty="0"/>
              <a:t>, M., Silverberg, N. D., Kirkwood, M. W., Bernier, R., &amp; Iverson, G. L. (2016). Prolonged Activity Restriction After Concussion: Are We Worsening Outcomes? </a:t>
            </a:r>
            <a:r>
              <a:rPr lang="en-US" sz="800" i="1" dirty="0"/>
              <a:t>Clinical Pediatrics,</a:t>
            </a:r>
            <a:r>
              <a:rPr lang="en-US" sz="800" dirty="0"/>
              <a:t> </a:t>
            </a:r>
            <a:r>
              <a:rPr lang="en-US" sz="800" i="1" dirty="0"/>
              <a:t>55</a:t>
            </a:r>
            <a:r>
              <a:rPr lang="en-US" sz="800" dirty="0"/>
              <a:t>(5), 443-451.</a:t>
            </a:r>
          </a:p>
          <a:p>
            <a:pPr algn="l"/>
            <a:endParaRPr lang="en-US" sz="800" dirty="0"/>
          </a:p>
          <a:p>
            <a:endParaRPr lang="en-US" dirty="0"/>
          </a:p>
        </p:txBody>
      </p:sp>
    </p:spTree>
    <p:extLst>
      <p:ext uri="{BB962C8B-B14F-4D97-AF65-F5344CB8AC3E}">
        <p14:creationId xmlns:p14="http://schemas.microsoft.com/office/powerpoint/2010/main" val="2936728629"/>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0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quot;&gt;&lt;elem m_fUsage=&quot;1.00000000000000000000E+00&quot;&gt;&lt;m_msothmcolidx val=&quot;0&quot;/&gt;&lt;m_rgb r=&quot;03&quot; g=&quot;B8&quot; b=&quot;07&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H SM Template">
  <a:themeElements>
    <a:clrScheme name="New OH">
      <a:dk1>
        <a:srgbClr val="000000"/>
      </a:dk1>
      <a:lt1>
        <a:srgbClr val="FFFFFF"/>
      </a:lt1>
      <a:dk2>
        <a:srgbClr val="B20838"/>
      </a:dk2>
      <a:lt2>
        <a:srgbClr val="BFBFBF"/>
      </a:lt2>
      <a:accent1>
        <a:srgbClr val="B20838"/>
      </a:accent1>
      <a:accent2>
        <a:srgbClr val="7F7F7F"/>
      </a:accent2>
      <a:accent3>
        <a:srgbClr val="A5A5A5"/>
      </a:accent3>
      <a:accent4>
        <a:srgbClr val="BFBFBF"/>
      </a:accent4>
      <a:accent5>
        <a:srgbClr val="D8D8D8"/>
      </a:accent5>
      <a:accent6>
        <a:srgbClr val="F2F2F2"/>
      </a:accent6>
      <a:hlink>
        <a:srgbClr val="000000"/>
      </a:hlink>
      <a:folHlink>
        <a:srgbClr val="0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C-template 1">
        <a:dk1>
          <a:srgbClr val="000000"/>
        </a:dk1>
        <a:lt1>
          <a:srgbClr val="FFFFFF"/>
        </a:lt1>
        <a:dk2>
          <a:srgbClr val="B2B2B2"/>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2">
        <a:dk1>
          <a:srgbClr val="000000"/>
        </a:dk1>
        <a:lt1>
          <a:srgbClr val="FFFFFF"/>
        </a:lt1>
        <a:dk2>
          <a:srgbClr val="99CCFF"/>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3">
        <a:dk1>
          <a:srgbClr val="000000"/>
        </a:dk1>
        <a:lt1>
          <a:srgbClr val="FFFFFF"/>
        </a:lt1>
        <a:dk2>
          <a:srgbClr val="003366"/>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2446</Words>
  <Application>Microsoft Office PowerPoint</Application>
  <PresentationFormat>On-screen Show (4:3)</PresentationFormat>
  <Paragraphs>237</Paragraphs>
  <Slides>17</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OH SM Template</vt:lpstr>
      <vt:lpstr>think-cell Slide</vt:lpstr>
      <vt:lpstr>Orlando Health Concussion Recovery Program</vt:lpstr>
      <vt:lpstr>Objectives</vt:lpstr>
      <vt:lpstr>Concussion</vt:lpstr>
      <vt:lpstr>Concussion Overview</vt:lpstr>
      <vt:lpstr>Recovery Expectations</vt:lpstr>
      <vt:lpstr>Outpatient Concussion Therapy Team</vt:lpstr>
      <vt:lpstr>Common Symptoms Observed </vt:lpstr>
      <vt:lpstr>Intervention – New Guidelines</vt:lpstr>
      <vt:lpstr>Intervention Guidelines</vt:lpstr>
      <vt:lpstr>2018 CDC Guidelines for Children</vt:lpstr>
      <vt:lpstr>Early Intervention </vt:lpstr>
      <vt:lpstr>Early Intervention – Return to Learn / Work</vt:lpstr>
      <vt:lpstr>Outpatient Evaluation – Physical Therapy</vt:lpstr>
      <vt:lpstr>Treatment – Physical Therapy</vt:lpstr>
      <vt:lpstr>Treatment – Cognition at 12 weeks</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24 pt, bold, Sentence Case Sub-Title, 18pt, bold, Sentence Case</dc:title>
  <dc:creator/>
  <dc:description>Letter Blank templ v3.pot</dc:description>
  <cp:lastModifiedBy/>
  <cp:revision>26</cp:revision>
  <cp:lastPrinted>2017-02-22T20:02:43Z</cp:lastPrinted>
  <dcterms:created xsi:type="dcterms:W3CDTF">2016-01-28T15:06:00Z</dcterms:created>
  <dcterms:modified xsi:type="dcterms:W3CDTF">2019-04-11T12:02:57Z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20041127</vt:lpwstr>
  </property>
  <property fmtid="{D5CDD505-2E9C-101B-9397-08002B2CF9AE}" pid="3" name="Reference">
    <vt:lpwstr>BCGTemplateNew</vt:lpwstr>
  </property>
  <property fmtid="{D5CDD505-2E9C-101B-9397-08002B2CF9AE}" pid="4" name="BCG 2007 Template">
    <vt:bool>true</vt:bool>
  </property>
  <property fmtid="{D5CDD505-2E9C-101B-9397-08002B2CF9AE}" pid="5" name="BCG Format Name">
    <vt:lpwstr>BCG Format</vt:lpwstr>
  </property>
</Properties>
</file>