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" r:id="rId2"/>
    <p:sldId id="283" r:id="rId3"/>
    <p:sldId id="306" r:id="rId4"/>
    <p:sldId id="307" r:id="rId5"/>
    <p:sldId id="284" r:id="rId6"/>
    <p:sldId id="310" r:id="rId7"/>
    <p:sldId id="308" r:id="rId8"/>
    <p:sldId id="313" r:id="rId9"/>
    <p:sldId id="311" r:id="rId10"/>
    <p:sldId id="315" r:id="rId11"/>
    <p:sldId id="316" r:id="rId12"/>
    <p:sldId id="309" r:id="rId13"/>
    <p:sldId id="312" r:id="rId14"/>
    <p:sldId id="314" r:id="rId15"/>
    <p:sldId id="320" r:id="rId16"/>
    <p:sldId id="321" r:id="rId17"/>
    <p:sldId id="318" r:id="rId18"/>
    <p:sldId id="317" r:id="rId19"/>
    <p:sldId id="322" r:id="rId20"/>
    <p:sldId id="28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8" clrIdx="0">
    <p:extLst/>
  </p:cmAuthor>
  <p:cmAuthor id="2" name="Foley, Jennifer" initials="FJ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0838"/>
    <a:srgbClr val="313231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C97D1B60-4AB8-2B40-B760-8A5CB5807CDE}" type="datetimeFigureOut">
              <a:rPr lang="en-US"/>
              <a:pPr>
                <a:defRPr/>
              </a:pPr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9256302C-8C7F-9442-AE55-66FF63A0F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442F5-4EA3-F042-A08E-5815E23F7D07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4E48-47CA-914C-9BF5-CF4B7602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7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6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explanation = not understanding your why? Diagnosis or reason for pain</a:t>
            </a:r>
          </a:p>
          <a:p>
            <a:r>
              <a:rPr lang="en-US" dirty="0" smtClean="0"/>
              <a:t>Area’s of the brain the have normal tasks are now functioning and hijacked</a:t>
            </a:r>
            <a:r>
              <a:rPr lang="en-US" baseline="0" dirty="0" smtClean="0"/>
              <a:t> for pain</a:t>
            </a:r>
          </a:p>
          <a:p>
            <a:r>
              <a:rPr lang="en-US" baseline="0" dirty="0" smtClean="0"/>
              <a:t>Sensation, tissues, problem solving, thoughts, memory, focus, stress, fear, muscles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14E48-47CA-914C-9BF5-CF4B76023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A08913-EA7D-F543-9166-8D3A2F67B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D95828-22FF-6B42-8818-8298B4E9C756}"/>
              </a:ext>
            </a:extLst>
          </p:cNvPr>
          <p:cNvSpPr/>
          <p:nvPr userDrawn="1"/>
        </p:nvSpPr>
        <p:spPr>
          <a:xfrm>
            <a:off x="3180433" y="6572191"/>
            <a:ext cx="2783134" cy="209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762" kern="0" dirty="0">
                <a:solidFill>
                  <a:srgbClr val="000000">
                    <a:tint val="75000"/>
                  </a:srgbClr>
                </a:solidFill>
              </a:rPr>
              <a:t>©2019 Orlando Health, Inc. All rights reserved. Confidential.</a:t>
            </a:r>
            <a:endParaRPr lang="en-US" sz="762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179">
            <a:extLst>
              <a:ext uri="{FF2B5EF4-FFF2-40B4-BE49-F238E27FC236}">
                <a16:creationId xmlns="" xmlns:a16="http://schemas.microsoft.com/office/drawing/2014/main" id="{42852A2C-6075-F84D-8BB1-6FFF0C6A7FB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6404" y="1676401"/>
            <a:ext cx="6280452" cy="685800"/>
          </a:xfrm>
          <a:prstGeom prst="rect">
            <a:avLst/>
          </a:prstGeom>
          <a:ln/>
        </p:spPr>
        <p:txBody>
          <a:bodyPr lIns="91440" tIns="45720" rIns="91440" bIns="45720" anchor="t"/>
          <a:lstStyle>
            <a:lvl1pPr algn="l">
              <a:defRPr sz="24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="" xmlns:a16="http://schemas.microsoft.com/office/drawing/2014/main" id="{5D189CA4-618B-3B4B-B957-DCE2256A9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405" y="3733801"/>
            <a:ext cx="2579310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="" xmlns:a16="http://schemas.microsoft.com/office/drawing/2014/main" id="{E4568BC3-EE26-5E44-8A0B-7E2AAA605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405" y="2362200"/>
            <a:ext cx="6281116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DEPARTMENT OR PRESENTER</a:t>
            </a:r>
          </a:p>
        </p:txBody>
      </p:sp>
    </p:spTree>
    <p:extLst>
      <p:ext uri="{BB962C8B-B14F-4D97-AF65-F5344CB8AC3E}">
        <p14:creationId xmlns:p14="http://schemas.microsoft.com/office/powerpoint/2010/main" val="199554175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ed Ba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5429" y="1427580"/>
            <a:ext cx="3773714" cy="706438"/>
          </a:xfrm>
          <a:solidFill>
            <a:srgbClr val="991230"/>
          </a:solidFill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35429" y="2133600"/>
            <a:ext cx="3773714" cy="3585243"/>
          </a:xfrm>
        </p:spPr>
        <p:txBody>
          <a:bodyPr/>
          <a:lstStyle>
            <a:lvl1pPr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5429" y="726288"/>
            <a:ext cx="8273143" cy="5533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1427580"/>
            <a:ext cx="3773714" cy="706438"/>
          </a:xfrm>
          <a:solidFill>
            <a:srgbClr val="991230"/>
          </a:solidFill>
        </p:spPr>
        <p:txBody>
          <a:bodyPr anchor="ctr" anchorCtr="0"/>
          <a:lstStyle>
            <a:lvl1pPr marL="6350" marR="0" indent="-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6350" marR="0" lvl="0" indent="-6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133600"/>
            <a:ext cx="3773714" cy="3585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057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455278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k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755" name="Rectangle 17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6404" y="1676400"/>
            <a:ext cx="6280452" cy="914399"/>
          </a:xfrm>
          <a:prstGeom prst="rect">
            <a:avLst/>
          </a:prstGeom>
          <a:ln/>
        </p:spPr>
        <p:txBody>
          <a:bodyPr lIns="91440" tIns="45720" rIns="91440" bIns="45720" anchor="t"/>
          <a:lstStyle>
            <a:lvl1pPr algn="l">
              <a:defRPr sz="24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86405" y="2590800"/>
            <a:ext cx="6281116" cy="533400"/>
          </a:xfrm>
        </p:spPr>
        <p:txBody>
          <a:bodyPr/>
          <a:lstStyle>
            <a:lvl1pPr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180433" y="6572191"/>
            <a:ext cx="2783134" cy="209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762" kern="0" dirty="0">
                <a:solidFill>
                  <a:schemeClr val="tx2">
                    <a:lumMod val="75000"/>
                  </a:schemeClr>
                </a:solidFill>
              </a:rPr>
              <a:t>©2019 Orlando Health, Inc. All rights reserved. Confidential.</a:t>
            </a:r>
            <a:endParaRPr lang="en-US" sz="762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755" name="Rectangle 17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6404" y="1676400"/>
            <a:ext cx="6280452" cy="914399"/>
          </a:xfrm>
          <a:prstGeom prst="rect">
            <a:avLst/>
          </a:prstGeom>
          <a:ln/>
        </p:spPr>
        <p:txBody>
          <a:bodyPr lIns="91440" tIns="45720" rIns="91440" bIns="45720" anchor="t"/>
          <a:lstStyle>
            <a:lvl1pPr algn="l">
              <a:defRPr sz="24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86405" y="2590800"/>
            <a:ext cx="6281116" cy="533400"/>
          </a:xfrm>
        </p:spPr>
        <p:txBody>
          <a:bodyPr/>
          <a:lstStyle>
            <a:lvl1pPr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180433" y="6572191"/>
            <a:ext cx="2783134" cy="209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762" kern="0" dirty="0">
                <a:solidFill>
                  <a:srgbClr val="000000">
                    <a:tint val="75000"/>
                  </a:srgbClr>
                </a:solidFill>
              </a:rPr>
              <a:t>©2019 Orlando Health, Inc. All rights reserved. Confidential.</a:t>
            </a:r>
            <a:endParaRPr lang="en-US" sz="762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514424"/>
              </p:ext>
            </p:extLst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00"/>
            <a:ext cx="8273143" cy="5176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447800"/>
            <a:ext cx="8273143" cy="4825785"/>
          </a:xfrm>
        </p:spPr>
        <p:txBody>
          <a:bodyPr/>
          <a:lstStyle>
            <a:lvl1pPr>
              <a:buClr>
                <a:schemeClr val="tx2"/>
              </a:buCl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445928"/>
              </p:ext>
            </p:extLst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26288"/>
            <a:ext cx="8273143" cy="553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9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6682601"/>
              </p:ext>
            </p:extLst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429" y="726288"/>
            <a:ext cx="8273143" cy="55334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35429" y="1447800"/>
            <a:ext cx="8273143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243665"/>
              </p:ext>
            </p:extLst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5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1386747"/>
              </p:ext>
            </p:extLst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26288"/>
            <a:ext cx="8273143" cy="553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447800"/>
            <a:ext cx="4288971" cy="4825785"/>
          </a:xfrm>
        </p:spPr>
        <p:txBody>
          <a:bodyPr/>
          <a:lstStyle>
            <a:lvl1pPr>
              <a:buClr>
                <a:schemeClr val="tx2"/>
              </a:buCl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7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arrow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5032426"/>
              </p:ext>
            </p:extLst>
          </p:nvPr>
        </p:nvGraphicFramePr>
        <p:xfrm>
          <a:off x="1513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" y="1589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26288"/>
            <a:ext cx="8273143" cy="553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454" y="1447800"/>
            <a:ext cx="4137025" cy="472440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429" y="1447800"/>
            <a:ext cx="3984625" cy="47244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E0A154-0974-3146-8647-0E00883E85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4"/>
            <a:ext cx="9144000" cy="6858000"/>
          </a:xfrm>
          <a:prstGeom prst="rect">
            <a:avLst/>
          </a:prstGeom>
        </p:spPr>
      </p:pic>
      <p:sp>
        <p:nvSpPr>
          <p:cNvPr id="9" name="Rectangle 148">
            <a:extLst>
              <a:ext uri="{FF2B5EF4-FFF2-40B4-BE49-F238E27FC236}">
                <a16:creationId xmlns="" xmlns:a16="http://schemas.microsoft.com/office/drawing/2014/main" id="{3903C33B-0C81-404F-9FA2-769A0B631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5429" y="1346415"/>
            <a:ext cx="8273143" cy="4825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217">
            <a:extLst>
              <a:ext uri="{FF2B5EF4-FFF2-40B4-BE49-F238E27FC236}">
                <a16:creationId xmlns="" xmlns:a16="http://schemas.microsoft.com/office/drawing/2014/main" id="{B0B63BDC-2BF2-DC48-B0BC-BCE6AFEFB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429" y="691019"/>
            <a:ext cx="8273143" cy="490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="" xmlns:a16="http://schemas.microsoft.com/office/drawing/2014/main" id="{3BE35B72-B645-D44E-B235-C0EA32BB5D9C}"/>
              </a:ext>
            </a:extLst>
          </p:cNvPr>
          <p:cNvSpPr txBox="1">
            <a:spLocks/>
          </p:cNvSpPr>
          <p:nvPr userDrawn="1"/>
        </p:nvSpPr>
        <p:spPr>
          <a:xfrm>
            <a:off x="8305800" y="76308"/>
            <a:ext cx="802481" cy="304691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b="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8FE0F801-82B8-4697-8B4B-E3DFE003097F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942A76FF-82AE-F344-858C-4878EF207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" y="6248400"/>
            <a:ext cx="441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17719" indent="-217719">
              <a:buClr>
                <a:schemeClr val="tx2"/>
              </a:buClr>
              <a:buFont typeface="+mj-lt"/>
              <a:buAutoNum type="arabicParenR"/>
            </a:pPr>
            <a:r>
              <a:rPr lang="en-US" kern="0" dirty="0"/>
              <a:t>Click to add footnote. Numbers appear automatically (no additional space or tab needed). Use a period at the end of each footnote. Stretch the box to the right as needed.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A63F8ED5-6E91-434A-8A06-D9141595A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09529" y="6248400"/>
            <a:ext cx="336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kern="0" dirty="0"/>
              <a:t>Source: Click to add source. Use a single space after “Source:” and a period at the end of the source. Stretch the box to the left as needed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B5698E-904A-0C44-B3CA-0A08C41DC7BE}"/>
              </a:ext>
            </a:extLst>
          </p:cNvPr>
          <p:cNvSpPr/>
          <p:nvPr userDrawn="1"/>
        </p:nvSpPr>
        <p:spPr>
          <a:xfrm>
            <a:off x="3167609" y="6580328"/>
            <a:ext cx="2808782" cy="209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762" kern="0" dirty="0">
                <a:solidFill>
                  <a:srgbClr val="000000">
                    <a:tint val="75000"/>
                  </a:srgbClr>
                </a:solidFill>
              </a:rPr>
              <a:t>©2019 Orlando Health, Inc. All rights reserved. Confidential.</a:t>
            </a:r>
            <a:endParaRPr lang="en-US" sz="762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8" r:id="rId11"/>
  </p:sldLayoutIdLst>
  <p:transition spd="slow">
    <p:blinds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E943E-1178-8948-8195-8B4832D6012B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6404" y="1419225"/>
            <a:ext cx="6280452" cy="942976"/>
          </a:xfrm>
        </p:spPr>
        <p:txBody>
          <a:bodyPr/>
          <a:lstStyle/>
          <a:p>
            <a:r>
              <a:rPr lang="en-US" dirty="0" smtClean="0"/>
              <a:t>Conservative Low Back Pain Treatment-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 Physical Therapist perspective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5AB461-D988-E642-B84A-2B72B5B14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April 13, 2019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1837CB-765E-2049-ADB4-04F98DBBE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Colleen Scordato, DPT, Cert. MDT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4474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Impact of pain neuroscience education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3903"/>
            <a:ext cx="8229600" cy="1559424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2200" dirty="0">
              <a:solidFill>
                <a:srgbClr val="313231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What can keep pain elevated?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Failed treatment, family concerns, fear and anxiety, ongoing pain, job issues, different explanations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Brain’s pain meeting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The pain cycle</a:t>
            </a:r>
          </a:p>
          <a:p>
            <a:pPr lvl="2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Response to pain/stress</a:t>
            </a:r>
          </a:p>
          <a:p>
            <a:pPr lvl="2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Chemicals effect 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Appetite, mood swings, sleep, concentration, memory and depression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Fear avoidance &amp; psychosocial factors contribute to pain</a:t>
            </a:r>
          </a:p>
        </p:txBody>
      </p:sp>
    </p:spTree>
    <p:extLst>
      <p:ext uri="{BB962C8B-B14F-4D97-AF65-F5344CB8AC3E}">
        <p14:creationId xmlns:p14="http://schemas.microsoft.com/office/powerpoint/2010/main" val="39868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Impact of pain neuroscience education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6412"/>
            <a:ext cx="8229600" cy="1559424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2200" dirty="0" smtClean="0">
              <a:solidFill>
                <a:srgbClr val="313231"/>
              </a:solidFill>
            </a:endParaRP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“Despite </a:t>
            </a:r>
            <a:r>
              <a:rPr lang="en-US" sz="2200" dirty="0">
                <a:solidFill>
                  <a:srgbClr val="313231"/>
                </a:solidFill>
              </a:rPr>
              <a:t>the pain”, I can do x, y, z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Laterality differentiation 1</a:t>
            </a:r>
            <a:r>
              <a:rPr lang="en-US" sz="2200" baseline="30000" dirty="0" smtClean="0">
                <a:solidFill>
                  <a:srgbClr val="313231"/>
                </a:solidFill>
              </a:rPr>
              <a:t>st</a:t>
            </a:r>
            <a:r>
              <a:rPr lang="en-US" sz="2200" dirty="0" smtClean="0">
                <a:solidFill>
                  <a:srgbClr val="313231"/>
                </a:solidFill>
              </a:rPr>
              <a:t> change to occur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Proprioception exercises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endParaRPr lang="en-US" sz="2200" dirty="0" smtClean="0">
              <a:solidFill>
                <a:srgbClr val="313231"/>
              </a:solidFill>
            </a:endParaRPr>
          </a:p>
          <a:p>
            <a:pPr lvl="1" eaLnBrk="1" hangingPunct="1">
              <a:buFont typeface="Times" pitchFamily="1" charset="0"/>
              <a:buChar char="•"/>
              <a:defRPr/>
            </a:pPr>
            <a:endParaRPr lang="en-US" sz="2200" dirty="0">
              <a:solidFill>
                <a:srgbClr val="31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Impact of pain neuroscience education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6412"/>
            <a:ext cx="8229600" cy="1559424"/>
          </a:xfrm>
        </p:spPr>
        <p:txBody>
          <a:bodyPr/>
          <a:lstStyle/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rgbClr val="313231"/>
                </a:solidFill>
              </a:rPr>
              <a:t>1 &amp; 3-yr follow-up of a randomized control trial comparing preoperative neuroscience education for patients undergoing surgery for lumbar radiculopathy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↓ cost X-rays, visits to family physician, PT &amp; massage therapists</a:t>
            </a:r>
          </a:p>
          <a:p>
            <a:pPr lvl="2" eaLnBrk="1" hangingPunct="1">
              <a:buFont typeface="Times" pitchFamily="1" charset="0"/>
              <a:buChar char="•"/>
              <a:defRPr/>
            </a:pPr>
            <a:r>
              <a:rPr lang="en-US" sz="2200" dirty="0">
                <a:solidFill>
                  <a:srgbClr val="313231"/>
                </a:solidFill>
              </a:rPr>
              <a:t>1-yr Medical expenses 45% lower for experimental </a:t>
            </a:r>
            <a:r>
              <a:rPr lang="en-US" sz="2200" dirty="0" smtClean="0">
                <a:solidFill>
                  <a:srgbClr val="313231"/>
                </a:solidFill>
              </a:rPr>
              <a:t>group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r>
              <a:rPr lang="en-US" sz="2200" dirty="0">
                <a:solidFill>
                  <a:srgbClr val="313231"/>
                </a:solidFill>
              </a:rPr>
              <a:t>Annual savings of 1.2 billion if applied to every patient undergoing discectomies in the U.S</a:t>
            </a:r>
            <a:r>
              <a:rPr lang="en-US" sz="2200" dirty="0" smtClean="0">
                <a:solidFill>
                  <a:srgbClr val="313231"/>
                </a:solidFill>
              </a:rPr>
              <a:t>.</a:t>
            </a:r>
            <a:endParaRPr lang="en-US" sz="2200" dirty="0">
              <a:solidFill>
                <a:srgbClr val="313231"/>
              </a:solidFill>
            </a:endParaRPr>
          </a:p>
          <a:p>
            <a:pPr lvl="2" eaLnBrk="1" hangingPunct="1">
              <a:buFont typeface="Times" pitchFamily="1" charset="0"/>
              <a:buChar char="•"/>
              <a:defRPr/>
            </a:pPr>
            <a:r>
              <a:rPr lang="en-US" sz="2200" dirty="0">
                <a:solidFill>
                  <a:srgbClr val="313231"/>
                </a:solidFill>
              </a:rPr>
              <a:t>3-yr Medical expenses 37% lower for experimental </a:t>
            </a:r>
            <a:r>
              <a:rPr lang="en-US" sz="2200" dirty="0" smtClean="0">
                <a:solidFill>
                  <a:srgbClr val="313231"/>
                </a:solidFill>
              </a:rPr>
              <a:t>group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endParaRPr lang="en-US" sz="2200" dirty="0">
              <a:solidFill>
                <a:srgbClr val="31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Treatment- Significance of DP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Different theories of treating low back pain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McKenzie, Maitland</a:t>
            </a:r>
          </a:p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Directional preference 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reliable and predictable clinical solutions for decreasing pain and improving functional outcomes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Flexion vs. Extension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Loaded or unloaded 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With or without overpressure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err="1" smtClean="0">
                <a:latin typeface="Arial" charset="0"/>
              </a:rPr>
              <a:t>Sidegliding</a:t>
            </a:r>
            <a:r>
              <a:rPr lang="en-US" dirty="0" smtClean="0">
                <a:latin typeface="Arial" charset="0"/>
              </a:rPr>
              <a:t> right vs. left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Rotation right vs. left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Treatment- Significance of DP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Educate patient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Avoiding direction that produces symptoms until full range in the opposite direction is obtained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Flexion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Slouched sitting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Forward bending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Extension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Standing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Walking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First to consider- Posture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Sitting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Lumbar roll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Feet on floor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Use arm rest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spcAft>
                <a:spcPts val="900"/>
              </a:spcAft>
            </a:pPr>
            <a:endParaRPr lang="en-US" dirty="0" smtClean="0">
              <a:latin typeface="Arial" charset="0"/>
            </a:endParaRP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Driving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Lumbar support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Recline to 100°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Tilt seat pan downward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55" y="1232901"/>
            <a:ext cx="3094326" cy="309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83" y="4045080"/>
            <a:ext cx="3418749" cy="22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First to consider- Posture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Sleeping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Side lying to supine</a:t>
            </a:r>
          </a:p>
          <a:p>
            <a:pPr lvl="1" eaLnBrk="1" hangingPunct="1">
              <a:spcAft>
                <a:spcPts val="900"/>
              </a:spcAft>
            </a:pPr>
            <a:endParaRPr lang="en-US" dirty="0">
              <a:latin typeface="Arial" charset="0"/>
            </a:endParaRPr>
          </a:p>
          <a:p>
            <a:pPr lvl="1" eaLnBrk="1" hangingPunct="1">
              <a:spcAft>
                <a:spcPts val="900"/>
              </a:spcAft>
            </a:pPr>
            <a:endParaRPr lang="en-US" dirty="0" smtClean="0">
              <a:latin typeface="Arial" charset="0"/>
            </a:endParaRPr>
          </a:p>
          <a:p>
            <a:pPr lvl="1" eaLnBrk="1" hangingPunct="1">
              <a:spcAft>
                <a:spcPts val="900"/>
              </a:spcAft>
            </a:pPr>
            <a:endParaRPr lang="en-US" dirty="0" smtClean="0">
              <a:latin typeface="Arial" charset="0"/>
            </a:endParaRPr>
          </a:p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Lifting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½ kneel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Squat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SL deadlift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spcAft>
                <a:spcPts val="900"/>
              </a:spcAft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18" y="1592696"/>
            <a:ext cx="3832203" cy="23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68" y="3528291"/>
            <a:ext cx="2185952" cy="30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Conclusion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Efficacy in PT for conservative low back pain patients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Pain neuroscience education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Directional preference</a:t>
            </a:r>
          </a:p>
          <a:p>
            <a:pPr lvl="2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Empower patients to follow through with home exercise based on his/her symptom response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Modalities are not supported with research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First home treatment should be posture</a:t>
            </a:r>
          </a:p>
        </p:txBody>
      </p:sp>
    </p:spTree>
    <p:extLst>
      <p:ext uri="{BB962C8B-B14F-4D97-AF65-F5344CB8AC3E}">
        <p14:creationId xmlns:p14="http://schemas.microsoft.com/office/powerpoint/2010/main" val="14006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References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Airwaily</a:t>
            </a:r>
            <a:r>
              <a:rPr lang="en-US" sz="1400" dirty="0" smtClean="0">
                <a:latin typeface="Arial" charset="0"/>
              </a:rPr>
              <a:t> M, </a:t>
            </a:r>
            <a:r>
              <a:rPr lang="en-US" sz="1400" dirty="0" err="1" smtClean="0">
                <a:latin typeface="Arial" charset="0"/>
              </a:rPr>
              <a:t>Almutiri</a:t>
            </a:r>
            <a:r>
              <a:rPr lang="en-US" sz="1400" dirty="0" smtClean="0">
                <a:latin typeface="Arial" charset="0"/>
              </a:rPr>
              <a:t> M, Schneider M. Assessment of Variability in Traction </a:t>
            </a:r>
            <a:r>
              <a:rPr lang="en-US" sz="1400" dirty="0">
                <a:latin typeface="Arial" charset="0"/>
              </a:rPr>
              <a:t>I</a:t>
            </a:r>
            <a:r>
              <a:rPr lang="en-US" sz="1400" dirty="0" smtClean="0">
                <a:latin typeface="Arial" charset="0"/>
              </a:rPr>
              <a:t>nterventions for Patients with Low </a:t>
            </a:r>
            <a:r>
              <a:rPr lang="en-US" sz="1400" dirty="0">
                <a:latin typeface="Arial" charset="0"/>
              </a:rPr>
              <a:t>B</a:t>
            </a:r>
            <a:r>
              <a:rPr lang="en-US" sz="1400" dirty="0" smtClean="0">
                <a:latin typeface="Arial" charset="0"/>
              </a:rPr>
              <a:t>ack </a:t>
            </a:r>
            <a:r>
              <a:rPr lang="en-US" sz="1400" dirty="0">
                <a:latin typeface="Arial" charset="0"/>
              </a:rPr>
              <a:t>P</a:t>
            </a:r>
            <a:r>
              <a:rPr lang="en-US" sz="1400" dirty="0" smtClean="0">
                <a:latin typeface="Arial" charset="0"/>
              </a:rPr>
              <a:t>ain: A </a:t>
            </a:r>
            <a:r>
              <a:rPr lang="en-US" sz="1400" dirty="0">
                <a:latin typeface="Arial" charset="0"/>
              </a:rPr>
              <a:t>S</a:t>
            </a:r>
            <a:r>
              <a:rPr lang="en-US" sz="1400" dirty="0" smtClean="0">
                <a:latin typeface="Arial" charset="0"/>
              </a:rPr>
              <a:t>ystematic Review Chiropractic &amp; Manual Therapies 2018 26: 1.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smtClean="0">
                <a:latin typeface="Arial" charset="0"/>
              </a:rPr>
              <a:t>American Physical Therapy Association (2018). Beyond Opioids: How Physical Therapy Can Transform Pain Management to Improve Health [white paper] Retrieved January 9, 2019, from APTA.org. 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smtClean="0">
                <a:latin typeface="Arial" charset="0"/>
              </a:rPr>
              <a:t>Butler DS, Moseley GL 2003 Explain Pain. Adelaide, </a:t>
            </a:r>
            <a:r>
              <a:rPr lang="en-US" sz="1400" dirty="0" err="1" smtClean="0">
                <a:latin typeface="Arial" charset="0"/>
              </a:rPr>
              <a:t>Noigroup</a:t>
            </a:r>
            <a:r>
              <a:rPr lang="en-US" sz="1400" dirty="0" smtClean="0">
                <a:latin typeface="Arial" charset="0"/>
              </a:rPr>
              <a:t> Publications.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smtClean="0">
                <a:latin typeface="Arial" charset="0"/>
              </a:rPr>
              <a:t>Liu L, Huang QM, Liu QG, </a:t>
            </a:r>
            <a:r>
              <a:rPr lang="en-US" sz="1400" dirty="0" err="1" smtClean="0">
                <a:latin typeface="Arial" charset="0"/>
              </a:rPr>
              <a:t>Thitham</a:t>
            </a:r>
            <a:r>
              <a:rPr lang="en-US" sz="1400" dirty="0" smtClean="0">
                <a:latin typeface="Arial" charset="0"/>
              </a:rPr>
              <a:t> N, Li LH, Ma YT, Zhao JM Evidence for Dry Needling in the Management of Myofascial Trigger Points Associated With Low Back Pain: a Systematic Review and Meta-Analysis. Archives of Physical Medicine and Rehabilitation 2018 99: 144-152.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Louw</a:t>
            </a:r>
            <a:r>
              <a:rPr lang="en-US" sz="1400" dirty="0" smtClean="0">
                <a:latin typeface="Arial" charset="0"/>
              </a:rPr>
              <a:t> A, </a:t>
            </a:r>
            <a:r>
              <a:rPr lang="en-US" sz="1400" dirty="0" err="1" smtClean="0">
                <a:latin typeface="Arial" charset="0"/>
              </a:rPr>
              <a:t>Puentedura</a:t>
            </a:r>
            <a:r>
              <a:rPr lang="en-US" sz="1400" dirty="0" smtClean="0">
                <a:latin typeface="Arial" charset="0"/>
              </a:rPr>
              <a:t> EJ, </a:t>
            </a:r>
            <a:r>
              <a:rPr lang="en-US" sz="1400" dirty="0" err="1" smtClean="0">
                <a:latin typeface="Arial" charset="0"/>
              </a:rPr>
              <a:t>Zimney</a:t>
            </a:r>
            <a:r>
              <a:rPr lang="en-US" sz="1400" dirty="0" smtClean="0">
                <a:latin typeface="Arial" charset="0"/>
              </a:rPr>
              <a:t> K, Schmidt S Know Pain, Know Gain? A Perspective on Pain Neuroscience Education in Physical Therapy. </a:t>
            </a:r>
            <a:r>
              <a:rPr lang="en-US" sz="1400" dirty="0" err="1" smtClean="0">
                <a:latin typeface="Arial" charset="0"/>
              </a:rPr>
              <a:t>Orhopedic</a:t>
            </a:r>
            <a:r>
              <a:rPr lang="en-US" sz="1400" dirty="0" smtClean="0">
                <a:latin typeface="Arial" charset="0"/>
              </a:rPr>
              <a:t> Sports Physical Therapy 2016 46: 131-134.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Louw</a:t>
            </a:r>
            <a:r>
              <a:rPr lang="en-US" sz="1400" dirty="0" smtClean="0">
                <a:latin typeface="Arial" charset="0"/>
              </a:rPr>
              <a:t> A, </a:t>
            </a:r>
            <a:r>
              <a:rPr lang="en-US" sz="1400" dirty="0" err="1" smtClean="0">
                <a:latin typeface="Arial" charset="0"/>
              </a:rPr>
              <a:t>Diener</a:t>
            </a:r>
            <a:r>
              <a:rPr lang="en-US" sz="1400" dirty="0" smtClean="0">
                <a:latin typeface="Arial" charset="0"/>
              </a:rPr>
              <a:t> I, Landers MR, </a:t>
            </a:r>
            <a:r>
              <a:rPr lang="en-US" sz="1400" dirty="0" err="1" smtClean="0">
                <a:latin typeface="Arial" charset="0"/>
              </a:rPr>
              <a:t>Puentedura</a:t>
            </a:r>
            <a:r>
              <a:rPr lang="en-US" sz="1400" dirty="0" smtClean="0">
                <a:latin typeface="Arial" charset="0"/>
              </a:rPr>
              <a:t> EJ Preoperative pain neuroscience education for lumbar radiculopathy: A multicenter randomized controlled trial with 1-year follow-up. Spine 2014 39: 1449-1457.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References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>
                <a:latin typeface="Arial" charset="0"/>
              </a:rPr>
              <a:t>Louw</a:t>
            </a:r>
            <a:r>
              <a:rPr lang="en-US" sz="1400" dirty="0">
                <a:latin typeface="Arial" charset="0"/>
              </a:rPr>
              <a:t> A, </a:t>
            </a:r>
            <a:r>
              <a:rPr lang="en-US" sz="1400" dirty="0" err="1">
                <a:latin typeface="Arial" charset="0"/>
              </a:rPr>
              <a:t>Diener</a:t>
            </a:r>
            <a:r>
              <a:rPr lang="en-US" sz="1400" dirty="0">
                <a:latin typeface="Arial" charset="0"/>
              </a:rPr>
              <a:t> I, Landers MR, </a:t>
            </a:r>
            <a:r>
              <a:rPr lang="en-US" sz="1400" dirty="0" err="1">
                <a:latin typeface="Arial" charset="0"/>
              </a:rPr>
              <a:t>Zimney</a:t>
            </a:r>
            <a:r>
              <a:rPr lang="en-US" sz="1400" dirty="0">
                <a:latin typeface="Arial" charset="0"/>
              </a:rPr>
              <a:t> K, </a:t>
            </a:r>
            <a:r>
              <a:rPr lang="en-US" sz="1400" dirty="0" err="1">
                <a:latin typeface="Arial" charset="0"/>
              </a:rPr>
              <a:t>Puentedura</a:t>
            </a:r>
            <a:r>
              <a:rPr lang="en-US" sz="1400" dirty="0">
                <a:latin typeface="Arial" charset="0"/>
              </a:rPr>
              <a:t> EJ Three-year follow-up of a randomized controlled trial comparing preoperative neuroscience education for patients undergoing surgery for lumbar radiculopathy. Spine 2016 2: 289-298. 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Louw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A, </a:t>
            </a:r>
            <a:r>
              <a:rPr lang="en-US" sz="1400" dirty="0" err="1">
                <a:latin typeface="Arial" charset="0"/>
              </a:rPr>
              <a:t>Zimney</a:t>
            </a:r>
            <a:r>
              <a:rPr lang="en-US" sz="1400" dirty="0">
                <a:latin typeface="Arial" charset="0"/>
              </a:rPr>
              <a:t> K, </a:t>
            </a:r>
            <a:r>
              <a:rPr lang="en-US" sz="1400" dirty="0" err="1">
                <a:latin typeface="Arial" charset="0"/>
              </a:rPr>
              <a:t>Puentedura</a:t>
            </a:r>
            <a:r>
              <a:rPr lang="en-US" sz="1400" dirty="0">
                <a:latin typeface="Arial" charset="0"/>
              </a:rPr>
              <a:t> EJ, </a:t>
            </a:r>
            <a:r>
              <a:rPr lang="en-US" sz="1400" dirty="0" err="1">
                <a:latin typeface="Arial" charset="0"/>
              </a:rPr>
              <a:t>Diener</a:t>
            </a:r>
            <a:r>
              <a:rPr lang="en-US" sz="1400" dirty="0">
                <a:latin typeface="Arial" charset="0"/>
              </a:rPr>
              <a:t> I The efficacy of pain neuroscience education on musculoskeletal pain: A systematic review of the literature. Physiotherapy Theory &amp; Practice 2016 32: 332-355.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Noori</a:t>
            </a: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SA, Rasheed A, </a:t>
            </a:r>
            <a:r>
              <a:rPr lang="en-US" sz="1400" dirty="0" err="1">
                <a:latin typeface="Arial" charset="0"/>
              </a:rPr>
              <a:t>Aiter</a:t>
            </a:r>
            <a:r>
              <a:rPr lang="en-US" sz="1400" dirty="0">
                <a:latin typeface="Arial" charset="0"/>
              </a:rPr>
              <a:t> R, Jung B, Bansal N, Chang KV, </a:t>
            </a:r>
            <a:r>
              <a:rPr lang="en-US" sz="1400" dirty="0" err="1">
                <a:latin typeface="Arial" charset="0"/>
              </a:rPr>
              <a:t>Ottestad</a:t>
            </a:r>
            <a:r>
              <a:rPr lang="en-US" sz="1400" dirty="0">
                <a:latin typeface="Arial" charset="0"/>
              </a:rPr>
              <a:t> E, Gulati A Therapeutic Ultrasound for Pain Management in Chronic Low Back Pain and Chronic Neck Pain: A Systemic Review. Pain Medicine 2019: 287.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Poitras</a:t>
            </a:r>
            <a:r>
              <a:rPr lang="en-US" sz="1400" dirty="0" smtClean="0">
                <a:latin typeface="Arial" charset="0"/>
              </a:rPr>
              <a:t> S, </a:t>
            </a:r>
            <a:r>
              <a:rPr lang="en-US" sz="1400" dirty="0" err="1" smtClean="0">
                <a:latin typeface="Arial" charset="0"/>
              </a:rPr>
              <a:t>Brosseau</a:t>
            </a:r>
            <a:r>
              <a:rPr lang="en-US" sz="1400" dirty="0" smtClean="0">
                <a:latin typeface="Arial" charset="0"/>
              </a:rPr>
              <a:t> L Evidence-informed management of chronic low back pain with </a:t>
            </a:r>
            <a:r>
              <a:rPr lang="en-US" sz="1400" dirty="0" err="1" smtClean="0">
                <a:latin typeface="Arial" charset="0"/>
              </a:rPr>
              <a:t>transcutaneious</a:t>
            </a:r>
            <a:r>
              <a:rPr lang="en-US" sz="1400" dirty="0" smtClean="0">
                <a:latin typeface="Arial" charset="0"/>
              </a:rPr>
              <a:t> electrical nerve stimulation, interferential current, electrical muscle stimulation, ultrasound, and thermotherapy Spine 2008 8: 226-233.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Yaiznbowicz</a:t>
            </a:r>
            <a:r>
              <a:rPr lang="en-US" sz="1400" dirty="0" smtClean="0">
                <a:latin typeface="Arial" charset="0"/>
              </a:rPr>
              <a:t> R. Tao M Directional preference constructs for Patients’ Low Back Pain in the Absence of Centralization Journal of Manual and Manipulative Therapy 2018 26: 281-291.</a:t>
            </a:r>
          </a:p>
          <a:p>
            <a:pPr marL="457200" lvl="1" indent="0" eaLnBrk="1" hangingPunct="1">
              <a:spcAft>
                <a:spcPts val="900"/>
              </a:spcAft>
              <a:buNone/>
            </a:pPr>
            <a:r>
              <a:rPr lang="en-US" sz="1400" dirty="0" err="1" smtClean="0">
                <a:latin typeface="Arial" charset="0"/>
              </a:rPr>
              <a:t>Yaiznbowicz</a:t>
            </a:r>
            <a:r>
              <a:rPr lang="en-US" sz="1400" dirty="0" smtClean="0">
                <a:latin typeface="Arial" charset="0"/>
              </a:rPr>
              <a:t> R, Tao M, Owens A, </a:t>
            </a:r>
            <a:r>
              <a:rPr lang="en-US" sz="1400" dirty="0" err="1" smtClean="0">
                <a:latin typeface="Arial" charset="0"/>
              </a:rPr>
              <a:t>Wlodarski</a:t>
            </a:r>
            <a:r>
              <a:rPr lang="en-US" sz="1400" dirty="0" smtClean="0">
                <a:latin typeface="Arial" charset="0"/>
              </a:rPr>
              <a:t> M, </a:t>
            </a:r>
            <a:r>
              <a:rPr lang="en-US" sz="1400" dirty="0" err="1" smtClean="0">
                <a:latin typeface="Arial" charset="0"/>
              </a:rPr>
              <a:t>Dolutan</a:t>
            </a:r>
            <a:r>
              <a:rPr lang="en-US" sz="1400" dirty="0" smtClean="0">
                <a:latin typeface="Arial" charset="0"/>
              </a:rPr>
              <a:t> J Pain Pattern Classification and Directional Preference are Associated with Clinical Outcomes for Patients with Low Back Pain Journal of Manual and Manipulative Therapy 2018 26: 18-24.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Objectives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6412"/>
            <a:ext cx="8229600" cy="1559424"/>
          </a:xfrm>
        </p:spPr>
        <p:txBody>
          <a:bodyPr/>
          <a:lstStyle/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>
                <a:solidFill>
                  <a:srgbClr val="313231"/>
                </a:solidFill>
              </a:rPr>
              <a:t>How PT can transform pain </a:t>
            </a:r>
            <a:r>
              <a:rPr lang="en-US" sz="2800" dirty="0" smtClean="0">
                <a:solidFill>
                  <a:srgbClr val="313231"/>
                </a:solidFill>
              </a:rPr>
              <a:t>management</a:t>
            </a:r>
          </a:p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>
                <a:solidFill>
                  <a:srgbClr val="313231"/>
                </a:solidFill>
              </a:rPr>
              <a:t>Efficacy of </a:t>
            </a:r>
            <a:r>
              <a:rPr lang="en-US" sz="2800" dirty="0" smtClean="0">
                <a:solidFill>
                  <a:srgbClr val="313231"/>
                </a:solidFill>
              </a:rPr>
              <a:t>modalities</a:t>
            </a:r>
            <a:endParaRPr lang="en-US" sz="2800" dirty="0">
              <a:solidFill>
                <a:srgbClr val="313231"/>
              </a:solidFill>
            </a:endParaRPr>
          </a:p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rgbClr val="313231"/>
                </a:solidFill>
              </a:rPr>
              <a:t>Impact of pain neuroscience education</a:t>
            </a:r>
          </a:p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rgbClr val="313231"/>
                </a:solidFill>
              </a:rPr>
              <a:t>Importance of finding a directional preference</a:t>
            </a:r>
          </a:p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rgbClr val="313231"/>
                </a:solidFill>
              </a:rPr>
              <a:t>First exercise for healing</a:t>
            </a:r>
          </a:p>
          <a:p>
            <a:pPr eaLnBrk="1" hangingPunct="1">
              <a:buFont typeface="Times" pitchFamily="1" charset="0"/>
              <a:buChar char="•"/>
              <a:defRPr/>
            </a:pPr>
            <a:endParaRPr lang="en-US" sz="2800" dirty="0">
              <a:solidFill>
                <a:srgbClr val="3132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5"/>
          <p:cNvSpPr txBox="1">
            <a:spLocks noChangeArrowheads="1"/>
          </p:cNvSpPr>
          <p:nvPr/>
        </p:nvSpPr>
        <p:spPr bwMode="auto">
          <a:xfrm>
            <a:off x="2244436" y="367145"/>
            <a:ext cx="3433763" cy="5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Questions?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66" y="1089892"/>
            <a:ext cx="3532433" cy="537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</a:rPr>
              <a:t>PT &amp; pain management</a:t>
            </a:r>
            <a:endParaRPr lang="en-US" sz="4000" dirty="0">
              <a:solidFill>
                <a:srgbClr val="B208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5950"/>
            <a:ext cx="8162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CDC recommends “high quality evidence”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Treatments provided by physical therapy are effective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Reducing pain, improving function in LBP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Exercise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Correlation regular exercise and decrease in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of 60 randomized control trials exercise therapy for adults with LBP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 pain, improve function &amp; help return to work</a:t>
            </a:r>
          </a:p>
          <a:p>
            <a:pPr lvl="2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Manual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Hands-on manipulation of joints and soft tissue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Modulate pain, reduce swelling &amp; inflammation, improve mobility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in treating low back pain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66743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</a:rPr>
              <a:t>PT &amp; pain management</a:t>
            </a:r>
            <a:endParaRPr lang="en-US" sz="4000" dirty="0">
              <a:solidFill>
                <a:srgbClr val="B208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5950"/>
            <a:ext cx="8162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Mindfulness, relaxation, visualization &amp; graded exposure to stress-producing events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Reduce pain &amp; improve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Sleep hygiene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Deprivation can increase sensitivity levels, increase stress &amp;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Pain neuroscience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Educate on modern pain science; empower patients to overcome persistent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Pain-centric to Function-centric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30803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Efficacy of modalities for LBP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High freq. &gt; low freq. TENS improves short term pain, improves emotional role limitations and decreases acetaminophen use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No impact on perceived disability or long term pain</a:t>
            </a:r>
          </a:p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Moderate evidence dry needling of myofascial trigger points if associated with other therapies, recommended to decrease intensity of LBP post-intervention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Improving functional disability remains unclear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Not approved for FL PTs currently</a:t>
            </a:r>
          </a:p>
          <a:p>
            <a:pPr eaLnBrk="1" hangingPunct="1">
              <a:spcAft>
                <a:spcPts val="900"/>
              </a:spcAft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8095"/>
            <a:ext cx="8229600" cy="554806"/>
          </a:xfrm>
        </p:spPr>
        <p:txBody>
          <a:bodyPr/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Efficacy of modalities for LBP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Therapeutic ultrasound is not recommended for short term pain relief of neck or low back pain</a:t>
            </a:r>
          </a:p>
          <a:p>
            <a:pPr lvl="1"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Not supported by research</a:t>
            </a:r>
          </a:p>
          <a:p>
            <a:pPr eaLnBrk="1" hangingPunct="1">
              <a:spcAft>
                <a:spcPts val="900"/>
              </a:spcAft>
            </a:pPr>
            <a:r>
              <a:rPr lang="en-US" dirty="0" smtClean="0">
                <a:latin typeface="Arial" charset="0"/>
              </a:rPr>
              <a:t>Lumbar traction has little to no impact on clinical outcomes</a:t>
            </a:r>
          </a:p>
          <a:p>
            <a:pPr lvl="1" eaLnBrk="1" hangingPunct="1">
              <a:spcAft>
                <a:spcPts val="900"/>
              </a:spcAft>
            </a:pPr>
            <a:endParaRPr lang="en-US" dirty="0">
              <a:latin typeface="Arial" charset="0"/>
            </a:endParaRPr>
          </a:p>
          <a:p>
            <a:pPr marL="0" indent="0" eaLnBrk="1" hangingPunct="1">
              <a:spcAft>
                <a:spcPts val="900"/>
              </a:spcAft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Impact of pain neuroscience education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6412"/>
            <a:ext cx="8229600" cy="1559424"/>
          </a:xfrm>
        </p:spPr>
        <p:txBody>
          <a:bodyPr/>
          <a:lstStyle/>
          <a:p>
            <a:pPr eaLnBrk="1" hangingPunct="1">
              <a:buFont typeface="Times" pitchFamily="1" charset="0"/>
              <a:buChar char="•"/>
              <a:defRPr/>
            </a:pPr>
            <a:r>
              <a:rPr lang="en-US" sz="2800" dirty="0" smtClean="0">
                <a:solidFill>
                  <a:srgbClr val="313231"/>
                </a:solidFill>
              </a:rPr>
              <a:t>Only been around for &lt; 2 decades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Renaissance period, religious and spiritual belief influence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1965 </a:t>
            </a:r>
            <a:r>
              <a:rPr lang="en-US" sz="2200" dirty="0" err="1" smtClean="0">
                <a:solidFill>
                  <a:srgbClr val="313231"/>
                </a:solidFill>
              </a:rPr>
              <a:t>Melzack</a:t>
            </a:r>
            <a:r>
              <a:rPr lang="en-US" sz="2200" dirty="0" smtClean="0">
                <a:solidFill>
                  <a:srgbClr val="313231"/>
                </a:solidFill>
              </a:rPr>
              <a:t>- gate control theory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Early 1990s- functional brain scans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First documented use of PNE as treatment in 1999, Louis Gifford presented at the International Association on the Study of Pain</a:t>
            </a:r>
          </a:p>
          <a:p>
            <a:pPr marL="457200" lvl="1" indent="0" eaLnBrk="1" hangingPunct="1">
              <a:buNone/>
              <a:defRPr/>
            </a:pPr>
            <a:endParaRPr lang="en-US" sz="2200" dirty="0" smtClean="0">
              <a:solidFill>
                <a:srgbClr val="313231"/>
              </a:solidFill>
            </a:endParaRPr>
          </a:p>
          <a:p>
            <a:pPr lvl="1" eaLnBrk="1" hangingPunct="1">
              <a:buFont typeface="Times" pitchFamily="1" charset="0"/>
              <a:buChar char="•"/>
              <a:defRPr/>
            </a:pPr>
            <a:endParaRPr lang="en-US" sz="2200" dirty="0">
              <a:solidFill>
                <a:srgbClr val="31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Impact of pain neuroscience education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6412"/>
            <a:ext cx="8229600" cy="1559424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endParaRPr lang="en-US" sz="2200" dirty="0" smtClean="0">
              <a:solidFill>
                <a:srgbClr val="313231"/>
              </a:solidFill>
            </a:endParaRPr>
          </a:p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PNE</a:t>
            </a:r>
          </a:p>
          <a:p>
            <a:pPr lvl="2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Aims to explain to patients the biological &amp; physiological processes involved in a pain experience </a:t>
            </a:r>
          </a:p>
          <a:p>
            <a:pPr lvl="2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Defocus the anatomical structures 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No </a:t>
            </a:r>
            <a:r>
              <a:rPr lang="en-US" sz="2200" dirty="0">
                <a:solidFill>
                  <a:srgbClr val="313231"/>
                </a:solidFill>
              </a:rPr>
              <a:t>longer “biomedical” model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r>
              <a:rPr lang="en-US" sz="2200" dirty="0">
                <a:solidFill>
                  <a:srgbClr val="313231"/>
                </a:solidFill>
              </a:rPr>
              <a:t>Tissue healing time frames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r>
              <a:rPr lang="en-US" sz="2200" dirty="0">
                <a:solidFill>
                  <a:srgbClr val="313231"/>
                </a:solidFill>
              </a:rPr>
              <a:t>“Know pain, know gain.”</a:t>
            </a:r>
          </a:p>
          <a:p>
            <a:pPr lvl="4" eaLnBrk="1" hangingPunct="1">
              <a:buFont typeface="Times" pitchFamily="1" charset="0"/>
              <a:buChar char="•"/>
              <a:defRPr/>
            </a:pPr>
            <a:r>
              <a:rPr lang="en-US" sz="2200" dirty="0">
                <a:solidFill>
                  <a:srgbClr val="313231"/>
                </a:solidFill>
              </a:rPr>
              <a:t>Changes occur in the brain </a:t>
            </a:r>
          </a:p>
          <a:p>
            <a:pPr lvl="3" eaLnBrk="1" hangingPunct="1">
              <a:buFont typeface="Times" pitchFamily="1" charset="0"/>
              <a:buChar char="•"/>
              <a:defRPr/>
            </a:pPr>
            <a:endParaRPr lang="en-US" sz="2200" dirty="0" smtClean="0">
              <a:solidFill>
                <a:srgbClr val="313231"/>
              </a:solidFill>
            </a:endParaRPr>
          </a:p>
          <a:p>
            <a:pPr lvl="3" eaLnBrk="1" hangingPunct="1">
              <a:buFont typeface="Times" pitchFamily="1" charset="0"/>
              <a:buChar char="•"/>
              <a:defRPr/>
            </a:pPr>
            <a:endParaRPr lang="en-US" sz="2200" dirty="0">
              <a:solidFill>
                <a:srgbClr val="31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688369"/>
            <a:ext cx="8229600" cy="52379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20838"/>
                </a:solidFill>
                <a:latin typeface="Arial" charset="0"/>
              </a:rPr>
              <a:t>Impact of pain neuroscience education</a:t>
            </a:r>
            <a:endParaRPr lang="en-US" sz="4000" dirty="0">
              <a:solidFill>
                <a:srgbClr val="B20838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46412"/>
            <a:ext cx="8229600" cy="1559424"/>
          </a:xfrm>
        </p:spPr>
        <p:txBody>
          <a:bodyPr/>
          <a:lstStyle/>
          <a:p>
            <a:pPr lvl="1" eaLnBrk="1" hangingPunct="1">
              <a:buFont typeface="Times" pitchFamily="1" charset="0"/>
              <a:buChar char="•"/>
              <a:defRPr/>
            </a:pPr>
            <a:r>
              <a:rPr lang="en-US" sz="2200" dirty="0" smtClean="0">
                <a:solidFill>
                  <a:srgbClr val="313231"/>
                </a:solidFill>
              </a:rPr>
              <a:t>The body’s Alarm system</a:t>
            </a:r>
          </a:p>
          <a:p>
            <a:pPr lvl="1" eaLnBrk="1" hangingPunct="1">
              <a:buFont typeface="Times" pitchFamily="1" charset="0"/>
              <a:buChar char="•"/>
              <a:defRPr/>
            </a:pPr>
            <a:endParaRPr lang="en-US" sz="2200" dirty="0" smtClean="0">
              <a:solidFill>
                <a:srgbClr val="313231"/>
              </a:solidFill>
            </a:endParaRPr>
          </a:p>
          <a:p>
            <a:pPr lvl="1" eaLnBrk="1" hangingPunct="1">
              <a:buFont typeface="Times" pitchFamily="1" charset="0"/>
              <a:buChar char="•"/>
              <a:defRPr/>
            </a:pPr>
            <a:endParaRPr lang="en-US" sz="2200" dirty="0" smtClean="0">
              <a:solidFill>
                <a:srgbClr val="31323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8" y="2290619"/>
            <a:ext cx="6626211" cy="400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1199</Words>
  <Application>Microsoft Office PowerPoint</Application>
  <PresentationFormat>On-screen Show (4:3)</PresentationFormat>
  <Paragraphs>160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think-cell Slide</vt:lpstr>
      <vt:lpstr>Conservative Low Back Pain Treatment-  a Physical Therapist perspective</vt:lpstr>
      <vt:lpstr>Objectives</vt:lpstr>
      <vt:lpstr>PT &amp; pain management</vt:lpstr>
      <vt:lpstr>PT &amp; pain management</vt:lpstr>
      <vt:lpstr>Efficacy of modalities for LBP</vt:lpstr>
      <vt:lpstr>Efficacy of modalities for LBP</vt:lpstr>
      <vt:lpstr>Impact of pain neuroscience education</vt:lpstr>
      <vt:lpstr>Impact of pain neuroscience education</vt:lpstr>
      <vt:lpstr>Impact of pain neuroscience education</vt:lpstr>
      <vt:lpstr>Impact of pain neuroscience education</vt:lpstr>
      <vt:lpstr>Impact of pain neuroscience education</vt:lpstr>
      <vt:lpstr>Impact of pain neuroscience education</vt:lpstr>
      <vt:lpstr>Treatment- Significance of DP</vt:lpstr>
      <vt:lpstr>Treatment- Significance of DP</vt:lpstr>
      <vt:lpstr>First to consider- Posture</vt:lpstr>
      <vt:lpstr>First to consider- Posture</vt:lpstr>
      <vt:lpstr>Conclusion</vt:lpstr>
      <vt:lpstr>References</vt:lpstr>
      <vt:lpstr>References</vt:lpstr>
      <vt:lpstr>PowerPoint Presentation</vt:lpstr>
    </vt:vector>
  </TitlesOfParts>
  <Company>Orlando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CS_iMac7 Creative Services</dc:creator>
  <cp:lastModifiedBy>Johnston, Tony A.</cp:lastModifiedBy>
  <cp:revision>304</cp:revision>
  <cp:lastPrinted>2015-04-14T15:32:20Z</cp:lastPrinted>
  <dcterms:created xsi:type="dcterms:W3CDTF">2014-12-08T20:58:29Z</dcterms:created>
  <dcterms:modified xsi:type="dcterms:W3CDTF">2019-04-09T15:13:52Z</dcterms:modified>
</cp:coreProperties>
</file>