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72" r:id="rId4"/>
    <p:sldId id="273" r:id="rId5"/>
    <p:sldId id="274" r:id="rId6"/>
    <p:sldId id="277" r:id="rId7"/>
    <p:sldId id="278" r:id="rId8"/>
    <p:sldId id="275" r:id="rId9"/>
    <p:sldId id="276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65" r:id="rId18"/>
    <p:sldId id="269" r:id="rId19"/>
    <p:sldId id="266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737" autoAdjust="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29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2029487"/>
            <a:ext cx="6498158" cy="1724867"/>
          </a:xfrm>
        </p:spPr>
        <p:txBody>
          <a:bodyPr/>
          <a:lstStyle/>
          <a:p>
            <a:r>
              <a:rPr lang="en-US" dirty="0" smtClean="0"/>
              <a:t>THORACIC SPINE </a:t>
            </a:r>
            <a:br>
              <a:rPr lang="en-US" dirty="0" smtClean="0"/>
            </a:br>
            <a:r>
              <a:rPr lang="en-US" sz="4000" dirty="0" smtClean="0"/>
              <a:t>Principles and pathology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285620" y="5624286"/>
            <a:ext cx="406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Virgilio Matheus, MD, FACS</a:t>
            </a:r>
          </a:p>
          <a:p>
            <a:r>
              <a:rPr lang="en-US" dirty="0" smtClean="0"/>
              <a:t>Orlando Health Neurosurgery</a:t>
            </a:r>
          </a:p>
        </p:txBody>
      </p:sp>
      <p:pic>
        <p:nvPicPr>
          <p:cNvPr id="4" name="Picture 3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3" y="5456767"/>
            <a:ext cx="4330296" cy="81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Degenerative</a:t>
            </a:r>
          </a:p>
          <a:p>
            <a:pPr lvl="1">
              <a:buFontTx/>
              <a:buChar char="-"/>
            </a:pPr>
            <a:endParaRPr lang="en-US" dirty="0"/>
          </a:p>
          <a:p>
            <a:pPr lvl="2">
              <a:buFontTx/>
              <a:buChar char="-"/>
            </a:pPr>
            <a:r>
              <a:rPr lang="en-US" dirty="0" smtClean="0"/>
              <a:t>Scoliosis</a:t>
            </a:r>
          </a:p>
          <a:p>
            <a:pPr lvl="2">
              <a:buFontTx/>
              <a:buChar char="-"/>
            </a:pPr>
            <a:r>
              <a:rPr lang="en-US" dirty="0" smtClean="0"/>
              <a:t>Stenosis 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5" name="Picture 4" descr="Screen Shot 2018-04-09 at 11.46.05 A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299" y="3987264"/>
            <a:ext cx="2697826" cy="2245834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4" name="Picture 3" descr="Screen Shot 2019-04-02 at 11.24.10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623" y="2609499"/>
            <a:ext cx="1819341" cy="3646233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9-04-02 at 11.25.01 PM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448" y="2609499"/>
            <a:ext cx="2228855" cy="362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8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206251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Trauma</a:t>
            </a:r>
          </a:p>
          <a:p>
            <a:pPr lvl="1">
              <a:buFontTx/>
              <a:buChar char="-"/>
            </a:pPr>
            <a:r>
              <a:rPr lang="en-US" dirty="0" smtClean="0"/>
              <a:t>Fractures</a:t>
            </a:r>
          </a:p>
          <a:p>
            <a:pPr lvl="1">
              <a:buFontTx/>
              <a:buChar char="-"/>
            </a:pPr>
            <a:r>
              <a:rPr lang="en-US" dirty="0" smtClean="0"/>
              <a:t>Subluxations</a:t>
            </a:r>
          </a:p>
          <a:p>
            <a:pPr lvl="1">
              <a:buFontTx/>
              <a:buChar char="-"/>
            </a:pPr>
            <a:r>
              <a:rPr lang="en-US" dirty="0" smtClean="0"/>
              <a:t>Compression</a:t>
            </a:r>
          </a:p>
          <a:p>
            <a:pPr lvl="1">
              <a:buFontTx/>
              <a:buChar char="-"/>
            </a:pPr>
            <a:r>
              <a:rPr lang="en-US" dirty="0" smtClean="0"/>
              <a:t>Scoliosis</a:t>
            </a:r>
          </a:p>
          <a:p>
            <a:pPr marL="349250" lvl="1" indent="0">
              <a:buNone/>
            </a:pPr>
            <a:endParaRPr lang="en-US" dirty="0" smtClean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5" name="Picture 4" descr="Screen Shot 2019-04-02 at 11.57.05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389" y="3573756"/>
            <a:ext cx="1640713" cy="2627396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9-04-02 at 11.57.58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410" y="3573756"/>
            <a:ext cx="1647506" cy="2627396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49946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Tumor</a:t>
            </a:r>
          </a:p>
          <a:p>
            <a:pPr lvl="1">
              <a:buFontTx/>
              <a:buChar char="-"/>
            </a:pPr>
            <a:r>
              <a:rPr lang="en-US" dirty="0" smtClean="0"/>
              <a:t>Primary vs. metastatic</a:t>
            </a:r>
          </a:p>
          <a:p>
            <a:pPr lvl="1">
              <a:buFontTx/>
              <a:buChar char="-"/>
            </a:pPr>
            <a:r>
              <a:rPr lang="en-US" dirty="0" smtClean="0"/>
              <a:t>Epidural vs. </a:t>
            </a:r>
            <a:r>
              <a:rPr lang="en-US" dirty="0" err="1" smtClean="0"/>
              <a:t>intradural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Intramedullary vs. </a:t>
            </a:r>
            <a:r>
              <a:rPr lang="en-US" dirty="0" err="1" smtClean="0"/>
              <a:t>extramedullary</a:t>
            </a:r>
            <a:endParaRPr lang="en-US" dirty="0" smtClean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4" name="Picture 3" descr="Screen Shot 2019-04-03 at 12.00.35 A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431" y="3430777"/>
            <a:ext cx="2351640" cy="2827774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72863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Infection</a:t>
            </a:r>
          </a:p>
          <a:p>
            <a:pPr lvl="1">
              <a:buFontTx/>
              <a:buChar char="-"/>
            </a:pPr>
            <a:endParaRPr lang="en-US" dirty="0"/>
          </a:p>
          <a:p>
            <a:pPr lvl="1">
              <a:buFontTx/>
              <a:buChar char="-"/>
            </a:pPr>
            <a:r>
              <a:rPr lang="en-US" dirty="0" err="1" smtClean="0"/>
              <a:t>Discitis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err="1" smtClean="0"/>
              <a:t>Osteomyellitis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Epidural abscess</a:t>
            </a:r>
          </a:p>
          <a:p>
            <a:pPr lvl="1">
              <a:buFontTx/>
              <a:buChar char="-"/>
            </a:pPr>
            <a:endParaRPr lang="en-US" dirty="0" smtClean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4" name="Picture 3" descr="Screen Shot 2019-04-03 at 12.10.03 A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88" y="3978058"/>
            <a:ext cx="3958844" cy="224566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 descr="Screen Shot 2019-04-03 at 12.11.41 A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335" y="1281957"/>
            <a:ext cx="2595696" cy="2439243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9-04-03 at 12.12.37 AM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971" y="3978058"/>
            <a:ext cx="3948527" cy="2263552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35914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206251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Inflammatory</a:t>
            </a:r>
          </a:p>
          <a:p>
            <a:pPr lvl="1">
              <a:buFontTx/>
              <a:buChar char="-"/>
            </a:pPr>
            <a:r>
              <a:rPr lang="en-US" dirty="0" err="1" smtClean="0"/>
              <a:t>Hyperkyphosis</a:t>
            </a:r>
            <a:r>
              <a:rPr lang="en-US" dirty="0" smtClean="0"/>
              <a:t> (</a:t>
            </a:r>
            <a:r>
              <a:rPr lang="en-US" dirty="0" err="1" smtClean="0"/>
              <a:t>Scheuermann’s</a:t>
            </a:r>
            <a:r>
              <a:rPr lang="en-US" dirty="0" smtClean="0"/>
              <a:t> kyphosis)</a:t>
            </a:r>
          </a:p>
          <a:p>
            <a:pPr lvl="1">
              <a:buFontTx/>
              <a:buChar char="-"/>
            </a:pPr>
            <a:r>
              <a:rPr lang="en-US" dirty="0" err="1" smtClean="0"/>
              <a:t>Ankylosing</a:t>
            </a:r>
            <a:r>
              <a:rPr lang="en-US" dirty="0" smtClean="0"/>
              <a:t> spondylitis</a:t>
            </a:r>
          </a:p>
          <a:p>
            <a:pPr lvl="1">
              <a:buFontTx/>
              <a:buChar char="-"/>
            </a:pPr>
            <a:r>
              <a:rPr lang="en-US" dirty="0" smtClean="0"/>
              <a:t>Rheumatoid arthritis</a:t>
            </a:r>
          </a:p>
          <a:p>
            <a:pPr lvl="1">
              <a:buFontTx/>
              <a:buChar char="-"/>
            </a:pPr>
            <a:r>
              <a:rPr lang="en-US" dirty="0" smtClean="0"/>
              <a:t>DISH</a:t>
            </a:r>
          </a:p>
          <a:p>
            <a:pPr lvl="1">
              <a:buFontTx/>
              <a:buChar char="-"/>
            </a:pPr>
            <a:r>
              <a:rPr lang="en-US" dirty="0" smtClean="0"/>
              <a:t>OPLL</a:t>
            </a:r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4" name="Picture 3" descr="Screen Shot 2019-04-02 at 11.26.31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88" y="4073561"/>
            <a:ext cx="2689731" cy="206533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 descr="Screen Shot 2019-04-02 at 11.47.51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137" y="3418707"/>
            <a:ext cx="2340864" cy="2809037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9-04-02 at 11.52.30 PM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725" y="3418707"/>
            <a:ext cx="1918647" cy="2809037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57826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Vascular</a:t>
            </a:r>
          </a:p>
          <a:p>
            <a:pPr>
              <a:buFontTx/>
              <a:buChar char="-"/>
            </a:pPr>
            <a:endParaRPr lang="en-US" dirty="0"/>
          </a:p>
          <a:p>
            <a:pPr lvl="1">
              <a:buFontTx/>
              <a:buChar char="-"/>
            </a:pPr>
            <a:r>
              <a:rPr lang="en-US" dirty="0" smtClean="0"/>
              <a:t>Dural A-V fistula</a:t>
            </a:r>
          </a:p>
          <a:p>
            <a:pPr lvl="1">
              <a:buFontTx/>
              <a:buChar char="-"/>
            </a:pPr>
            <a:r>
              <a:rPr lang="en-US" dirty="0" err="1" smtClean="0"/>
              <a:t>Arterio</a:t>
            </a:r>
            <a:r>
              <a:rPr lang="en-US" dirty="0" smtClean="0"/>
              <a:t>-venous malformations</a:t>
            </a:r>
          </a:p>
          <a:p>
            <a:pPr lvl="1">
              <a:buFontTx/>
              <a:buChar char="-"/>
            </a:pPr>
            <a:r>
              <a:rPr lang="en-US" dirty="0" smtClean="0"/>
              <a:t>Spinal infarct</a:t>
            </a:r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4" name="Picture 3" descr="Screen Shot 2019-04-03 at 12.16.26 A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956" y="4027867"/>
            <a:ext cx="2975453" cy="209357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 descr="Screen Shot 2019-04-03 at 12.18.09 A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805" y="4027868"/>
            <a:ext cx="3252865" cy="2109966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36667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Pathology</a:t>
            </a:r>
            <a:br>
              <a:rPr lang="en-US" sz="2400" dirty="0" smtClean="0">
                <a:solidFill>
                  <a:srgbClr val="000000"/>
                </a:solidFill>
                <a:latin typeface="+mn-lt"/>
              </a:rPr>
            </a:b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Treatment options</a:t>
            </a:r>
            <a:r>
              <a:rPr lang="en-US" sz="2400" dirty="0">
                <a:solidFill>
                  <a:srgbClr val="000000"/>
                </a:solidFill>
                <a:latin typeface="+mn-lt"/>
              </a:rPr>
              <a:t/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Congenital  	bracing-surgery</a:t>
            </a:r>
          </a:p>
          <a:p>
            <a:pPr>
              <a:buFontTx/>
              <a:buChar char="-"/>
            </a:pPr>
            <a:r>
              <a:rPr lang="en-US" dirty="0" smtClean="0"/>
              <a:t>Degenerative	PT-Pain Management-Surgery</a:t>
            </a:r>
          </a:p>
          <a:p>
            <a:pPr>
              <a:buFontTx/>
              <a:buChar char="-"/>
            </a:pPr>
            <a:r>
              <a:rPr lang="en-US" dirty="0" smtClean="0"/>
              <a:t>Trauma		bracing- surgery</a:t>
            </a:r>
          </a:p>
          <a:p>
            <a:pPr>
              <a:buFontTx/>
              <a:buChar char="-"/>
            </a:pPr>
            <a:r>
              <a:rPr lang="en-US" dirty="0" smtClean="0"/>
              <a:t>Tumor		XRT- chemo- surgery</a:t>
            </a:r>
          </a:p>
          <a:p>
            <a:pPr>
              <a:buFontTx/>
              <a:buChar char="-"/>
            </a:pPr>
            <a:r>
              <a:rPr lang="en-US" dirty="0" smtClean="0"/>
              <a:t>Infection		</a:t>
            </a:r>
            <a:r>
              <a:rPr lang="en-US" dirty="0" err="1" smtClean="0"/>
              <a:t>Abx</a:t>
            </a:r>
            <a:r>
              <a:rPr lang="en-US" dirty="0" smtClean="0"/>
              <a:t>- surgery</a:t>
            </a:r>
          </a:p>
          <a:p>
            <a:pPr>
              <a:buFontTx/>
              <a:buChar char="-"/>
            </a:pPr>
            <a:r>
              <a:rPr lang="en-US" dirty="0" smtClean="0"/>
              <a:t>Inflammatory	Immunotherapy-PT-surgery</a:t>
            </a:r>
          </a:p>
          <a:p>
            <a:pPr>
              <a:buFontTx/>
              <a:buChar char="-"/>
            </a:pPr>
            <a:r>
              <a:rPr lang="en-US" dirty="0" smtClean="0"/>
              <a:t>Vascular		embolization-XRT-surgery</a:t>
            </a:r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2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08" y="644677"/>
            <a:ext cx="8042276" cy="5560179"/>
          </a:xfrm>
        </p:spPr>
        <p:txBody>
          <a:bodyPr/>
          <a:lstStyle/>
          <a:p>
            <a:pPr marL="349250" lvl="1" indent="0">
              <a:buNone/>
            </a:pPr>
            <a:endParaRPr lang="en-US" dirty="0"/>
          </a:p>
          <a:p>
            <a:pPr lvl="1"/>
            <a:r>
              <a:rPr lang="en-US" dirty="0" smtClean="0"/>
              <a:t>Conservative options: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Multimodal pain management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Physical therapy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Bracing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4" name="Picture 3" descr="Screen Shot 2018-04-11 at 10.57.38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281" y="858762"/>
            <a:ext cx="2095500" cy="2781300"/>
          </a:xfrm>
          <a:prstGeom prst="rect">
            <a:avLst/>
          </a:prstGeom>
        </p:spPr>
      </p:pic>
      <p:pic>
        <p:nvPicPr>
          <p:cNvPr id="5" name="Picture 4" descr="Screen Shot 2018-04-11 at 10.58.53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989" y="3880006"/>
            <a:ext cx="4338562" cy="2825261"/>
          </a:xfrm>
          <a:prstGeom prst="rect">
            <a:avLst/>
          </a:prstGeom>
        </p:spPr>
      </p:pic>
      <p:pic>
        <p:nvPicPr>
          <p:cNvPr id="6" name="Picture 5" descr="Screen Shot 2018-04-11 at 10.33.53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3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317985"/>
            <a:ext cx="8042276" cy="6031443"/>
          </a:xfrm>
        </p:spPr>
        <p:txBody>
          <a:bodyPr/>
          <a:lstStyle/>
          <a:p>
            <a:r>
              <a:rPr lang="en-US" dirty="0" smtClean="0"/>
              <a:t>Thoracic pathology surgical options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Surgical tools include: hooks, wiring, bands, screws, rods, cages, spacers</a:t>
            </a:r>
          </a:p>
          <a:p>
            <a:pPr marL="0" indent="0">
              <a:buNone/>
            </a:pPr>
            <a:r>
              <a:rPr lang="en-US" dirty="0" smtClean="0"/>
              <a:t>Surgical techniques include:</a:t>
            </a:r>
          </a:p>
          <a:p>
            <a:r>
              <a:rPr lang="en-US" dirty="0" smtClean="0"/>
              <a:t> Laminectomies, </a:t>
            </a:r>
            <a:r>
              <a:rPr lang="en-US" dirty="0" err="1" smtClean="0"/>
              <a:t>corpectomies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Osteotomy : Ponte, Smith-Peterson, Pedicle </a:t>
            </a:r>
            <a:r>
              <a:rPr lang="en-US" dirty="0" err="1" smtClean="0"/>
              <a:t>substraction</a:t>
            </a:r>
            <a:r>
              <a:rPr lang="en-US" dirty="0" smtClean="0"/>
              <a:t>, Vertebral body resection</a:t>
            </a:r>
          </a:p>
          <a:p>
            <a:r>
              <a:rPr lang="en-US" dirty="0" smtClean="0"/>
              <a:t>Rod manipulation: </a:t>
            </a:r>
            <a:r>
              <a:rPr lang="en-US" dirty="0" err="1" smtClean="0"/>
              <a:t>derotation</a:t>
            </a:r>
            <a:r>
              <a:rPr lang="en-US" dirty="0" smtClean="0"/>
              <a:t>, cantilever, in situ bending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Screen Shot 2018-04-11 at 11.26.57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51" y="812818"/>
            <a:ext cx="7701973" cy="514240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8-04-11 at 11.33.57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216" y="718460"/>
            <a:ext cx="4165600" cy="5600700"/>
          </a:xfrm>
          <a:prstGeom prst="rect">
            <a:avLst/>
          </a:prstGeom>
        </p:spPr>
      </p:pic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8" name="Picture 7" descr="Screen Shot 2019-04-03 at 12.28.18 AM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42" y="317985"/>
            <a:ext cx="7026218" cy="5827205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67371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Thoracic pathology treatment</a:t>
            </a:r>
          </a:p>
          <a:p>
            <a:pPr lvl="1"/>
            <a:r>
              <a:rPr lang="en-US" dirty="0" smtClean="0"/>
              <a:t>Surgical options:</a:t>
            </a:r>
          </a:p>
          <a:p>
            <a:pPr lvl="1"/>
            <a:endParaRPr lang="en-US" dirty="0"/>
          </a:p>
          <a:p>
            <a:pPr lvl="2"/>
            <a:r>
              <a:rPr lang="en-US" dirty="0" smtClean="0"/>
              <a:t>Focal decompression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Short segment stabilization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Deformity correction</a:t>
            </a:r>
            <a:endParaRPr lang="en-US" dirty="0"/>
          </a:p>
        </p:txBody>
      </p:sp>
      <p:pic>
        <p:nvPicPr>
          <p:cNvPr id="4" name="Picture 3" descr="Screen Shot 2018-04-11 at 11.02.05 PM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50"/>
          <a:stretch/>
        </p:blipFill>
        <p:spPr>
          <a:xfrm>
            <a:off x="5472614" y="3066279"/>
            <a:ext cx="3288695" cy="1641481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5" name="Picture 4" descr="Screen Shot 2018-04-11 at 11.09.08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733" y="3282905"/>
            <a:ext cx="3922790" cy="1838295"/>
          </a:xfrm>
          <a:prstGeom prst="rect">
            <a:avLst/>
          </a:prstGeom>
        </p:spPr>
      </p:pic>
      <p:pic>
        <p:nvPicPr>
          <p:cNvPr id="6" name="Picture 5" descr="Screen Shot 2018-04-11 at 11.17.40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733" y="1600201"/>
            <a:ext cx="4056854" cy="1891416"/>
          </a:xfrm>
          <a:prstGeom prst="rect">
            <a:avLst/>
          </a:prstGeom>
        </p:spPr>
      </p:pic>
      <p:pic>
        <p:nvPicPr>
          <p:cNvPr id="7" name="Picture 6" descr="Screen Shot 2018-04-11 at 11.19.37 PM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733" y="3364255"/>
            <a:ext cx="4056854" cy="1869826"/>
          </a:xfrm>
          <a:prstGeom prst="rect">
            <a:avLst/>
          </a:prstGeom>
        </p:spPr>
      </p:pic>
      <p:pic>
        <p:nvPicPr>
          <p:cNvPr id="8" name="Picture 7" descr="Screen Shot 2018-04-11 at 10.33.53 PM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0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82879"/>
            <a:ext cx="8042276" cy="4343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Anatomy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Coronal                       Sagittal      </a:t>
            </a:r>
          </a:p>
        </p:txBody>
      </p:sp>
      <p:pic>
        <p:nvPicPr>
          <p:cNvPr id="4" name="Picture 3" descr="Screen Shot 2018-04-09 at 11.28.35 A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119" y="2084776"/>
            <a:ext cx="983653" cy="39439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8" name="Picture 7" descr="Screen Shot 2019-04-01 at 7.42.06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778" y="1989009"/>
            <a:ext cx="2472459" cy="4039747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15092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76483"/>
            <a:ext cx="8042276" cy="847435"/>
          </a:xfrm>
        </p:spPr>
        <p:txBody>
          <a:bodyPr/>
          <a:lstStyle/>
          <a:p>
            <a:pPr marL="1835150" lvl="6" indent="0" algn="just">
              <a:buNone/>
            </a:pPr>
            <a:r>
              <a:rPr lang="en-US" dirty="0" smtClean="0"/>
              <a:t>	</a:t>
            </a:r>
            <a:r>
              <a:rPr lang="en-US" sz="4800" dirty="0" smtClean="0"/>
              <a:t>THANKS</a:t>
            </a:r>
            <a:endParaRPr lang="en-US" sz="4800" dirty="0"/>
          </a:p>
        </p:txBody>
      </p:sp>
      <p:pic>
        <p:nvPicPr>
          <p:cNvPr id="4" name="Picture 3" descr="Screen Shot 2018-04-11 at 11.42.14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437" y="2359891"/>
            <a:ext cx="5232400" cy="3708400"/>
          </a:xfrm>
          <a:prstGeom prst="rect">
            <a:avLst/>
          </a:prstGeom>
        </p:spPr>
      </p:pic>
      <p:pic>
        <p:nvPicPr>
          <p:cNvPr id="5" name="Picture 4" descr="Screen Shot 2018-04-11 at 10.33.53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4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82879"/>
            <a:ext cx="8042276" cy="4343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Anatomy</a:t>
            </a:r>
            <a:endParaRPr lang="en-US" dirty="0"/>
          </a:p>
          <a:p>
            <a:pPr marL="0" indent="0" algn="ctr">
              <a:buNone/>
            </a:pPr>
            <a:endParaRPr lang="en-US" dirty="0" smtClean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5" name="Picture 4" descr="Screen Shot 2019-04-01 at 7.46.14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354" y="2136633"/>
            <a:ext cx="6350000" cy="3556000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30403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-444811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309698"/>
            <a:ext cx="8042276" cy="4343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Anatomy</a:t>
            </a:r>
            <a:endParaRPr lang="en-US" dirty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5" name="Picture 4" descr="Screen Shot 2019-04-01 at 7.51.33 PM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50" y="1121143"/>
            <a:ext cx="3236297" cy="1996663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9-04-01 at 7.54.55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216" y="3267231"/>
            <a:ext cx="5405920" cy="3476449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30403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Anatomy- Dermatomes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" name="Content Placeholder 4" descr="Screen Shot 2019-04-01 at 8.04.40 PM.jp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" r="165"/>
          <a:stretch/>
        </p:blipFill>
        <p:spPr>
          <a:xfrm>
            <a:off x="5055272" y="1629191"/>
            <a:ext cx="2552537" cy="2198510"/>
          </a:xfrm>
          <a:ln>
            <a:solidFill>
              <a:srgbClr val="000000"/>
            </a:solidFill>
          </a:ln>
        </p:spPr>
      </p:pic>
      <p:pic>
        <p:nvPicPr>
          <p:cNvPr id="4" name="Content Placeholder 6" descr="Screen Shot 2016-07-16 at 1.08.56 PM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7" r="-29" b="341"/>
          <a:stretch/>
        </p:blipFill>
        <p:spPr>
          <a:xfrm>
            <a:off x="997526" y="1753712"/>
            <a:ext cx="3309994" cy="4439073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6" name="Picture 5" descr="Screen Shot 2018-04-11 at 10.33.53 PM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pic>
        <p:nvPicPr>
          <p:cNvPr id="7" name="Picture 6" descr="Screen Shot 2019-04-01 at 8.14.00 PM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272" y="3848729"/>
            <a:ext cx="2552537" cy="2475188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32102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Pathology</a:t>
            </a:r>
            <a:br>
              <a:rPr lang="en-US" sz="2400" dirty="0" smtClean="0">
                <a:solidFill>
                  <a:srgbClr val="000000"/>
                </a:solidFill>
                <a:latin typeface="+mn-lt"/>
              </a:rPr>
            </a:b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Common radiological terms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+mn-lt"/>
              </a:rPr>
            </a:br>
            <a:endParaRPr lang="en-US" sz="1800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50863" y="1566863"/>
            <a:ext cx="8042275" cy="4343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Spondylosis</a:t>
            </a:r>
            <a:r>
              <a:rPr lang="en-US" dirty="0" smtClean="0"/>
              <a:t>: (aka osteoarthritis) refers to degenerative changes of the spinal </a:t>
            </a:r>
            <a:r>
              <a:rPr lang="en-US" dirty="0" err="1" smtClean="0"/>
              <a:t>stuctures</a:t>
            </a:r>
            <a:r>
              <a:rPr lang="en-US" dirty="0" smtClean="0"/>
              <a:t> )discs, facets, vertebral bodies). Very vague term and number one source of non surgical back pain</a:t>
            </a:r>
          </a:p>
          <a:p>
            <a:r>
              <a:rPr lang="en-US" b="1" dirty="0" err="1" smtClean="0"/>
              <a:t>Spondylolisthesis</a:t>
            </a:r>
            <a:r>
              <a:rPr lang="en-US" dirty="0" smtClean="0"/>
              <a:t>: Refers to slippage of one vertebrae over another. Can be forward (</a:t>
            </a:r>
            <a:r>
              <a:rPr lang="en-US" dirty="0" err="1" smtClean="0"/>
              <a:t>antero</a:t>
            </a:r>
            <a:r>
              <a:rPr lang="en-US" dirty="0" smtClean="0"/>
              <a:t>) or posterior (retro) and is graded I-IV being I the mildest. Several etiologies. </a:t>
            </a:r>
          </a:p>
          <a:p>
            <a:r>
              <a:rPr lang="en-US" b="1" dirty="0" err="1" smtClean="0"/>
              <a:t>Foraminal</a:t>
            </a:r>
            <a:r>
              <a:rPr lang="en-US" b="1" dirty="0" smtClean="0"/>
              <a:t> stenosis</a:t>
            </a:r>
            <a:r>
              <a:rPr lang="en-US" dirty="0" smtClean="0"/>
              <a:t>: stricture of the foramen from where nerve roots exit the spine, leads to radiculopathy.</a:t>
            </a:r>
          </a:p>
          <a:p>
            <a:r>
              <a:rPr lang="en-US" b="1" dirty="0" smtClean="0"/>
              <a:t>Central canal stenosis</a:t>
            </a:r>
            <a:r>
              <a:rPr lang="en-US" dirty="0" smtClean="0"/>
              <a:t>: thoracic leads to compression of the spinal cord (myelopathy). Can be due to bulging discs, facet hypertrophy, osteophytes and/or thickened </a:t>
            </a:r>
            <a:r>
              <a:rPr lang="en-US" dirty="0" err="1" smtClean="0"/>
              <a:t>ligamentum</a:t>
            </a:r>
            <a:r>
              <a:rPr lang="en-US" dirty="0" smtClean="0"/>
              <a:t> </a:t>
            </a:r>
            <a:r>
              <a:rPr lang="en-US" dirty="0" err="1" smtClean="0"/>
              <a:t>flavum</a:t>
            </a:r>
            <a:r>
              <a:rPr lang="en-US" dirty="0" smtClean="0"/>
              <a:t>, tumors, abscess, fractures, hematoma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2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Pathology</a:t>
            </a:r>
            <a:br>
              <a:rPr lang="en-US" sz="2400" dirty="0" smtClean="0">
                <a:solidFill>
                  <a:srgbClr val="000000"/>
                </a:solidFill>
                <a:latin typeface="+mn-lt"/>
              </a:rPr>
            </a:br>
            <a:r>
              <a:rPr lang="en-US" sz="1800" dirty="0">
                <a:solidFill>
                  <a:srgbClr val="000000"/>
                </a:solidFill>
                <a:latin typeface="+mn-lt"/>
              </a:rPr>
              <a:t>Common radiological terms</a:t>
            </a:r>
            <a:br>
              <a:rPr lang="en-US" sz="1800" dirty="0">
                <a:solidFill>
                  <a:srgbClr val="000000"/>
                </a:solidFill>
                <a:latin typeface="+mn-lt"/>
              </a:rPr>
            </a:br>
            <a:endParaRPr lang="en-US" sz="1800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Scoliosis: refers to curvature of the spine (&gt; 10 degrees Cobb angle). Most common in adults is degenerative. </a:t>
            </a:r>
          </a:p>
          <a:p>
            <a:r>
              <a:rPr lang="en-US" dirty="0" err="1" smtClean="0"/>
              <a:t>Myelomalacia</a:t>
            </a:r>
            <a:r>
              <a:rPr lang="en-US" dirty="0" smtClean="0"/>
              <a:t>: refers to spinal cord signal changes on MRI. Usually represents contusions of the spinal cord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Syringomyelia</a:t>
            </a:r>
            <a:r>
              <a:rPr lang="en-US" dirty="0" smtClean="0"/>
              <a:t>: cystic formation within the spinal cord</a:t>
            </a:r>
          </a:p>
          <a:p>
            <a:r>
              <a:rPr lang="en-US" dirty="0" smtClean="0"/>
              <a:t>Disc </a:t>
            </a:r>
            <a:r>
              <a:rPr lang="en-US" dirty="0" err="1" smtClean="0"/>
              <a:t>dessication</a:t>
            </a:r>
            <a:r>
              <a:rPr lang="en-US" dirty="0" smtClean="0"/>
              <a:t>: aged disc, doesn’t imply stenosis of any kind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2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Congenital</a:t>
            </a:r>
          </a:p>
          <a:p>
            <a:pPr>
              <a:buFontTx/>
              <a:buChar char="-"/>
            </a:pPr>
            <a:r>
              <a:rPr lang="en-US" dirty="0" smtClean="0"/>
              <a:t>Degenerative</a:t>
            </a:r>
          </a:p>
          <a:p>
            <a:pPr>
              <a:buFontTx/>
              <a:buChar char="-"/>
            </a:pPr>
            <a:r>
              <a:rPr lang="en-US" dirty="0" smtClean="0"/>
              <a:t>Trauma</a:t>
            </a:r>
          </a:p>
          <a:p>
            <a:pPr>
              <a:buFontTx/>
              <a:buChar char="-"/>
            </a:pPr>
            <a:r>
              <a:rPr lang="en-US" dirty="0" smtClean="0"/>
              <a:t>Tumor</a:t>
            </a:r>
          </a:p>
          <a:p>
            <a:pPr>
              <a:buFontTx/>
              <a:buChar char="-"/>
            </a:pPr>
            <a:r>
              <a:rPr lang="en-US" dirty="0" smtClean="0"/>
              <a:t>Infection</a:t>
            </a:r>
          </a:p>
          <a:p>
            <a:pPr>
              <a:buFontTx/>
              <a:buChar char="-"/>
            </a:pPr>
            <a:r>
              <a:rPr lang="en-US" dirty="0" smtClean="0"/>
              <a:t>Inflammatory</a:t>
            </a:r>
          </a:p>
          <a:p>
            <a:pPr>
              <a:buFontTx/>
              <a:buChar char="-"/>
            </a:pPr>
            <a:r>
              <a:rPr lang="en-US" dirty="0" smtClean="0"/>
              <a:t>Vascular</a:t>
            </a:r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12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96" y="140439"/>
            <a:ext cx="8042276" cy="133695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Thoracic Spine Pathology</a:t>
            </a:r>
            <a:br>
              <a:rPr lang="en-US" sz="240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88" y="1567362"/>
            <a:ext cx="8042276" cy="43434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Congenital</a:t>
            </a:r>
          </a:p>
          <a:p>
            <a:pPr>
              <a:buFontTx/>
              <a:buChar char="-"/>
            </a:pP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Scoliosis</a:t>
            </a:r>
          </a:p>
          <a:p>
            <a:pPr lvl="1">
              <a:buFontTx/>
              <a:buChar char="-"/>
            </a:pPr>
            <a:r>
              <a:rPr lang="en-US" dirty="0" err="1" smtClean="0"/>
              <a:t>Dyastematomyelia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Spinal stenosis (epidural </a:t>
            </a:r>
            <a:r>
              <a:rPr lang="en-US" dirty="0" err="1" smtClean="0"/>
              <a:t>lipomatosis</a:t>
            </a:r>
            <a:r>
              <a:rPr lang="en-US" dirty="0" smtClean="0"/>
              <a:t>, short pedicle syndrome)</a:t>
            </a:r>
          </a:p>
          <a:p>
            <a:pPr lvl="1">
              <a:buFontTx/>
              <a:buChar char="-"/>
            </a:pPr>
            <a:r>
              <a:rPr lang="en-US" dirty="0" err="1" smtClean="0"/>
              <a:t>Dysraphism</a:t>
            </a:r>
            <a:r>
              <a:rPr lang="en-US" dirty="0" smtClean="0"/>
              <a:t> (</a:t>
            </a:r>
            <a:r>
              <a:rPr lang="en-US" dirty="0" err="1" smtClean="0"/>
              <a:t>dermoid</a:t>
            </a:r>
            <a:r>
              <a:rPr lang="en-US" dirty="0" smtClean="0"/>
              <a:t> cyst)</a:t>
            </a:r>
          </a:p>
          <a:p>
            <a:pPr lvl="1">
              <a:buFontTx/>
              <a:buChar char="-"/>
            </a:pPr>
            <a:r>
              <a:rPr lang="en-US" dirty="0" smtClean="0"/>
              <a:t>Tethered spinal cord</a:t>
            </a:r>
          </a:p>
          <a:p>
            <a:pPr lvl="1">
              <a:buFontTx/>
              <a:buChar char="-"/>
            </a:pPr>
            <a:endParaRPr lang="en-US" dirty="0" smtClean="0"/>
          </a:p>
          <a:p>
            <a:pPr lvl="1">
              <a:buFontTx/>
              <a:buChar char="-"/>
            </a:pPr>
            <a:endParaRPr lang="en-US" dirty="0" smtClean="0"/>
          </a:p>
        </p:txBody>
      </p:sp>
      <p:pic>
        <p:nvPicPr>
          <p:cNvPr id="7" name="Picture 6" descr="Screen Shot 2018-04-11 at 10.33.53 PM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6" y="6407427"/>
            <a:ext cx="1789120" cy="33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79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2516</TotalTime>
  <Words>337</Words>
  <Application>Microsoft Office PowerPoint</Application>
  <PresentationFormat>On-screen Show (4:3)</PresentationFormat>
  <Paragraphs>103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Breeze</vt:lpstr>
      <vt:lpstr>THORACIC SPINE  Principles and pathology</vt:lpstr>
      <vt:lpstr>PowerPoint Presentation</vt:lpstr>
      <vt:lpstr>PowerPoint Presentation</vt:lpstr>
      <vt:lpstr>PowerPoint Presentation</vt:lpstr>
      <vt:lpstr>Anatomy- Dermatomes</vt:lpstr>
      <vt:lpstr>Thoracic Spine Pathology Common radiological terms </vt:lpstr>
      <vt:lpstr>Thoracic Spine Pathology Common radiological terms </vt:lpstr>
      <vt:lpstr>Thoracic Spine Pathology </vt:lpstr>
      <vt:lpstr>Thoracic Spine Pathology </vt:lpstr>
      <vt:lpstr>Thoracic Spine Pathology </vt:lpstr>
      <vt:lpstr>Thoracic Spine Pathology </vt:lpstr>
      <vt:lpstr>Thoracic Spine Pathology </vt:lpstr>
      <vt:lpstr>Thoracic Spine Pathology </vt:lpstr>
      <vt:lpstr>Thoracic Spine Pathology </vt:lpstr>
      <vt:lpstr>Thoracic Spine Pathology </vt:lpstr>
      <vt:lpstr>Thoracic Spine Pathology Treatment options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Spinal Deformity for the Primary Care Provider</dc:title>
  <dc:creator>Virgilio Matheus</dc:creator>
  <cp:lastModifiedBy>Johnston, Tony A.</cp:lastModifiedBy>
  <cp:revision>31</cp:revision>
  <dcterms:created xsi:type="dcterms:W3CDTF">2018-04-09T15:04:15Z</dcterms:created>
  <dcterms:modified xsi:type="dcterms:W3CDTF">2019-04-09T15:18:27Z</dcterms:modified>
</cp:coreProperties>
</file>