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xlsx" ContentType="application/vnd.openxmlformats-officedocument.spreadsheetml.sheet"/>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notesSlides/notesSlide34.xml" ContentType="application/vnd.openxmlformats-officedocument.presentationml.notesSlide+xml"/>
  <Override PartName="/ppt/charts/chart2.xml" ContentType="application/vnd.openxmlformats-officedocument.drawingml.chart+xml"/>
  <Override PartName="/ppt/notesSlides/notesSlide35.xml" ContentType="application/vnd.openxmlformats-officedocument.presentationml.notesSlide+xml"/>
  <Override PartName="/ppt/charts/chart3.xml" ContentType="application/vnd.openxmlformats-officedocument.drawingml.chart+xml"/>
  <Override PartName="/ppt/notesSlides/notesSlide36.xml" ContentType="application/vnd.openxmlformats-officedocument.presentationml.notesSlide+xml"/>
  <Override PartName="/ppt/charts/chart4.xml" ContentType="application/vnd.openxmlformats-officedocument.drawingml.chart+xml"/>
  <Override PartName="/ppt/notesSlides/notesSlide3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38.xml" ContentType="application/vnd.openxmlformats-officedocument.presentationml.notesSlide+xml"/>
  <Override PartName="/ppt/charts/chart6.xml" ContentType="application/vnd.openxmlformats-officedocument.drawingml.chart+xml"/>
  <Override PartName="/ppt/notesSlides/notesSlide39.xml" ContentType="application/vnd.openxmlformats-officedocument.presentationml.notesSlide+xml"/>
  <Override PartName="/ppt/charts/chart7.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8.xml" ContentType="application/vnd.openxmlformats-officedocument.drawingml.chart+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1"/>
  </p:notesMasterIdLst>
  <p:sldIdLst>
    <p:sldId id="310" r:id="rId2"/>
    <p:sldId id="275" r:id="rId3"/>
    <p:sldId id="313" r:id="rId4"/>
    <p:sldId id="387" r:id="rId5"/>
    <p:sldId id="378" r:id="rId6"/>
    <p:sldId id="408" r:id="rId7"/>
    <p:sldId id="372" r:id="rId8"/>
    <p:sldId id="391" r:id="rId9"/>
    <p:sldId id="416" r:id="rId10"/>
    <p:sldId id="417" r:id="rId11"/>
    <p:sldId id="377" r:id="rId12"/>
    <p:sldId id="389" r:id="rId13"/>
    <p:sldId id="423" r:id="rId14"/>
    <p:sldId id="394" r:id="rId15"/>
    <p:sldId id="424" r:id="rId16"/>
    <p:sldId id="273" r:id="rId17"/>
    <p:sldId id="274" r:id="rId18"/>
    <p:sldId id="398" r:id="rId19"/>
    <p:sldId id="270" r:id="rId20"/>
    <p:sldId id="435" r:id="rId21"/>
    <p:sldId id="317" r:id="rId22"/>
    <p:sldId id="322" r:id="rId23"/>
    <p:sldId id="323" r:id="rId24"/>
    <p:sldId id="324" r:id="rId25"/>
    <p:sldId id="325" r:id="rId26"/>
    <p:sldId id="415" r:id="rId27"/>
    <p:sldId id="336" r:id="rId28"/>
    <p:sldId id="340" r:id="rId29"/>
    <p:sldId id="419" r:id="rId30"/>
    <p:sldId id="436" r:id="rId31"/>
    <p:sldId id="454" r:id="rId32"/>
    <p:sldId id="455" r:id="rId33"/>
    <p:sldId id="445" r:id="rId34"/>
    <p:sldId id="446" r:id="rId35"/>
    <p:sldId id="437" r:id="rId36"/>
    <p:sldId id="438" r:id="rId37"/>
    <p:sldId id="439" r:id="rId38"/>
    <p:sldId id="440" r:id="rId39"/>
    <p:sldId id="441" r:id="rId40"/>
    <p:sldId id="414" r:id="rId41"/>
    <p:sldId id="442" r:id="rId42"/>
    <p:sldId id="447" r:id="rId43"/>
    <p:sldId id="444" r:id="rId44"/>
    <p:sldId id="302" r:id="rId45"/>
    <p:sldId id="413" r:id="rId46"/>
    <p:sldId id="456" r:id="rId47"/>
    <p:sldId id="410" r:id="rId48"/>
    <p:sldId id="411" r:id="rId49"/>
    <p:sldId id="412" r:id="rId50"/>
    <p:sldId id="400" r:id="rId51"/>
    <p:sldId id="401" r:id="rId52"/>
    <p:sldId id="409" r:id="rId53"/>
    <p:sldId id="352" r:id="rId54"/>
    <p:sldId id="459" r:id="rId55"/>
    <p:sldId id="460" r:id="rId56"/>
    <p:sldId id="452" r:id="rId57"/>
    <p:sldId id="457" r:id="rId58"/>
    <p:sldId id="458" r:id="rId59"/>
    <p:sldId id="366" r:id="rId6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24">
          <p15:clr>
            <a:srgbClr val="A4A3A4"/>
          </p15:clr>
        </p15:guide>
        <p15:guide id="2" orient="horz" pos="4272">
          <p15:clr>
            <a:srgbClr val="A4A3A4"/>
          </p15:clr>
        </p15:guide>
        <p15:guide id="3" pos="48">
          <p15:clr>
            <a:srgbClr val="A4A3A4"/>
          </p15:clr>
        </p15:guide>
        <p15:guide id="4" pos="288">
          <p15:clr>
            <a:srgbClr val="A4A3A4"/>
          </p15:clr>
        </p15:guide>
        <p15:guide id="5" pos="57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00"/>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4" autoAdjust="0"/>
    <p:restoredTop sz="90340" autoAdjust="0"/>
  </p:normalViewPr>
  <p:slideViewPr>
    <p:cSldViewPr showGuides="1">
      <p:cViewPr>
        <p:scale>
          <a:sx n="115" d="100"/>
          <a:sy n="115" d="100"/>
        </p:scale>
        <p:origin x="-1152" y="-96"/>
      </p:cViewPr>
      <p:guideLst>
        <p:guide orient="horz" pos="624"/>
        <p:guide orient="horz" pos="4272"/>
        <p:guide pos="48"/>
        <p:guide pos="288"/>
        <p:guide pos="5712"/>
      </p:guideLst>
    </p:cSldViewPr>
  </p:slideViewPr>
  <p:notesTextViewPr>
    <p:cViewPr>
      <p:scale>
        <a:sx n="1" d="1"/>
        <a:sy n="1" d="1"/>
      </p:scale>
      <p:origin x="0" y="0"/>
    </p:cViewPr>
  </p:notesTextViewPr>
  <p:sorterViewPr>
    <p:cViewPr>
      <p:scale>
        <a:sx n="100" d="100"/>
        <a:sy n="100" d="100"/>
      </p:scale>
      <p:origin x="0" y="55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barChart>
        <c:barDir val="col"/>
        <c:grouping val="clustered"/>
        <c:varyColors val="0"/>
        <c:ser>
          <c:idx val="0"/>
          <c:order val="0"/>
          <c:tx>
            <c:strRef>
              <c:f>Sheet1!$B$1</c:f>
              <c:strCache>
                <c:ptCount val="1"/>
                <c:pt idx="0">
                  <c:v>Proc/Device Rel. Safety AE w/in 7 days </c:v>
                </c:pt>
              </c:strCache>
            </c:strRef>
          </c:tx>
          <c:invertIfNegative val="0"/>
          <c:dPt>
            <c:idx val="0"/>
            <c:invertIfNegative val="0"/>
            <c:bubble3D val="0"/>
            <c:spPr>
              <a:solidFill>
                <a:schemeClr val="accent3"/>
              </a:solidFill>
              <a:ln w="19050">
                <a:solidFill>
                  <a:schemeClr val="accent1"/>
                </a:solidFill>
              </a:ln>
            </c:spPr>
            <c:extLst xmlns:c16r2="http://schemas.microsoft.com/office/drawing/2015/06/chart">
              <c:ext xmlns:c16="http://schemas.microsoft.com/office/drawing/2014/chart" uri="{C3380CC4-5D6E-409C-BE32-E72D297353CC}">
                <c16:uniqueId val="{00000001-51CB-4F9E-83FE-5A1FB3FA3D87}"/>
              </c:ext>
            </c:extLst>
          </c:dPt>
          <c:dPt>
            <c:idx val="1"/>
            <c:invertIfNegative val="0"/>
            <c:bubble3D val="0"/>
            <c:spPr>
              <a:solidFill>
                <a:schemeClr val="accent3"/>
              </a:solidFill>
              <a:ln>
                <a:solidFill>
                  <a:schemeClr val="accent1"/>
                </a:solidFill>
              </a:ln>
            </c:spPr>
            <c:extLst xmlns:c16r2="http://schemas.microsoft.com/office/drawing/2015/06/chart">
              <c:ext xmlns:c16="http://schemas.microsoft.com/office/drawing/2014/chart" uri="{C3380CC4-5D6E-409C-BE32-E72D297353CC}">
                <c16:uniqueId val="{00000003-51CB-4F9E-83FE-5A1FB3FA3D87}"/>
              </c:ext>
            </c:extLst>
          </c:dPt>
          <c:dPt>
            <c:idx val="2"/>
            <c:invertIfNegative val="0"/>
            <c:bubble3D val="0"/>
            <c:spPr>
              <a:solidFill>
                <a:srgbClr val="FF0000"/>
              </a:solidFill>
              <a:ln>
                <a:solidFill>
                  <a:schemeClr val="accent1"/>
                </a:solidFill>
              </a:ln>
            </c:spPr>
            <c:extLst xmlns:c16r2="http://schemas.microsoft.com/office/drawing/2015/06/chart">
              <c:ext xmlns:c16="http://schemas.microsoft.com/office/drawing/2014/chart" uri="{C3380CC4-5D6E-409C-BE32-E72D297353CC}">
                <c16:uniqueId val="{00000005-51CB-4F9E-83FE-5A1FB3FA3D87}"/>
              </c:ext>
            </c:extLst>
          </c:dPt>
          <c:dPt>
            <c:idx val="3"/>
            <c:invertIfNegative val="0"/>
            <c:bubble3D val="0"/>
            <c:spPr>
              <a:solidFill>
                <a:srgbClr val="008ECD"/>
              </a:solidFill>
              <a:ln>
                <a:solidFill>
                  <a:schemeClr val="accent1"/>
                </a:solidFill>
              </a:ln>
            </c:spPr>
            <c:extLst xmlns:c16r2="http://schemas.microsoft.com/office/drawing/2015/06/chart">
              <c:ext xmlns:c16="http://schemas.microsoft.com/office/drawing/2014/chart" uri="{C3380CC4-5D6E-409C-BE32-E72D297353CC}">
                <c16:uniqueId val="{00000007-51CB-4F9E-83FE-5A1FB3FA3D87}"/>
              </c:ext>
            </c:extLst>
          </c:dPt>
          <c:dPt>
            <c:idx val="4"/>
            <c:invertIfNegative val="0"/>
            <c:bubble3D val="0"/>
            <c:spPr>
              <a:solidFill>
                <a:schemeClr val="bg1">
                  <a:lumMod val="95000"/>
                </a:schemeClr>
              </a:solidFill>
              <a:ln>
                <a:solidFill>
                  <a:schemeClr val="accent1"/>
                </a:solidFill>
              </a:ln>
            </c:spPr>
            <c:extLst xmlns:c16r2="http://schemas.microsoft.com/office/drawing/2015/06/chart">
              <c:ext xmlns:c16="http://schemas.microsoft.com/office/drawing/2014/chart" uri="{C3380CC4-5D6E-409C-BE32-E72D297353CC}">
                <c16:uniqueId val="{00000009-51CB-4F9E-83FE-5A1FB3FA3D87}"/>
              </c:ext>
            </c:extLst>
          </c:dPt>
          <c:dLbls>
            <c:dLbl>
              <c:idx val="5"/>
              <c:layout/>
              <c:tx>
                <c:rich>
                  <a:bodyPr/>
                  <a:lstStyle/>
                  <a:p>
                    <a:r>
                      <a:rPr lang="en-US"/>
                      <a:t>2.8%</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51CB-4F9E-83FE-5A1FB3FA3D87}"/>
                </c:ext>
              </c:extLst>
            </c:dLbl>
            <c:numFmt formatCode="0.0%" sourceLinked="0"/>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PROTECT AF
1st Half</c:v>
                </c:pt>
                <c:pt idx="1">
                  <c:v>PROTECT AF
2nd Half</c:v>
                </c:pt>
                <c:pt idx="2">
                  <c:v>CAP </c:v>
                </c:pt>
                <c:pt idx="3">
                  <c:v>PREVAIL</c:v>
                </c:pt>
                <c:pt idx="4">
                  <c:v>CAP2 </c:v>
                </c:pt>
                <c:pt idx="5">
                  <c:v>EWOLUTION*</c:v>
                </c:pt>
              </c:strCache>
            </c:strRef>
          </c:cat>
          <c:val>
            <c:numRef>
              <c:f>Sheet1!$B$2:$B$7</c:f>
              <c:numCache>
                <c:formatCode>0.00%</c:formatCode>
                <c:ptCount val="6"/>
                <c:pt idx="0">
                  <c:v>9.9000000000000005E-2</c:v>
                </c:pt>
                <c:pt idx="1">
                  <c:v>4.8000000000000001E-2</c:v>
                </c:pt>
                <c:pt idx="2">
                  <c:v>4.1000000000000002E-2</c:v>
                </c:pt>
                <c:pt idx="3">
                  <c:v>4.1000000000000002E-2</c:v>
                </c:pt>
                <c:pt idx="4">
                  <c:v>3.7999999999999999E-2</c:v>
                </c:pt>
                <c:pt idx="5">
                  <c:v>2.7E-2</c:v>
                </c:pt>
              </c:numCache>
            </c:numRef>
          </c:val>
          <c:extLst xmlns:c16r2="http://schemas.microsoft.com/office/drawing/2015/06/chart">
            <c:ext xmlns:c16="http://schemas.microsoft.com/office/drawing/2014/chart" uri="{C3380CC4-5D6E-409C-BE32-E72D297353CC}">
              <c16:uniqueId val="{0000000B-51CB-4F9E-83FE-5A1FB3FA3D87}"/>
            </c:ext>
          </c:extLst>
        </c:ser>
        <c:dLbls>
          <c:showLegendKey val="0"/>
          <c:showVal val="0"/>
          <c:showCatName val="0"/>
          <c:showSerName val="0"/>
          <c:showPercent val="0"/>
          <c:showBubbleSize val="0"/>
        </c:dLbls>
        <c:gapWidth val="76"/>
        <c:overlap val="77"/>
        <c:axId val="268254208"/>
        <c:axId val="268260096"/>
      </c:barChart>
      <c:catAx>
        <c:axId val="268254208"/>
        <c:scaling>
          <c:orientation val="minMax"/>
        </c:scaling>
        <c:delete val="0"/>
        <c:axPos val="b"/>
        <c:numFmt formatCode="General" sourceLinked="0"/>
        <c:majorTickMark val="out"/>
        <c:minorTickMark val="none"/>
        <c:tickLblPos val="nextTo"/>
        <c:txPr>
          <a:bodyPr/>
          <a:lstStyle/>
          <a:p>
            <a:pPr>
              <a:defRPr sz="1300" b="1" baseline="0">
                <a:solidFill>
                  <a:schemeClr val="tx2"/>
                </a:solidFill>
              </a:defRPr>
            </a:pPr>
            <a:endParaRPr lang="en-US"/>
          </a:p>
        </c:txPr>
        <c:crossAx val="268260096"/>
        <c:crosses val="autoZero"/>
        <c:auto val="1"/>
        <c:lblAlgn val="ctr"/>
        <c:lblOffset val="100"/>
        <c:noMultiLvlLbl val="0"/>
      </c:catAx>
      <c:valAx>
        <c:axId val="268260096"/>
        <c:scaling>
          <c:orientation val="minMax"/>
        </c:scaling>
        <c:delete val="0"/>
        <c:axPos val="l"/>
        <c:title>
          <c:tx>
            <c:rich>
              <a:bodyPr rot="0" vert="horz"/>
              <a:lstStyle/>
              <a:p>
                <a:pPr>
                  <a:defRPr sz="1400" baseline="0">
                    <a:solidFill>
                      <a:schemeClr val="tx1"/>
                    </a:solidFill>
                  </a:defRPr>
                </a:pPr>
                <a:r>
                  <a:rPr lang="en-US" sz="1400" baseline="0" dirty="0">
                    <a:solidFill>
                      <a:schemeClr val="tx1"/>
                    </a:solidFill>
                  </a:rPr>
                  <a:t>Patients </a:t>
                </a:r>
              </a:p>
              <a:p>
                <a:pPr>
                  <a:defRPr sz="1400" baseline="0">
                    <a:solidFill>
                      <a:schemeClr val="tx1"/>
                    </a:solidFill>
                  </a:defRPr>
                </a:pPr>
                <a:r>
                  <a:rPr lang="en-US" sz="1400" baseline="0" dirty="0">
                    <a:solidFill>
                      <a:schemeClr val="tx1"/>
                    </a:solidFill>
                  </a:rPr>
                  <a:t>With </a:t>
                </a:r>
              </a:p>
              <a:p>
                <a:pPr>
                  <a:defRPr sz="1400" baseline="0">
                    <a:solidFill>
                      <a:schemeClr val="tx1"/>
                    </a:solidFill>
                  </a:defRPr>
                </a:pPr>
                <a:r>
                  <a:rPr lang="en-US" sz="1400" baseline="0" dirty="0">
                    <a:solidFill>
                      <a:schemeClr val="tx1"/>
                    </a:solidFill>
                  </a:rPr>
                  <a:t>Safety </a:t>
                </a:r>
              </a:p>
              <a:p>
                <a:pPr>
                  <a:defRPr sz="1400" baseline="0">
                    <a:solidFill>
                      <a:schemeClr val="tx1"/>
                    </a:solidFill>
                  </a:defRPr>
                </a:pPr>
                <a:r>
                  <a:rPr lang="en-US" sz="1400" baseline="0" dirty="0">
                    <a:solidFill>
                      <a:schemeClr val="tx1"/>
                    </a:solidFill>
                  </a:rPr>
                  <a:t>Event</a:t>
                </a:r>
              </a:p>
              <a:p>
                <a:pPr>
                  <a:defRPr sz="1400" baseline="0">
                    <a:solidFill>
                      <a:schemeClr val="tx1"/>
                    </a:solidFill>
                  </a:defRPr>
                </a:pPr>
                <a:r>
                  <a:rPr lang="en-US" sz="1400" baseline="0" dirty="0">
                    <a:solidFill>
                      <a:schemeClr val="tx1"/>
                    </a:solidFill>
                  </a:rPr>
                  <a:t>(%)</a:t>
                </a:r>
              </a:p>
            </c:rich>
          </c:tx>
          <c:layout>
            <c:manualLayout>
              <c:xMode val="edge"/>
              <c:yMode val="edge"/>
              <c:x val="4.4568247732078622E-3"/>
              <c:y val="0.37817631540452068"/>
            </c:manualLayout>
          </c:layout>
          <c:overlay val="0"/>
        </c:title>
        <c:numFmt formatCode="0%" sourceLinked="0"/>
        <c:majorTickMark val="out"/>
        <c:minorTickMark val="none"/>
        <c:tickLblPos val="nextTo"/>
        <c:txPr>
          <a:bodyPr/>
          <a:lstStyle/>
          <a:p>
            <a:pPr>
              <a:defRPr b="1">
                <a:solidFill>
                  <a:schemeClr val="tx2"/>
                </a:solidFill>
              </a:defRPr>
            </a:pPr>
            <a:endParaRPr lang="en-US"/>
          </a:p>
        </c:txPr>
        <c:crossAx val="2682542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657342698544296"/>
          <c:y val="2.741536545219983E-2"/>
          <c:w val="0.68713602141260932"/>
          <c:h val="0.65287846434449937"/>
        </c:manualLayout>
      </c:layout>
      <c:barChart>
        <c:barDir val="col"/>
        <c:grouping val="clustered"/>
        <c:varyColors val="0"/>
        <c:ser>
          <c:idx val="0"/>
          <c:order val="0"/>
          <c:tx>
            <c:strRef>
              <c:f>Sheet1!$B$1</c:f>
              <c:strCache>
                <c:ptCount val="1"/>
                <c:pt idx="0">
                  <c:v>Pericardial Tamponade</c:v>
                </c:pt>
              </c:strCache>
            </c:strRef>
          </c:tx>
          <c:invertIfNegative val="0"/>
          <c:cat>
            <c:strRef>
              <c:f>Sheet1!$A$2:$A$8</c:f>
              <c:strCache>
                <c:ptCount val="7"/>
                <c:pt idx="0">
                  <c:v>PROTECT AF (n=463)</c:v>
                </c:pt>
                <c:pt idx="1">
                  <c:v>CAP (n=566)</c:v>
                </c:pt>
                <c:pt idx="2">
                  <c:v>PREVAIL (n=269)</c:v>
                </c:pt>
                <c:pt idx="3">
                  <c:v>CAP2 (n=579)</c:v>
                </c:pt>
                <c:pt idx="5">
                  <c:v>EWOLUTION (n=1021)</c:v>
                </c:pt>
                <c:pt idx="6">
                  <c:v>US Cohort (n=3822)</c:v>
                </c:pt>
              </c:strCache>
            </c:strRef>
          </c:cat>
          <c:val>
            <c:numRef>
              <c:f>Sheet1!$B$2:$B$8</c:f>
              <c:numCache>
                <c:formatCode>0.00%</c:formatCode>
                <c:ptCount val="7"/>
                <c:pt idx="0">
                  <c:v>4.2999999999999997E-2</c:v>
                </c:pt>
                <c:pt idx="1">
                  <c:v>1.4E-2</c:v>
                </c:pt>
                <c:pt idx="2">
                  <c:v>1.9E-2</c:v>
                </c:pt>
                <c:pt idx="3">
                  <c:v>1.9E-2</c:v>
                </c:pt>
                <c:pt idx="5">
                  <c:v>2.8999999999999998E-3</c:v>
                </c:pt>
                <c:pt idx="6">
                  <c:v>1.0200000000000001E-2</c:v>
                </c:pt>
              </c:numCache>
            </c:numRef>
          </c:val>
          <c:extLst xmlns:c16r2="http://schemas.microsoft.com/office/drawing/2015/06/chart">
            <c:ext xmlns:c16="http://schemas.microsoft.com/office/drawing/2014/chart" uri="{C3380CC4-5D6E-409C-BE32-E72D297353CC}">
              <c16:uniqueId val="{00000000-4E90-4CA2-A5BE-289B05E7F146}"/>
            </c:ext>
          </c:extLst>
        </c:ser>
        <c:ser>
          <c:idx val="1"/>
          <c:order val="1"/>
          <c:tx>
            <c:strRef>
              <c:f>Sheet1!$C$1</c:f>
              <c:strCache>
                <c:ptCount val="1"/>
                <c:pt idx="0">
                  <c:v>Procedure-Related Stroke</c:v>
                </c:pt>
              </c:strCache>
            </c:strRef>
          </c:tx>
          <c:invertIfNegative val="0"/>
          <c:cat>
            <c:strRef>
              <c:f>Sheet1!$A$2:$A$8</c:f>
              <c:strCache>
                <c:ptCount val="7"/>
                <c:pt idx="0">
                  <c:v>PROTECT AF (n=463)</c:v>
                </c:pt>
                <c:pt idx="1">
                  <c:v>CAP (n=566)</c:v>
                </c:pt>
                <c:pt idx="2">
                  <c:v>PREVAIL (n=269)</c:v>
                </c:pt>
                <c:pt idx="3">
                  <c:v>CAP2 (n=579)</c:v>
                </c:pt>
                <c:pt idx="5">
                  <c:v>EWOLUTION (n=1021)</c:v>
                </c:pt>
                <c:pt idx="6">
                  <c:v>US Cohort (n=3822)</c:v>
                </c:pt>
              </c:strCache>
            </c:strRef>
          </c:cat>
          <c:val>
            <c:numRef>
              <c:f>Sheet1!$C$2:$C$8</c:f>
              <c:numCache>
                <c:formatCode>0.00%</c:formatCode>
                <c:ptCount val="7"/>
                <c:pt idx="0">
                  <c:v>1.15E-2</c:v>
                </c:pt>
                <c:pt idx="1">
                  <c:v>0</c:v>
                </c:pt>
                <c:pt idx="2">
                  <c:v>3.7000000000000002E-3</c:v>
                </c:pt>
                <c:pt idx="3">
                  <c:v>3.5000000000000001E-3</c:v>
                </c:pt>
                <c:pt idx="5">
                  <c:v>1E-3</c:v>
                </c:pt>
                <c:pt idx="6">
                  <c:v>7.7999999999999999E-4</c:v>
                </c:pt>
              </c:numCache>
            </c:numRef>
          </c:val>
          <c:extLst xmlns:c16r2="http://schemas.microsoft.com/office/drawing/2015/06/chart">
            <c:ext xmlns:c16="http://schemas.microsoft.com/office/drawing/2014/chart" uri="{C3380CC4-5D6E-409C-BE32-E72D297353CC}">
              <c16:uniqueId val="{00000001-4E90-4CA2-A5BE-289B05E7F146}"/>
            </c:ext>
          </c:extLst>
        </c:ser>
        <c:ser>
          <c:idx val="2"/>
          <c:order val="2"/>
          <c:tx>
            <c:strRef>
              <c:f>Sheet1!$D$1</c:f>
              <c:strCache>
                <c:ptCount val="1"/>
                <c:pt idx="0">
                  <c:v>Device Embolization</c:v>
                </c:pt>
              </c:strCache>
            </c:strRef>
          </c:tx>
          <c:invertIfNegative val="0"/>
          <c:cat>
            <c:strRef>
              <c:f>Sheet1!$A$2:$A$8</c:f>
              <c:strCache>
                <c:ptCount val="7"/>
                <c:pt idx="0">
                  <c:v>PROTECT AF (n=463)</c:v>
                </c:pt>
                <c:pt idx="1">
                  <c:v>CAP (n=566)</c:v>
                </c:pt>
                <c:pt idx="2">
                  <c:v>PREVAIL (n=269)</c:v>
                </c:pt>
                <c:pt idx="3">
                  <c:v>CAP2 (n=579)</c:v>
                </c:pt>
                <c:pt idx="5">
                  <c:v>EWOLUTION (n=1021)</c:v>
                </c:pt>
                <c:pt idx="6">
                  <c:v>US Cohort (n=3822)</c:v>
                </c:pt>
              </c:strCache>
            </c:strRef>
          </c:cat>
          <c:val>
            <c:numRef>
              <c:f>Sheet1!$D$2:$D$8</c:f>
              <c:numCache>
                <c:formatCode>0.00%</c:formatCode>
                <c:ptCount val="7"/>
                <c:pt idx="0">
                  <c:v>6.0000000000000001E-3</c:v>
                </c:pt>
                <c:pt idx="1">
                  <c:v>2E-3</c:v>
                </c:pt>
                <c:pt idx="2">
                  <c:v>7.0000000000000001E-3</c:v>
                </c:pt>
                <c:pt idx="3">
                  <c:v>0</c:v>
                </c:pt>
                <c:pt idx="5">
                  <c:v>2E-3</c:v>
                </c:pt>
                <c:pt idx="6">
                  <c:v>2.3999999999999998E-3</c:v>
                </c:pt>
              </c:numCache>
            </c:numRef>
          </c:val>
          <c:extLst xmlns:c16r2="http://schemas.microsoft.com/office/drawing/2015/06/chart">
            <c:ext xmlns:c16="http://schemas.microsoft.com/office/drawing/2014/chart" uri="{C3380CC4-5D6E-409C-BE32-E72D297353CC}">
              <c16:uniqueId val="{00000002-4E90-4CA2-A5BE-289B05E7F146}"/>
            </c:ext>
          </c:extLst>
        </c:ser>
        <c:ser>
          <c:idx val="3"/>
          <c:order val="3"/>
          <c:tx>
            <c:strRef>
              <c:f>Sheet1!$E$1</c:f>
              <c:strCache>
                <c:ptCount val="1"/>
                <c:pt idx="0">
                  <c:v>Procedure-Related Death</c:v>
                </c:pt>
              </c:strCache>
            </c:strRef>
          </c:tx>
          <c:invertIfNegative val="0"/>
          <c:cat>
            <c:strRef>
              <c:f>Sheet1!$A$2:$A$8</c:f>
              <c:strCache>
                <c:ptCount val="7"/>
                <c:pt idx="0">
                  <c:v>PROTECT AF (n=463)</c:v>
                </c:pt>
                <c:pt idx="1">
                  <c:v>CAP (n=566)</c:v>
                </c:pt>
                <c:pt idx="2">
                  <c:v>PREVAIL (n=269)</c:v>
                </c:pt>
                <c:pt idx="3">
                  <c:v>CAP2 (n=579)</c:v>
                </c:pt>
                <c:pt idx="5">
                  <c:v>EWOLUTION (n=1021)</c:v>
                </c:pt>
                <c:pt idx="6">
                  <c:v>US Cohort (n=3822)</c:v>
                </c:pt>
              </c:strCache>
            </c:strRef>
          </c:cat>
          <c:val>
            <c:numRef>
              <c:f>Sheet1!$E$2:$E$8</c:f>
              <c:numCache>
                <c:formatCode>0.00%</c:formatCode>
                <c:ptCount val="7"/>
                <c:pt idx="0">
                  <c:v>0</c:v>
                </c:pt>
                <c:pt idx="1">
                  <c:v>0</c:v>
                </c:pt>
                <c:pt idx="2">
                  <c:v>0</c:v>
                </c:pt>
                <c:pt idx="3">
                  <c:v>0</c:v>
                </c:pt>
                <c:pt idx="5">
                  <c:v>1E-3</c:v>
                </c:pt>
                <c:pt idx="6">
                  <c:v>7.7999999999999999E-4</c:v>
                </c:pt>
              </c:numCache>
            </c:numRef>
          </c:val>
          <c:extLst xmlns:c16r2="http://schemas.microsoft.com/office/drawing/2015/06/chart">
            <c:ext xmlns:c16="http://schemas.microsoft.com/office/drawing/2014/chart" uri="{C3380CC4-5D6E-409C-BE32-E72D297353CC}">
              <c16:uniqueId val="{00000003-4E90-4CA2-A5BE-289B05E7F146}"/>
            </c:ext>
          </c:extLst>
        </c:ser>
        <c:dLbls>
          <c:showLegendKey val="0"/>
          <c:showVal val="0"/>
          <c:showCatName val="0"/>
          <c:showSerName val="0"/>
          <c:showPercent val="0"/>
          <c:showBubbleSize val="0"/>
        </c:dLbls>
        <c:gapWidth val="150"/>
        <c:axId val="268356992"/>
        <c:axId val="268358784"/>
      </c:barChart>
      <c:catAx>
        <c:axId val="268356992"/>
        <c:scaling>
          <c:orientation val="minMax"/>
        </c:scaling>
        <c:delete val="0"/>
        <c:axPos val="b"/>
        <c:numFmt formatCode="General" sourceLinked="0"/>
        <c:majorTickMark val="out"/>
        <c:minorTickMark val="none"/>
        <c:tickLblPos val="nextTo"/>
        <c:txPr>
          <a:bodyPr/>
          <a:lstStyle/>
          <a:p>
            <a:pPr>
              <a:defRPr baseline="0"/>
            </a:pPr>
            <a:endParaRPr lang="en-US"/>
          </a:p>
        </c:txPr>
        <c:crossAx val="268358784"/>
        <c:crosses val="autoZero"/>
        <c:auto val="1"/>
        <c:lblAlgn val="ctr"/>
        <c:lblOffset val="100"/>
        <c:noMultiLvlLbl val="0"/>
      </c:catAx>
      <c:valAx>
        <c:axId val="268358784"/>
        <c:scaling>
          <c:orientation val="minMax"/>
        </c:scaling>
        <c:delete val="0"/>
        <c:axPos val="l"/>
        <c:majorGridlines>
          <c:spPr>
            <a:ln>
              <a:solidFill>
                <a:schemeClr val="accent6">
                  <a:lumMod val="40000"/>
                  <a:lumOff val="60000"/>
                </a:schemeClr>
              </a:solidFill>
            </a:ln>
          </c:spPr>
        </c:majorGridlines>
        <c:title>
          <c:tx>
            <c:rich>
              <a:bodyPr rot="-5400000" vert="horz"/>
              <a:lstStyle/>
              <a:p>
                <a:pPr>
                  <a:defRPr sz="1400"/>
                </a:pPr>
                <a:r>
                  <a:rPr lang="en-US" sz="1400"/>
                  <a:t>Complication Rates</a:t>
                </a:r>
              </a:p>
            </c:rich>
          </c:tx>
          <c:layout>
            <c:manualLayout>
              <c:xMode val="edge"/>
              <c:yMode val="edge"/>
              <c:x val="1.1159926207110196E-2"/>
              <c:y val="0.19749855420614795"/>
            </c:manualLayout>
          </c:layout>
          <c:overlay val="0"/>
        </c:title>
        <c:numFmt formatCode="0.00%" sourceLinked="1"/>
        <c:majorTickMark val="out"/>
        <c:minorTickMark val="none"/>
        <c:tickLblPos val="nextTo"/>
        <c:crossAx val="268356992"/>
        <c:crosses val="autoZero"/>
        <c:crossBetween val="between"/>
        <c:majorUnit val="1.0000000000000002E-2"/>
      </c:valAx>
    </c:plotArea>
    <c:legend>
      <c:legendPos val="r"/>
      <c:layout>
        <c:manualLayout>
          <c:xMode val="edge"/>
          <c:yMode val="edge"/>
          <c:x val="0.65695962227756266"/>
          <c:y val="7.9481221344698899E-2"/>
          <c:w val="0.27652862573961351"/>
          <c:h val="0.23541260732238978"/>
        </c:manualLayout>
      </c:layout>
      <c:overlay val="0"/>
      <c:spPr>
        <a:solidFill>
          <a:schemeClr val="bg1"/>
        </a:solidFill>
        <a:ln>
          <a:solidFill>
            <a:schemeClr val="bg2">
              <a:lumMod val="75000"/>
            </a:schemeClr>
          </a:solidFill>
        </a:ln>
      </c:spPr>
    </c:legend>
    <c:plotVisOnly val="1"/>
    <c:dispBlanksAs val="gap"/>
    <c:showDLblsOverMax val="0"/>
  </c:chart>
  <c:txPr>
    <a:bodyPr/>
    <a:lstStyle/>
    <a:p>
      <a:pPr>
        <a:defRPr sz="1100" b="1" baseline="0">
          <a:solidFill>
            <a:schemeClr val="accent6">
              <a:lumMod val="75000"/>
            </a:schemeClr>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645833333333356E-2"/>
          <c:y val="9.6502129133949399E-2"/>
          <c:w val="0.880635498687664"/>
          <c:h val="0.75540593026590153"/>
        </c:manualLayout>
      </c:layout>
      <c:scatterChart>
        <c:scatterStyle val="lineMarker"/>
        <c:varyColors val="0"/>
        <c:ser>
          <c:idx val="0"/>
          <c:order val="0"/>
          <c:tx>
            <c:strRef>
              <c:f>Sheet1!$B$1</c:f>
              <c:strCache>
                <c:ptCount val="1"/>
                <c:pt idx="0">
                  <c:v>Y-Values</c:v>
                </c:pt>
              </c:strCache>
            </c:strRef>
          </c:tx>
          <c:spPr>
            <a:ln w="28575">
              <a:noFill/>
            </a:ln>
            <a:effectLst>
              <a:outerShdw blurRad="50800" dist="38100" dir="2700000" algn="tl" rotWithShape="0">
                <a:prstClr val="black">
                  <a:alpha val="40000"/>
                </a:prstClr>
              </a:outerShdw>
            </a:effectLst>
          </c:spPr>
          <c:marker>
            <c:symbol val="circle"/>
            <c:size val="14"/>
            <c:spPr>
              <a:solidFill>
                <a:schemeClr val="accent1"/>
              </a:solidFill>
              <a:ln w="12700">
                <a:solidFill>
                  <a:schemeClr val="tx1"/>
                </a:solidFill>
              </a:ln>
              <a:effectLst>
                <a:outerShdw blurRad="50800" dist="38100" dir="2700000" algn="tl" rotWithShape="0">
                  <a:prstClr val="black">
                    <a:alpha val="40000"/>
                  </a:prstClr>
                </a:outerShdw>
              </a:effectLst>
              <a:scene3d>
                <a:camera prst="orthographicFront"/>
                <a:lightRig rig="threePt" dir="t"/>
              </a:scene3d>
              <a:sp3d/>
            </c:spPr>
          </c:marker>
          <c:dPt>
            <c:idx val="0"/>
            <c:marker>
              <c:symbol val="diamond"/>
              <c:size val="20"/>
            </c:marker>
            <c:bubble3D val="0"/>
            <c:extLst xmlns:c16r2="http://schemas.microsoft.com/office/drawing/2015/06/chart">
              <c:ext xmlns:c16="http://schemas.microsoft.com/office/drawing/2014/chart" uri="{C3380CC4-5D6E-409C-BE32-E72D297353CC}">
                <c16:uniqueId val="{00000000-5C37-4FB5-B920-F5DDF536D0BB}"/>
              </c:ext>
            </c:extLst>
          </c:dPt>
          <c:dPt>
            <c:idx val="3"/>
            <c:bubble3D val="0"/>
            <c:extLst xmlns:c16r2="http://schemas.microsoft.com/office/drawing/2015/06/chart">
              <c:ext xmlns:c16="http://schemas.microsoft.com/office/drawing/2014/chart" uri="{C3380CC4-5D6E-409C-BE32-E72D297353CC}">
                <c16:uniqueId val="{00000001-5C37-4FB5-B920-F5DDF536D0BB}"/>
              </c:ext>
            </c:extLst>
          </c:dPt>
          <c:dPt>
            <c:idx val="4"/>
            <c:bubble3D val="0"/>
            <c:extLst xmlns:c16r2="http://schemas.microsoft.com/office/drawing/2015/06/chart">
              <c:ext xmlns:c16="http://schemas.microsoft.com/office/drawing/2014/chart" uri="{C3380CC4-5D6E-409C-BE32-E72D297353CC}">
                <c16:uniqueId val="{00000002-5C37-4FB5-B920-F5DDF536D0BB}"/>
              </c:ext>
            </c:extLst>
          </c:dPt>
          <c:errBars>
            <c:errDir val="x"/>
            <c:errBarType val="both"/>
            <c:errValType val="cust"/>
            <c:noEndCap val="0"/>
            <c:plus>
              <c:numRef>
                <c:f>Sheet1!$F$2:$F$10</c:f>
                <c:numCache>
                  <c:formatCode>General</c:formatCode>
                  <c:ptCount val="9"/>
                  <c:pt idx="0">
                    <c:v>0.35</c:v>
                  </c:pt>
                  <c:pt idx="1">
                    <c:v>0.58000000000000007</c:v>
                  </c:pt>
                  <c:pt idx="2">
                    <c:v>1.41</c:v>
                  </c:pt>
                  <c:pt idx="3">
                    <c:v>0.36000000000000004</c:v>
                  </c:pt>
                  <c:pt idx="4">
                    <c:v>1.19</c:v>
                  </c:pt>
                  <c:pt idx="5">
                    <c:v>0.35</c:v>
                  </c:pt>
                  <c:pt idx="6">
                    <c:v>0.25</c:v>
                  </c:pt>
                  <c:pt idx="7">
                    <c:v>0.38</c:v>
                  </c:pt>
                  <c:pt idx="8">
                    <c:v>0.22999999999999998</c:v>
                  </c:pt>
                </c:numCache>
              </c:numRef>
            </c:plus>
            <c:minus>
              <c:numRef>
                <c:f>Sheet1!$E$2:$E$10</c:f>
                <c:numCache>
                  <c:formatCode>General</c:formatCode>
                  <c:ptCount val="9"/>
                  <c:pt idx="0">
                    <c:v>0.24</c:v>
                  </c:pt>
                  <c:pt idx="1">
                    <c:v>0.36</c:v>
                  </c:pt>
                  <c:pt idx="2">
                    <c:v>0.76</c:v>
                  </c:pt>
                  <c:pt idx="3">
                    <c:v>0.13</c:v>
                  </c:pt>
                  <c:pt idx="4">
                    <c:v>0.6399999999999999</c:v>
                  </c:pt>
                  <c:pt idx="5">
                    <c:v>0.21999999999999997</c:v>
                  </c:pt>
                  <c:pt idx="6">
                    <c:v>0.18999999999999995</c:v>
                  </c:pt>
                  <c:pt idx="7">
                    <c:v>0.27</c:v>
                  </c:pt>
                  <c:pt idx="8">
                    <c:v>0.15999999999999998</c:v>
                  </c:pt>
                </c:numCache>
              </c:numRef>
            </c:minus>
            <c:spPr>
              <a:ln w="28575">
                <a:solidFill>
                  <a:schemeClr val="tx1"/>
                </a:solidFill>
              </a:ln>
              <a:effectLst>
                <a:outerShdw blurRad="50800" dist="38100" dir="2700000" algn="tl" rotWithShape="0">
                  <a:prstClr val="black">
                    <a:alpha val="40000"/>
                  </a:prstClr>
                </a:outerShdw>
              </a:effectLst>
            </c:spPr>
          </c:errBars>
          <c:xVal>
            <c:numRef>
              <c:f>Sheet1!$A$2:$A$10</c:f>
              <c:numCache>
                <c:formatCode>General</c:formatCode>
                <c:ptCount val="9"/>
                <c:pt idx="0">
                  <c:v>0.82</c:v>
                </c:pt>
                <c:pt idx="1">
                  <c:v>0.96</c:v>
                </c:pt>
                <c:pt idx="2">
                  <c:v>1.7</c:v>
                </c:pt>
                <c:pt idx="3">
                  <c:v>0.2</c:v>
                </c:pt>
                <c:pt idx="4">
                  <c:v>1.4</c:v>
                </c:pt>
                <c:pt idx="5">
                  <c:v>0.59</c:v>
                </c:pt>
                <c:pt idx="6">
                  <c:v>0.73</c:v>
                </c:pt>
                <c:pt idx="7">
                  <c:v>0.91</c:v>
                </c:pt>
                <c:pt idx="8">
                  <c:v>0.48</c:v>
                </c:pt>
              </c:numCache>
            </c:numRef>
          </c:xVal>
          <c:yVal>
            <c:numRef>
              <c:f>Sheet1!$B$2:$B$10</c:f>
              <c:numCache>
                <c:formatCode>General</c:formatCode>
                <c:ptCount val="9"/>
                <c:pt idx="0">
                  <c:v>8.6999999999999993</c:v>
                </c:pt>
                <c:pt idx="1">
                  <c:v>7.7</c:v>
                </c:pt>
                <c:pt idx="2">
                  <c:v>6.8</c:v>
                </c:pt>
                <c:pt idx="3">
                  <c:v>5.9</c:v>
                </c:pt>
                <c:pt idx="4">
                  <c:v>4.9000000000000004</c:v>
                </c:pt>
                <c:pt idx="5">
                  <c:v>3.9</c:v>
                </c:pt>
                <c:pt idx="6">
                  <c:v>3</c:v>
                </c:pt>
                <c:pt idx="7">
                  <c:v>2</c:v>
                </c:pt>
                <c:pt idx="8">
                  <c:v>1.1000000000000001</c:v>
                </c:pt>
              </c:numCache>
            </c:numRef>
          </c:yVal>
          <c:smooth val="0"/>
          <c:extLst xmlns:c16r2="http://schemas.microsoft.com/office/drawing/2015/06/chart">
            <c:ext xmlns:c16="http://schemas.microsoft.com/office/drawing/2014/chart" uri="{C3380CC4-5D6E-409C-BE32-E72D297353CC}">
              <c16:uniqueId val="{00000003-5C37-4FB5-B920-F5DDF536D0BB}"/>
            </c:ext>
          </c:extLst>
        </c:ser>
        <c:dLbls>
          <c:showLegendKey val="0"/>
          <c:showVal val="0"/>
          <c:showCatName val="0"/>
          <c:showSerName val="0"/>
          <c:showPercent val="0"/>
          <c:showBubbleSize val="0"/>
        </c:dLbls>
        <c:axId val="269269632"/>
        <c:axId val="269271424"/>
      </c:scatterChart>
      <c:valAx>
        <c:axId val="269269632"/>
        <c:scaling>
          <c:logBase val="10"/>
          <c:orientation val="minMax"/>
          <c:max val="10"/>
          <c:min val="1.0000000000000002E-2"/>
        </c:scaling>
        <c:delete val="0"/>
        <c:axPos val="b"/>
        <c:numFmt formatCode="General" sourceLinked="1"/>
        <c:majorTickMark val="out"/>
        <c:minorTickMark val="none"/>
        <c:tickLblPos val="nextTo"/>
        <c:spPr>
          <a:ln w="19050">
            <a:solidFill>
              <a:schemeClr val="tx1"/>
            </a:solidFill>
          </a:ln>
        </c:spPr>
        <c:crossAx val="269271424"/>
        <c:crosses val="autoZero"/>
        <c:crossBetween val="midCat"/>
        <c:majorUnit val="1"/>
      </c:valAx>
      <c:valAx>
        <c:axId val="269271424"/>
        <c:scaling>
          <c:orientation val="minMax"/>
          <c:max val="9.1999999999999993"/>
          <c:min val="0"/>
        </c:scaling>
        <c:delete val="0"/>
        <c:axPos val="l"/>
        <c:numFmt formatCode="General" sourceLinked="1"/>
        <c:majorTickMark val="none"/>
        <c:minorTickMark val="none"/>
        <c:tickLblPos val="none"/>
        <c:spPr>
          <a:ln w="25400">
            <a:solidFill>
              <a:schemeClr val="tx1"/>
            </a:solidFill>
            <a:prstDash val="dash"/>
          </a:ln>
        </c:spPr>
        <c:crossAx val="269269632"/>
        <c:crossesAt val="1"/>
        <c:crossBetween val="midCat"/>
      </c:valAx>
    </c:plotArea>
    <c:plotVisOnly val="1"/>
    <c:dispBlanksAs val="gap"/>
    <c:showDLblsOverMax val="0"/>
  </c:chart>
  <c:txPr>
    <a:bodyPr/>
    <a:lstStyle/>
    <a:p>
      <a:pPr>
        <a:defRPr sz="1400" b="1">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645833333333356E-2"/>
          <c:y val="9.6502129133949399E-2"/>
          <c:w val="0.880635498687664"/>
          <c:h val="0.75540593026590153"/>
        </c:manualLayout>
      </c:layout>
      <c:scatterChart>
        <c:scatterStyle val="lineMarker"/>
        <c:varyColors val="0"/>
        <c:ser>
          <c:idx val="0"/>
          <c:order val="0"/>
          <c:tx>
            <c:strRef>
              <c:f>Sheet1!$B$1</c:f>
              <c:strCache>
                <c:ptCount val="1"/>
                <c:pt idx="0">
                  <c:v>Y-Values</c:v>
                </c:pt>
              </c:strCache>
            </c:strRef>
          </c:tx>
          <c:spPr>
            <a:ln w="28575">
              <a:noFill/>
            </a:ln>
            <a:effectLst>
              <a:outerShdw blurRad="50800" dist="38100" dir="2700000" algn="tl" rotWithShape="0">
                <a:prstClr val="black">
                  <a:alpha val="40000"/>
                </a:prstClr>
              </a:outerShdw>
            </a:effectLst>
          </c:spPr>
          <c:marker>
            <c:symbol val="circle"/>
            <c:size val="14"/>
            <c:spPr>
              <a:solidFill>
                <a:schemeClr val="accent1"/>
              </a:solidFill>
              <a:ln w="12700">
                <a:solidFill>
                  <a:schemeClr val="tx1"/>
                </a:solidFill>
              </a:ln>
              <a:effectLst>
                <a:outerShdw blurRad="50800" dist="38100" dir="2700000" algn="tl" rotWithShape="0">
                  <a:prstClr val="black">
                    <a:alpha val="40000"/>
                  </a:prstClr>
                </a:outerShdw>
              </a:effectLst>
              <a:scene3d>
                <a:camera prst="orthographicFront"/>
                <a:lightRig rig="threePt" dir="t"/>
              </a:scene3d>
              <a:sp3d/>
            </c:spPr>
          </c:marker>
          <c:dPt>
            <c:idx val="0"/>
            <c:marker>
              <c:symbol val="diamond"/>
              <c:size val="20"/>
            </c:marker>
            <c:bubble3D val="0"/>
            <c:extLst xmlns:c16r2="http://schemas.microsoft.com/office/drawing/2015/06/chart">
              <c:ext xmlns:c16="http://schemas.microsoft.com/office/drawing/2014/chart" uri="{C3380CC4-5D6E-409C-BE32-E72D297353CC}">
                <c16:uniqueId val="{00000000-3B6B-48D4-99E8-DE061F1E22C3}"/>
              </c:ext>
            </c:extLst>
          </c:dPt>
          <c:dPt>
            <c:idx val="3"/>
            <c:bubble3D val="0"/>
            <c:extLst xmlns:c16r2="http://schemas.microsoft.com/office/drawing/2015/06/chart">
              <c:ext xmlns:c16="http://schemas.microsoft.com/office/drawing/2014/chart" uri="{C3380CC4-5D6E-409C-BE32-E72D297353CC}">
                <c16:uniqueId val="{00000001-3B6B-48D4-99E8-DE061F1E22C3}"/>
              </c:ext>
            </c:extLst>
          </c:dPt>
          <c:dPt>
            <c:idx val="4"/>
            <c:bubble3D val="0"/>
            <c:extLst xmlns:c16r2="http://schemas.microsoft.com/office/drawing/2015/06/chart">
              <c:ext xmlns:c16="http://schemas.microsoft.com/office/drawing/2014/chart" uri="{C3380CC4-5D6E-409C-BE32-E72D297353CC}">
                <c16:uniqueId val="{00000002-3B6B-48D4-99E8-DE061F1E22C3}"/>
              </c:ext>
            </c:extLst>
          </c:dPt>
          <c:errBars>
            <c:errDir val="x"/>
            <c:errBarType val="both"/>
            <c:errValType val="cust"/>
            <c:noEndCap val="0"/>
            <c:plus>
              <c:numRef>
                <c:f>Sheet1!$F$2:$F$10</c:f>
                <c:numCache>
                  <c:formatCode>General</c:formatCode>
                  <c:ptCount val="9"/>
                  <c:pt idx="0">
                    <c:v>0.35</c:v>
                  </c:pt>
                  <c:pt idx="1">
                    <c:v>0.58000000000000007</c:v>
                  </c:pt>
                  <c:pt idx="2">
                    <c:v>1.41</c:v>
                  </c:pt>
                  <c:pt idx="3">
                    <c:v>0.36000000000000004</c:v>
                  </c:pt>
                  <c:pt idx="4">
                    <c:v>1.19</c:v>
                  </c:pt>
                  <c:pt idx="5">
                    <c:v>0.35</c:v>
                  </c:pt>
                  <c:pt idx="6">
                    <c:v>0.25</c:v>
                  </c:pt>
                  <c:pt idx="7">
                    <c:v>0.38</c:v>
                  </c:pt>
                  <c:pt idx="8">
                    <c:v>0.22999999999999998</c:v>
                  </c:pt>
                </c:numCache>
              </c:numRef>
            </c:plus>
            <c:minus>
              <c:numRef>
                <c:f>Sheet1!$E$2:$E$10</c:f>
                <c:numCache>
                  <c:formatCode>General</c:formatCode>
                  <c:ptCount val="9"/>
                  <c:pt idx="0">
                    <c:v>0.24</c:v>
                  </c:pt>
                  <c:pt idx="1">
                    <c:v>0.36</c:v>
                  </c:pt>
                  <c:pt idx="2">
                    <c:v>0.76</c:v>
                  </c:pt>
                  <c:pt idx="3">
                    <c:v>0.13</c:v>
                  </c:pt>
                  <c:pt idx="4">
                    <c:v>0.6399999999999999</c:v>
                  </c:pt>
                  <c:pt idx="5">
                    <c:v>0.21999999999999997</c:v>
                  </c:pt>
                  <c:pt idx="6">
                    <c:v>0.18999999999999995</c:v>
                  </c:pt>
                  <c:pt idx="7">
                    <c:v>0.27</c:v>
                  </c:pt>
                  <c:pt idx="8">
                    <c:v>0.15999999999999998</c:v>
                  </c:pt>
                </c:numCache>
              </c:numRef>
            </c:minus>
            <c:spPr>
              <a:ln w="28575">
                <a:solidFill>
                  <a:schemeClr val="tx1"/>
                </a:solidFill>
              </a:ln>
              <a:effectLst>
                <a:outerShdw blurRad="50800" dist="38100" dir="2700000" algn="tl" rotWithShape="0">
                  <a:prstClr val="black">
                    <a:alpha val="40000"/>
                  </a:prstClr>
                </a:outerShdw>
              </a:effectLst>
            </c:spPr>
          </c:errBars>
          <c:xVal>
            <c:numRef>
              <c:f>Sheet1!$A$2:$A$10</c:f>
              <c:numCache>
                <c:formatCode>General</c:formatCode>
                <c:ptCount val="9"/>
                <c:pt idx="0">
                  <c:v>0.82</c:v>
                </c:pt>
                <c:pt idx="1">
                  <c:v>0.96</c:v>
                </c:pt>
                <c:pt idx="2">
                  <c:v>1.7</c:v>
                </c:pt>
                <c:pt idx="3">
                  <c:v>0.2</c:v>
                </c:pt>
                <c:pt idx="4">
                  <c:v>1.4</c:v>
                </c:pt>
                <c:pt idx="5">
                  <c:v>0.59</c:v>
                </c:pt>
                <c:pt idx="6">
                  <c:v>0.73</c:v>
                </c:pt>
                <c:pt idx="7">
                  <c:v>0.91</c:v>
                </c:pt>
                <c:pt idx="8">
                  <c:v>0.48</c:v>
                </c:pt>
              </c:numCache>
            </c:numRef>
          </c:xVal>
          <c:yVal>
            <c:numRef>
              <c:f>Sheet1!$B$2:$B$10</c:f>
              <c:numCache>
                <c:formatCode>General</c:formatCode>
                <c:ptCount val="9"/>
                <c:pt idx="0">
                  <c:v>8.6999999999999993</c:v>
                </c:pt>
                <c:pt idx="1">
                  <c:v>7.7</c:v>
                </c:pt>
                <c:pt idx="2">
                  <c:v>6.8</c:v>
                </c:pt>
                <c:pt idx="3">
                  <c:v>5.9</c:v>
                </c:pt>
                <c:pt idx="4">
                  <c:v>4.9000000000000004</c:v>
                </c:pt>
                <c:pt idx="5">
                  <c:v>3.9</c:v>
                </c:pt>
                <c:pt idx="6">
                  <c:v>3</c:v>
                </c:pt>
                <c:pt idx="7">
                  <c:v>2</c:v>
                </c:pt>
                <c:pt idx="8">
                  <c:v>1.1000000000000001</c:v>
                </c:pt>
              </c:numCache>
            </c:numRef>
          </c:yVal>
          <c:smooth val="0"/>
          <c:extLst xmlns:c16r2="http://schemas.microsoft.com/office/drawing/2015/06/chart">
            <c:ext xmlns:c16="http://schemas.microsoft.com/office/drawing/2014/chart" uri="{C3380CC4-5D6E-409C-BE32-E72D297353CC}">
              <c16:uniqueId val="{00000003-3B6B-48D4-99E8-DE061F1E22C3}"/>
            </c:ext>
          </c:extLst>
        </c:ser>
        <c:dLbls>
          <c:showLegendKey val="0"/>
          <c:showVal val="0"/>
          <c:showCatName val="0"/>
          <c:showSerName val="0"/>
          <c:showPercent val="0"/>
          <c:showBubbleSize val="0"/>
        </c:dLbls>
        <c:axId val="269121024"/>
        <c:axId val="269122560"/>
      </c:scatterChart>
      <c:valAx>
        <c:axId val="269121024"/>
        <c:scaling>
          <c:logBase val="10"/>
          <c:orientation val="minMax"/>
          <c:max val="10"/>
          <c:min val="1.0000000000000002E-2"/>
        </c:scaling>
        <c:delete val="0"/>
        <c:axPos val="b"/>
        <c:numFmt formatCode="General" sourceLinked="1"/>
        <c:majorTickMark val="out"/>
        <c:minorTickMark val="none"/>
        <c:tickLblPos val="nextTo"/>
        <c:spPr>
          <a:ln w="19050">
            <a:solidFill>
              <a:schemeClr val="tx1"/>
            </a:solidFill>
          </a:ln>
        </c:spPr>
        <c:crossAx val="269122560"/>
        <c:crosses val="autoZero"/>
        <c:crossBetween val="midCat"/>
        <c:majorUnit val="1"/>
      </c:valAx>
      <c:valAx>
        <c:axId val="269122560"/>
        <c:scaling>
          <c:orientation val="minMax"/>
          <c:max val="9.1999999999999993"/>
          <c:min val="0"/>
        </c:scaling>
        <c:delete val="0"/>
        <c:axPos val="l"/>
        <c:numFmt formatCode="General" sourceLinked="1"/>
        <c:majorTickMark val="none"/>
        <c:minorTickMark val="none"/>
        <c:tickLblPos val="none"/>
        <c:spPr>
          <a:ln w="25400">
            <a:solidFill>
              <a:schemeClr val="tx1"/>
            </a:solidFill>
            <a:prstDash val="dash"/>
          </a:ln>
        </c:spPr>
        <c:crossAx val="269121024"/>
        <c:crossesAt val="1"/>
        <c:crossBetween val="midCat"/>
      </c:valAx>
    </c:plotArea>
    <c:plotVisOnly val="1"/>
    <c:dispBlanksAs val="gap"/>
    <c:showDLblsOverMax val="0"/>
  </c:chart>
  <c:txPr>
    <a:bodyPr/>
    <a:lstStyle/>
    <a:p>
      <a:pPr>
        <a:defRPr sz="1400" b="1">
          <a:solidFill>
            <a:schemeClr val="tx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Sheet1!#REF!</c:f>
              <c:strCache>
                <c:ptCount val="1"/>
                <c:pt idx="0">
                  <c:v>#REF!</c:v>
                </c:pt>
              </c:strCache>
            </c:strRef>
          </c:tx>
          <c:spPr>
            <a:solidFill>
              <a:srgbClr val="FF6600"/>
            </a:solidFill>
          </c:spPr>
          <c:invertIfNegative val="0"/>
          <c:cat>
            <c:strRef>
              <c:f>Sheet1!$A$2:$A$3</c:f>
              <c:strCache>
                <c:ptCount val="2"/>
                <c:pt idx="0">
                  <c:v>WATCHMAN</c:v>
                </c:pt>
                <c:pt idx="1">
                  <c:v>warfarin</c:v>
                </c:pt>
              </c:strCache>
            </c:strRef>
          </c:cat>
          <c:val>
            <c:numRef>
              <c:f>Sheet1!$B$2:$B$3</c:f>
              <c:numCache>
                <c:formatCode>0.00%</c:formatCode>
                <c:ptCount val="2"/>
                <c:pt idx="0">
                  <c:v>4.4000000000000003E-3</c:v>
                </c:pt>
                <c:pt idx="1">
                  <c:v>0.01</c:v>
                </c:pt>
              </c:numCache>
            </c:numRef>
          </c:val>
          <c:extLst xmlns:c16r2="http://schemas.microsoft.com/office/drawing/2015/06/chart">
            <c:ext xmlns:c16="http://schemas.microsoft.com/office/drawing/2014/chart" uri="{C3380CC4-5D6E-409C-BE32-E72D297353CC}">
              <c16:uniqueId val="{00000000-8D81-43FB-AB0A-1B03F5B9DC57}"/>
            </c:ext>
          </c:extLst>
        </c:ser>
        <c:ser>
          <c:idx val="1"/>
          <c:order val="1"/>
          <c:tx>
            <c:strRef>
              <c:f>Sheet1!$C$1</c:f>
              <c:strCache>
                <c:ptCount val="1"/>
                <c:pt idx="0">
                  <c:v>Non-Disabling</c:v>
                </c:pt>
              </c:strCache>
            </c:strRef>
          </c:tx>
          <c:spPr>
            <a:solidFill>
              <a:srgbClr val="6A737B">
                <a:lumMod val="75000"/>
              </a:srgbClr>
            </a:solidFill>
          </c:spPr>
          <c:invertIfNegative val="0"/>
          <c:cat>
            <c:strRef>
              <c:f>Sheet1!$A$2:$A$3</c:f>
              <c:strCache>
                <c:ptCount val="2"/>
                <c:pt idx="0">
                  <c:v>WATCHMAN</c:v>
                </c:pt>
                <c:pt idx="1">
                  <c:v>warfarin</c:v>
                </c:pt>
              </c:strCache>
            </c:strRef>
          </c:cat>
          <c:val>
            <c:numRef>
              <c:f>Sheet1!$C$2:$C$3</c:f>
              <c:numCache>
                <c:formatCode>0.00%</c:formatCode>
                <c:ptCount val="2"/>
                <c:pt idx="0">
                  <c:v>1.0800000000000001E-2</c:v>
                </c:pt>
                <c:pt idx="1">
                  <c:v>8.0999999999999996E-3</c:v>
                </c:pt>
              </c:numCache>
            </c:numRef>
          </c:val>
          <c:extLst xmlns:c16r2="http://schemas.microsoft.com/office/drawing/2015/06/chart">
            <c:ext xmlns:c16="http://schemas.microsoft.com/office/drawing/2014/chart" uri="{C3380CC4-5D6E-409C-BE32-E72D297353CC}">
              <c16:uniqueId val="{00000001-8D81-43FB-AB0A-1B03F5B9DC57}"/>
            </c:ext>
          </c:extLst>
        </c:ser>
        <c:dLbls>
          <c:showLegendKey val="0"/>
          <c:showVal val="0"/>
          <c:showCatName val="0"/>
          <c:showSerName val="0"/>
          <c:showPercent val="0"/>
          <c:showBubbleSize val="0"/>
        </c:dLbls>
        <c:gapWidth val="150"/>
        <c:overlap val="100"/>
        <c:axId val="269668736"/>
        <c:axId val="269670272"/>
      </c:barChart>
      <c:catAx>
        <c:axId val="269668736"/>
        <c:scaling>
          <c:orientation val="minMax"/>
        </c:scaling>
        <c:delete val="0"/>
        <c:axPos val="b"/>
        <c:numFmt formatCode="General" sourceLinked="0"/>
        <c:majorTickMark val="out"/>
        <c:minorTickMark val="none"/>
        <c:tickLblPos val="nextTo"/>
        <c:txPr>
          <a:bodyPr/>
          <a:lstStyle/>
          <a:p>
            <a:pPr>
              <a:defRPr>
                <a:solidFill>
                  <a:schemeClr val="accent6">
                    <a:lumMod val="75000"/>
                  </a:schemeClr>
                </a:solidFill>
              </a:defRPr>
            </a:pPr>
            <a:endParaRPr lang="en-US"/>
          </a:p>
        </c:txPr>
        <c:crossAx val="269670272"/>
        <c:crosses val="autoZero"/>
        <c:auto val="1"/>
        <c:lblAlgn val="ctr"/>
        <c:lblOffset val="100"/>
        <c:noMultiLvlLbl val="0"/>
      </c:catAx>
      <c:valAx>
        <c:axId val="269670272"/>
        <c:scaling>
          <c:orientation val="minMax"/>
          <c:max val="2.0000000000000004E-2"/>
        </c:scaling>
        <c:delete val="0"/>
        <c:axPos val="l"/>
        <c:numFmt formatCode="0.00%" sourceLinked="1"/>
        <c:majorTickMark val="out"/>
        <c:minorTickMark val="none"/>
        <c:tickLblPos val="nextTo"/>
        <c:txPr>
          <a:bodyPr/>
          <a:lstStyle/>
          <a:p>
            <a:pPr>
              <a:defRPr>
                <a:solidFill>
                  <a:schemeClr val="accent6">
                    <a:lumMod val="75000"/>
                  </a:schemeClr>
                </a:solidFill>
              </a:defRPr>
            </a:pPr>
            <a:endParaRPr lang="en-US"/>
          </a:p>
        </c:txPr>
        <c:crossAx val="26966873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645833333333356E-2"/>
          <c:y val="9.6502129133949399E-2"/>
          <c:w val="0.880635498687664"/>
          <c:h val="0.75540593026590153"/>
        </c:manualLayout>
      </c:layout>
      <c:scatterChart>
        <c:scatterStyle val="lineMarker"/>
        <c:varyColors val="0"/>
        <c:ser>
          <c:idx val="0"/>
          <c:order val="0"/>
          <c:tx>
            <c:strRef>
              <c:f>Sheet1!$B$1</c:f>
              <c:strCache>
                <c:ptCount val="1"/>
                <c:pt idx="0">
                  <c:v>Y-Values</c:v>
                </c:pt>
              </c:strCache>
            </c:strRef>
          </c:tx>
          <c:spPr>
            <a:ln w="28575">
              <a:noFill/>
            </a:ln>
            <a:effectLst>
              <a:outerShdw blurRad="50800" dist="38100" dir="2700000" algn="tl" rotWithShape="0">
                <a:prstClr val="black">
                  <a:alpha val="40000"/>
                </a:prstClr>
              </a:outerShdw>
            </a:effectLst>
          </c:spPr>
          <c:marker>
            <c:symbol val="circle"/>
            <c:size val="14"/>
            <c:spPr>
              <a:solidFill>
                <a:schemeClr val="accent1"/>
              </a:solidFill>
              <a:ln w="12700">
                <a:solidFill>
                  <a:schemeClr val="tx1"/>
                </a:solidFill>
              </a:ln>
              <a:effectLst>
                <a:outerShdw blurRad="50800" dist="38100" dir="2700000" algn="tl" rotWithShape="0">
                  <a:prstClr val="black">
                    <a:alpha val="40000"/>
                  </a:prstClr>
                </a:outerShdw>
              </a:effectLst>
              <a:scene3d>
                <a:camera prst="orthographicFront"/>
                <a:lightRig rig="threePt" dir="t"/>
              </a:scene3d>
              <a:sp3d/>
            </c:spPr>
          </c:marker>
          <c:dPt>
            <c:idx val="0"/>
            <c:marker>
              <c:symbol val="diamond"/>
              <c:size val="20"/>
            </c:marker>
            <c:bubble3D val="0"/>
            <c:extLst xmlns:c16r2="http://schemas.microsoft.com/office/drawing/2015/06/chart">
              <c:ext xmlns:c16="http://schemas.microsoft.com/office/drawing/2014/chart" uri="{C3380CC4-5D6E-409C-BE32-E72D297353CC}">
                <c16:uniqueId val="{00000000-EE95-4F17-88AE-323A2DDA147A}"/>
              </c:ext>
            </c:extLst>
          </c:dPt>
          <c:dPt>
            <c:idx val="3"/>
            <c:bubble3D val="0"/>
            <c:extLst xmlns:c16r2="http://schemas.microsoft.com/office/drawing/2015/06/chart">
              <c:ext xmlns:c16="http://schemas.microsoft.com/office/drawing/2014/chart" uri="{C3380CC4-5D6E-409C-BE32-E72D297353CC}">
                <c16:uniqueId val="{00000001-EE95-4F17-88AE-323A2DDA147A}"/>
              </c:ext>
            </c:extLst>
          </c:dPt>
          <c:dPt>
            <c:idx val="4"/>
            <c:bubble3D val="0"/>
            <c:extLst xmlns:c16r2="http://schemas.microsoft.com/office/drawing/2015/06/chart">
              <c:ext xmlns:c16="http://schemas.microsoft.com/office/drawing/2014/chart" uri="{C3380CC4-5D6E-409C-BE32-E72D297353CC}">
                <c16:uniqueId val="{00000002-EE95-4F17-88AE-323A2DDA147A}"/>
              </c:ext>
            </c:extLst>
          </c:dPt>
          <c:errBars>
            <c:errDir val="x"/>
            <c:errBarType val="both"/>
            <c:errValType val="cust"/>
            <c:noEndCap val="0"/>
            <c:plus>
              <c:numRef>
                <c:f>Sheet1!$F$2:$F$10</c:f>
                <c:numCache>
                  <c:formatCode>General</c:formatCode>
                  <c:ptCount val="9"/>
                  <c:pt idx="0">
                    <c:v>0.35</c:v>
                  </c:pt>
                  <c:pt idx="1">
                    <c:v>0.58000000000000007</c:v>
                  </c:pt>
                  <c:pt idx="2">
                    <c:v>1.41</c:v>
                  </c:pt>
                  <c:pt idx="3">
                    <c:v>0.36000000000000004</c:v>
                  </c:pt>
                  <c:pt idx="4">
                    <c:v>1.19</c:v>
                  </c:pt>
                  <c:pt idx="5">
                    <c:v>0.35</c:v>
                  </c:pt>
                  <c:pt idx="6">
                    <c:v>0.25</c:v>
                  </c:pt>
                  <c:pt idx="7">
                    <c:v>0.38</c:v>
                  </c:pt>
                  <c:pt idx="8">
                    <c:v>0.22999999999999998</c:v>
                  </c:pt>
                </c:numCache>
              </c:numRef>
            </c:plus>
            <c:minus>
              <c:numRef>
                <c:f>Sheet1!$E$2:$E$10</c:f>
                <c:numCache>
                  <c:formatCode>General</c:formatCode>
                  <c:ptCount val="9"/>
                  <c:pt idx="0">
                    <c:v>0.24</c:v>
                  </c:pt>
                  <c:pt idx="1">
                    <c:v>0.36</c:v>
                  </c:pt>
                  <c:pt idx="2">
                    <c:v>0.76</c:v>
                  </c:pt>
                  <c:pt idx="3">
                    <c:v>0.13</c:v>
                  </c:pt>
                  <c:pt idx="4">
                    <c:v>0.6399999999999999</c:v>
                  </c:pt>
                  <c:pt idx="5">
                    <c:v>0.21999999999999997</c:v>
                  </c:pt>
                  <c:pt idx="6">
                    <c:v>0.18999999999999995</c:v>
                  </c:pt>
                  <c:pt idx="7">
                    <c:v>0.27</c:v>
                  </c:pt>
                  <c:pt idx="8">
                    <c:v>0.15999999999999998</c:v>
                  </c:pt>
                </c:numCache>
              </c:numRef>
            </c:minus>
            <c:spPr>
              <a:ln w="28575">
                <a:solidFill>
                  <a:schemeClr val="tx1"/>
                </a:solidFill>
              </a:ln>
              <a:effectLst>
                <a:outerShdw blurRad="50800" dist="38100" dir="2700000" algn="tl" rotWithShape="0">
                  <a:prstClr val="black">
                    <a:alpha val="40000"/>
                  </a:prstClr>
                </a:outerShdw>
              </a:effectLst>
            </c:spPr>
          </c:errBars>
          <c:xVal>
            <c:numRef>
              <c:f>Sheet1!$A$2:$A$10</c:f>
              <c:numCache>
                <c:formatCode>General</c:formatCode>
                <c:ptCount val="9"/>
                <c:pt idx="0">
                  <c:v>0.82</c:v>
                </c:pt>
                <c:pt idx="1">
                  <c:v>0.96</c:v>
                </c:pt>
                <c:pt idx="2">
                  <c:v>1.7</c:v>
                </c:pt>
                <c:pt idx="3">
                  <c:v>0.2</c:v>
                </c:pt>
                <c:pt idx="4">
                  <c:v>1.4</c:v>
                </c:pt>
                <c:pt idx="5">
                  <c:v>0.59</c:v>
                </c:pt>
                <c:pt idx="6">
                  <c:v>0.73</c:v>
                </c:pt>
                <c:pt idx="7">
                  <c:v>0.91</c:v>
                </c:pt>
                <c:pt idx="8">
                  <c:v>0.48</c:v>
                </c:pt>
              </c:numCache>
            </c:numRef>
          </c:xVal>
          <c:yVal>
            <c:numRef>
              <c:f>Sheet1!$B$2:$B$10</c:f>
              <c:numCache>
                <c:formatCode>General</c:formatCode>
                <c:ptCount val="9"/>
                <c:pt idx="0">
                  <c:v>8.6999999999999993</c:v>
                </c:pt>
                <c:pt idx="1">
                  <c:v>7.7</c:v>
                </c:pt>
                <c:pt idx="2">
                  <c:v>6.8</c:v>
                </c:pt>
                <c:pt idx="3">
                  <c:v>5.9</c:v>
                </c:pt>
                <c:pt idx="4">
                  <c:v>4.9000000000000004</c:v>
                </c:pt>
                <c:pt idx="5">
                  <c:v>3.9</c:v>
                </c:pt>
                <c:pt idx="6">
                  <c:v>3</c:v>
                </c:pt>
                <c:pt idx="7">
                  <c:v>2</c:v>
                </c:pt>
                <c:pt idx="8">
                  <c:v>1.1000000000000001</c:v>
                </c:pt>
              </c:numCache>
            </c:numRef>
          </c:yVal>
          <c:smooth val="0"/>
          <c:extLst xmlns:c16r2="http://schemas.microsoft.com/office/drawing/2015/06/chart">
            <c:ext xmlns:c16="http://schemas.microsoft.com/office/drawing/2014/chart" uri="{C3380CC4-5D6E-409C-BE32-E72D297353CC}">
              <c16:uniqueId val="{00000003-EE95-4F17-88AE-323A2DDA147A}"/>
            </c:ext>
          </c:extLst>
        </c:ser>
        <c:dLbls>
          <c:showLegendKey val="0"/>
          <c:showVal val="0"/>
          <c:showCatName val="0"/>
          <c:showSerName val="0"/>
          <c:showPercent val="0"/>
          <c:showBubbleSize val="0"/>
        </c:dLbls>
        <c:axId val="269361920"/>
        <c:axId val="269363456"/>
      </c:scatterChart>
      <c:valAx>
        <c:axId val="269361920"/>
        <c:scaling>
          <c:logBase val="10"/>
          <c:orientation val="minMax"/>
          <c:max val="10"/>
          <c:min val="1.0000000000000002E-2"/>
        </c:scaling>
        <c:delete val="0"/>
        <c:axPos val="b"/>
        <c:numFmt formatCode="General" sourceLinked="1"/>
        <c:majorTickMark val="out"/>
        <c:minorTickMark val="none"/>
        <c:tickLblPos val="nextTo"/>
        <c:spPr>
          <a:ln w="19050">
            <a:solidFill>
              <a:schemeClr val="tx1"/>
            </a:solidFill>
          </a:ln>
        </c:spPr>
        <c:crossAx val="269363456"/>
        <c:crosses val="autoZero"/>
        <c:crossBetween val="midCat"/>
        <c:majorUnit val="1"/>
      </c:valAx>
      <c:valAx>
        <c:axId val="269363456"/>
        <c:scaling>
          <c:orientation val="minMax"/>
          <c:max val="9.1999999999999993"/>
          <c:min val="0"/>
        </c:scaling>
        <c:delete val="0"/>
        <c:axPos val="l"/>
        <c:numFmt formatCode="General" sourceLinked="1"/>
        <c:majorTickMark val="none"/>
        <c:minorTickMark val="none"/>
        <c:tickLblPos val="none"/>
        <c:spPr>
          <a:ln w="25400">
            <a:solidFill>
              <a:schemeClr val="tx1"/>
            </a:solidFill>
            <a:prstDash val="dash"/>
          </a:ln>
        </c:spPr>
        <c:crossAx val="269361920"/>
        <c:crossesAt val="1"/>
        <c:crossBetween val="midCat"/>
      </c:valAx>
    </c:plotArea>
    <c:plotVisOnly val="1"/>
    <c:dispBlanksAs val="gap"/>
    <c:showDLblsOverMax val="0"/>
  </c:chart>
  <c:txPr>
    <a:bodyPr/>
    <a:lstStyle/>
    <a:p>
      <a:pPr>
        <a:defRPr sz="1400" b="1">
          <a:solidFill>
            <a:schemeClr val="tx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645833333333356E-2"/>
          <c:y val="9.6502129133949399E-2"/>
          <c:w val="0.880635498687664"/>
          <c:h val="0.75540593026590153"/>
        </c:manualLayout>
      </c:layout>
      <c:scatterChart>
        <c:scatterStyle val="lineMarker"/>
        <c:varyColors val="0"/>
        <c:ser>
          <c:idx val="0"/>
          <c:order val="0"/>
          <c:tx>
            <c:strRef>
              <c:f>Sheet1!$B$1</c:f>
              <c:strCache>
                <c:ptCount val="1"/>
                <c:pt idx="0">
                  <c:v>Y-Values</c:v>
                </c:pt>
              </c:strCache>
            </c:strRef>
          </c:tx>
          <c:spPr>
            <a:ln w="28575">
              <a:noFill/>
            </a:ln>
            <a:effectLst>
              <a:outerShdw blurRad="50800" dist="38100" dir="2700000" algn="tl" rotWithShape="0">
                <a:prstClr val="black">
                  <a:alpha val="40000"/>
                </a:prstClr>
              </a:outerShdw>
            </a:effectLst>
          </c:spPr>
          <c:marker>
            <c:symbol val="circle"/>
            <c:size val="14"/>
            <c:spPr>
              <a:solidFill>
                <a:schemeClr val="accent1"/>
              </a:solidFill>
              <a:ln w="12700">
                <a:solidFill>
                  <a:schemeClr val="tx1"/>
                </a:solidFill>
              </a:ln>
              <a:effectLst>
                <a:outerShdw blurRad="50800" dist="38100" dir="2700000" algn="tl" rotWithShape="0">
                  <a:prstClr val="black">
                    <a:alpha val="40000"/>
                  </a:prstClr>
                </a:outerShdw>
              </a:effectLst>
              <a:scene3d>
                <a:camera prst="orthographicFront"/>
                <a:lightRig rig="threePt" dir="t"/>
              </a:scene3d>
              <a:sp3d/>
            </c:spPr>
          </c:marker>
          <c:dPt>
            <c:idx val="0"/>
            <c:marker>
              <c:symbol val="diamond"/>
              <c:size val="20"/>
            </c:marker>
            <c:bubble3D val="0"/>
            <c:extLst xmlns:c16r2="http://schemas.microsoft.com/office/drawing/2015/06/chart">
              <c:ext xmlns:c16="http://schemas.microsoft.com/office/drawing/2014/chart" uri="{C3380CC4-5D6E-409C-BE32-E72D297353CC}">
                <c16:uniqueId val="{00000000-1075-43C8-B45A-ED07B6AAC133}"/>
              </c:ext>
            </c:extLst>
          </c:dPt>
          <c:dPt>
            <c:idx val="3"/>
            <c:bubble3D val="0"/>
            <c:extLst xmlns:c16r2="http://schemas.microsoft.com/office/drawing/2015/06/chart">
              <c:ext xmlns:c16="http://schemas.microsoft.com/office/drawing/2014/chart" uri="{C3380CC4-5D6E-409C-BE32-E72D297353CC}">
                <c16:uniqueId val="{00000001-1075-43C8-B45A-ED07B6AAC133}"/>
              </c:ext>
            </c:extLst>
          </c:dPt>
          <c:dPt>
            <c:idx val="4"/>
            <c:bubble3D val="0"/>
            <c:extLst xmlns:c16r2="http://schemas.microsoft.com/office/drawing/2015/06/chart">
              <c:ext xmlns:c16="http://schemas.microsoft.com/office/drawing/2014/chart" uri="{C3380CC4-5D6E-409C-BE32-E72D297353CC}">
                <c16:uniqueId val="{00000002-1075-43C8-B45A-ED07B6AAC133}"/>
              </c:ext>
            </c:extLst>
          </c:dPt>
          <c:errBars>
            <c:errDir val="x"/>
            <c:errBarType val="both"/>
            <c:errValType val="cust"/>
            <c:noEndCap val="0"/>
            <c:plus>
              <c:numRef>
                <c:f>Sheet1!$F$2:$F$10</c:f>
                <c:numCache>
                  <c:formatCode>General</c:formatCode>
                  <c:ptCount val="9"/>
                  <c:pt idx="0">
                    <c:v>0.35</c:v>
                  </c:pt>
                  <c:pt idx="1">
                    <c:v>0.58000000000000007</c:v>
                  </c:pt>
                  <c:pt idx="2">
                    <c:v>1.41</c:v>
                  </c:pt>
                  <c:pt idx="3">
                    <c:v>0.36000000000000004</c:v>
                  </c:pt>
                  <c:pt idx="4">
                    <c:v>1.19</c:v>
                  </c:pt>
                  <c:pt idx="5">
                    <c:v>0.35</c:v>
                  </c:pt>
                  <c:pt idx="6">
                    <c:v>0.25</c:v>
                  </c:pt>
                  <c:pt idx="7">
                    <c:v>0.38</c:v>
                  </c:pt>
                  <c:pt idx="8">
                    <c:v>0.22999999999999998</c:v>
                  </c:pt>
                </c:numCache>
              </c:numRef>
            </c:plus>
            <c:minus>
              <c:numRef>
                <c:f>Sheet1!$E$2:$E$10</c:f>
                <c:numCache>
                  <c:formatCode>General</c:formatCode>
                  <c:ptCount val="9"/>
                  <c:pt idx="0">
                    <c:v>0.24</c:v>
                  </c:pt>
                  <c:pt idx="1">
                    <c:v>0.36</c:v>
                  </c:pt>
                  <c:pt idx="2">
                    <c:v>0.76</c:v>
                  </c:pt>
                  <c:pt idx="3">
                    <c:v>0.13</c:v>
                  </c:pt>
                  <c:pt idx="4">
                    <c:v>0.6399999999999999</c:v>
                  </c:pt>
                  <c:pt idx="5">
                    <c:v>0.21999999999999997</c:v>
                  </c:pt>
                  <c:pt idx="6">
                    <c:v>0.18999999999999995</c:v>
                  </c:pt>
                  <c:pt idx="7">
                    <c:v>0.27</c:v>
                  </c:pt>
                  <c:pt idx="8">
                    <c:v>0.15999999999999998</c:v>
                  </c:pt>
                </c:numCache>
              </c:numRef>
            </c:minus>
            <c:spPr>
              <a:ln w="28575">
                <a:solidFill>
                  <a:schemeClr val="tx1"/>
                </a:solidFill>
              </a:ln>
              <a:effectLst>
                <a:outerShdw blurRad="50800" dist="38100" dir="2700000" algn="tl" rotWithShape="0">
                  <a:prstClr val="black">
                    <a:alpha val="40000"/>
                  </a:prstClr>
                </a:outerShdw>
              </a:effectLst>
            </c:spPr>
          </c:errBars>
          <c:xVal>
            <c:numRef>
              <c:f>Sheet1!$A$2:$A$10</c:f>
              <c:numCache>
                <c:formatCode>General</c:formatCode>
                <c:ptCount val="9"/>
                <c:pt idx="0">
                  <c:v>0.82</c:v>
                </c:pt>
                <c:pt idx="1">
                  <c:v>0.96</c:v>
                </c:pt>
                <c:pt idx="2">
                  <c:v>1.7</c:v>
                </c:pt>
                <c:pt idx="3">
                  <c:v>0.2</c:v>
                </c:pt>
                <c:pt idx="4">
                  <c:v>1.4</c:v>
                </c:pt>
                <c:pt idx="5">
                  <c:v>0.59</c:v>
                </c:pt>
                <c:pt idx="6">
                  <c:v>0.73</c:v>
                </c:pt>
                <c:pt idx="7">
                  <c:v>0.91</c:v>
                </c:pt>
                <c:pt idx="8">
                  <c:v>0.48</c:v>
                </c:pt>
              </c:numCache>
            </c:numRef>
          </c:xVal>
          <c:yVal>
            <c:numRef>
              <c:f>Sheet1!$B$2:$B$10</c:f>
              <c:numCache>
                <c:formatCode>General</c:formatCode>
                <c:ptCount val="9"/>
                <c:pt idx="0">
                  <c:v>8.6999999999999993</c:v>
                </c:pt>
                <c:pt idx="1">
                  <c:v>7.7</c:v>
                </c:pt>
                <c:pt idx="2">
                  <c:v>6.8</c:v>
                </c:pt>
                <c:pt idx="3">
                  <c:v>5.9</c:v>
                </c:pt>
                <c:pt idx="4">
                  <c:v>4.9000000000000004</c:v>
                </c:pt>
                <c:pt idx="5">
                  <c:v>3.9</c:v>
                </c:pt>
                <c:pt idx="6">
                  <c:v>3</c:v>
                </c:pt>
                <c:pt idx="7">
                  <c:v>2</c:v>
                </c:pt>
                <c:pt idx="8">
                  <c:v>1.1000000000000001</c:v>
                </c:pt>
              </c:numCache>
            </c:numRef>
          </c:yVal>
          <c:smooth val="0"/>
          <c:extLst xmlns:c16r2="http://schemas.microsoft.com/office/drawing/2015/06/chart">
            <c:ext xmlns:c16="http://schemas.microsoft.com/office/drawing/2014/chart" uri="{C3380CC4-5D6E-409C-BE32-E72D297353CC}">
              <c16:uniqueId val="{00000003-1075-43C8-B45A-ED07B6AAC133}"/>
            </c:ext>
          </c:extLst>
        </c:ser>
        <c:dLbls>
          <c:showLegendKey val="0"/>
          <c:showVal val="0"/>
          <c:showCatName val="0"/>
          <c:showSerName val="0"/>
          <c:showPercent val="0"/>
          <c:showBubbleSize val="0"/>
        </c:dLbls>
        <c:axId val="269500416"/>
        <c:axId val="269501952"/>
      </c:scatterChart>
      <c:valAx>
        <c:axId val="269500416"/>
        <c:scaling>
          <c:logBase val="10"/>
          <c:orientation val="minMax"/>
          <c:max val="10"/>
          <c:min val="1.0000000000000002E-2"/>
        </c:scaling>
        <c:delete val="0"/>
        <c:axPos val="b"/>
        <c:numFmt formatCode="General" sourceLinked="1"/>
        <c:majorTickMark val="out"/>
        <c:minorTickMark val="none"/>
        <c:tickLblPos val="nextTo"/>
        <c:spPr>
          <a:ln w="19050">
            <a:solidFill>
              <a:schemeClr val="tx1"/>
            </a:solidFill>
          </a:ln>
        </c:spPr>
        <c:crossAx val="269501952"/>
        <c:crosses val="autoZero"/>
        <c:crossBetween val="midCat"/>
        <c:majorUnit val="1"/>
      </c:valAx>
      <c:valAx>
        <c:axId val="269501952"/>
        <c:scaling>
          <c:orientation val="minMax"/>
          <c:max val="9.1999999999999993"/>
          <c:min val="0"/>
        </c:scaling>
        <c:delete val="0"/>
        <c:axPos val="l"/>
        <c:numFmt formatCode="General" sourceLinked="1"/>
        <c:majorTickMark val="none"/>
        <c:minorTickMark val="none"/>
        <c:tickLblPos val="none"/>
        <c:spPr>
          <a:ln w="25400">
            <a:solidFill>
              <a:schemeClr val="tx1"/>
            </a:solidFill>
            <a:prstDash val="dash"/>
          </a:ln>
        </c:spPr>
        <c:crossAx val="269500416"/>
        <c:crossesAt val="1"/>
        <c:crossBetween val="midCat"/>
      </c:valAx>
    </c:plotArea>
    <c:plotVisOnly val="1"/>
    <c:dispBlanksAs val="gap"/>
    <c:showDLblsOverMax val="0"/>
  </c:chart>
  <c:txPr>
    <a:bodyPr/>
    <a:lstStyle/>
    <a:p>
      <a:pPr>
        <a:defRPr sz="1400" b="1">
          <a:solidFill>
            <a:schemeClr val="tx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1317832710406017E-2"/>
          <c:y val="3.8163382439435095E-2"/>
          <c:w val="0.71251838377260424"/>
          <c:h val="0.89773394912174453"/>
        </c:manualLayout>
      </c:layout>
      <c:pie3DChart>
        <c:varyColors val="1"/>
        <c:ser>
          <c:idx val="0"/>
          <c:order val="0"/>
          <c:tx>
            <c:strRef>
              <c:f>Sheet1!$B$1</c:f>
              <c:strCache>
                <c:ptCount val="1"/>
                <c:pt idx="0">
                  <c:v>Patients</c:v>
                </c:pt>
              </c:strCache>
            </c:strRef>
          </c:tx>
          <c:dPt>
            <c:idx val="0"/>
            <c:bubble3D val="0"/>
            <c:spPr>
              <a:solidFill>
                <a:schemeClr val="accent1"/>
              </a:solidFill>
              <a:ln>
                <a:noFill/>
              </a:ln>
              <a:effectLst>
                <a:outerShdw blurRad="254000" sx="102000" sy="102000" algn="ctr" rotWithShape="0">
                  <a:prstClr val="black">
                    <a:alpha val="20000"/>
                  </a:prstClr>
                </a:outerShdw>
              </a:effectLst>
              <a:scene3d>
                <a:camera prst="orthographicFront"/>
                <a:lightRig rig="threePt" dir="t"/>
              </a:scene3d>
              <a:sp3d/>
            </c:spPr>
            <c:extLst xmlns:c16r2="http://schemas.microsoft.com/office/drawing/2015/06/chart">
              <c:ext xmlns:c16="http://schemas.microsoft.com/office/drawing/2014/chart" uri="{C3380CC4-5D6E-409C-BE32-E72D297353CC}">
                <c16:uniqueId val="{00000002-6863-4CE3-971E-A7C5B783F623}"/>
              </c:ext>
            </c:extLst>
          </c:dPt>
          <c:dPt>
            <c:idx val="1"/>
            <c:bubble3D val="0"/>
            <c:spPr>
              <a:solidFill>
                <a:srgbClr val="7030A0"/>
              </a:solidFill>
              <a:ln>
                <a:noFill/>
              </a:ln>
              <a:effectLst>
                <a:outerShdw blurRad="254000" sx="102000" sy="102000" algn="ctr" rotWithShape="0">
                  <a:prstClr val="black">
                    <a:alpha val="20000"/>
                  </a:prstClr>
                </a:outerShdw>
              </a:effectLst>
              <a:scene3d>
                <a:camera prst="orthographicFront"/>
                <a:lightRig rig="threePt" dir="t"/>
              </a:scene3d>
              <a:sp3d/>
            </c:spPr>
            <c:extLst xmlns:c16r2="http://schemas.microsoft.com/office/drawing/2015/06/chart">
              <c:ext xmlns:c16="http://schemas.microsoft.com/office/drawing/2014/chart" uri="{C3380CC4-5D6E-409C-BE32-E72D297353CC}">
                <c16:uniqueId val="{00000001-6863-4CE3-971E-A7C5B783F623}"/>
              </c:ext>
            </c:extLst>
          </c:dPt>
          <c:dPt>
            <c:idx val="2"/>
            <c:bubble3D val="0"/>
            <c:spPr>
              <a:solidFill>
                <a:schemeClr val="accent3"/>
              </a:solidFill>
              <a:ln>
                <a:noFill/>
              </a:ln>
              <a:effectLst>
                <a:outerShdw blurRad="254000" sx="102000" sy="102000" algn="ctr" rotWithShape="0">
                  <a:prstClr val="black">
                    <a:alpha val="20000"/>
                  </a:prstClr>
                </a:outerShdw>
              </a:effectLst>
              <a:scene3d>
                <a:camera prst="orthographicFront"/>
                <a:lightRig rig="threePt" dir="t"/>
              </a:scene3d>
              <a:sp3d/>
            </c:spPr>
            <c:extLst xmlns:c16r2="http://schemas.microsoft.com/office/drawing/2015/06/chart">
              <c:ext xmlns:c16="http://schemas.microsoft.com/office/drawing/2014/chart" uri="{C3380CC4-5D6E-409C-BE32-E72D297353CC}">
                <c16:uniqueId val="{00000003-6863-4CE3-971E-A7C5B783F623}"/>
              </c:ext>
            </c:extLst>
          </c:dPt>
          <c:dPt>
            <c:idx val="3"/>
            <c:bubble3D val="0"/>
            <c:spPr>
              <a:solidFill>
                <a:schemeClr val="bg1">
                  <a:lumMod val="65000"/>
                </a:schemeClr>
              </a:solidFill>
              <a:ln>
                <a:noFill/>
              </a:ln>
              <a:effectLst>
                <a:outerShdw blurRad="254000" sx="102000" sy="102000" algn="ctr" rotWithShape="0">
                  <a:prstClr val="black">
                    <a:alpha val="20000"/>
                  </a:prstClr>
                </a:outerShdw>
              </a:effectLst>
              <a:scene3d>
                <a:camera prst="orthographicFront"/>
                <a:lightRig rig="threePt" dir="t"/>
              </a:scene3d>
              <a:sp3d/>
            </c:spPr>
            <c:extLst xmlns:c16r2="http://schemas.microsoft.com/office/drawing/2015/06/chart">
              <c:ext xmlns:c16="http://schemas.microsoft.com/office/drawing/2014/chart" uri="{C3380CC4-5D6E-409C-BE32-E72D297353CC}">
                <c16:uniqueId val="{00000004-6863-4CE3-971E-A7C5B783F623}"/>
              </c:ext>
            </c:extLst>
          </c:dPt>
          <c:dPt>
            <c:idx val="4"/>
            <c:bubble3D val="0"/>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9-71F0-4B1B-AA50-B44798ED68A6}"/>
              </c:ext>
            </c:extLst>
          </c:dPt>
          <c:dLbls>
            <c:dLbl>
              <c:idx val="0"/>
              <c:layout>
                <c:manualLayout>
                  <c:x val="2.9149450378108677E-2"/>
                  <c:y val="-0.14423076923076922"/>
                </c:manualLayout>
              </c:layout>
              <c:numFmt formatCode="General"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863-4CE3-971E-A7C5B783F623}"/>
                </c:ext>
              </c:extLst>
            </c:dLbl>
            <c:dLbl>
              <c:idx val="1"/>
              <c:layout>
                <c:manualLayout>
                  <c:x val="2.9313167537226164E-2"/>
                  <c:y val="0"/>
                </c:manualLayout>
              </c:layout>
              <c:numFmt formatCode="General"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lumMod val="50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863-4CE3-971E-A7C5B783F623}"/>
                </c:ext>
              </c:extLst>
            </c:dLbl>
            <c:dLbl>
              <c:idx val="2"/>
              <c:layout>
                <c:manualLayout>
                  <c:x val="5.7808458576142771E-3"/>
                  <c:y val="-6.41025641025641E-3"/>
                </c:manualLayout>
              </c:layout>
              <c:numFmt formatCode="General"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lumMod val="50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863-4CE3-971E-A7C5B783F623}"/>
                </c:ext>
              </c:extLst>
            </c:dLbl>
            <c:dLbl>
              <c:idx val="3"/>
              <c:layout>
                <c:manualLayout>
                  <c:x val="0.11466015696057795"/>
                  <c:y val="-4.6474358974358976E-2"/>
                </c:manualLayout>
              </c:layout>
              <c:numFmt formatCode="General" sourceLinked="0"/>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lumMod val="50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7.1325927275745285E-2"/>
                      <c:h val="6.9551282051282054E-2"/>
                    </c:manualLayout>
                  </c15:layout>
                </c:ext>
                <c:ext xmlns:c16="http://schemas.microsoft.com/office/drawing/2014/chart" uri="{C3380CC4-5D6E-409C-BE32-E72D297353CC}">
                  <c16:uniqueId val="{00000004-6863-4CE3-971E-A7C5B783F623}"/>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6">
                        <a:lumMod val="7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bg1">
                      <a:lumMod val="50000"/>
                    </a:schemeClr>
                  </a:solidFill>
                </a:ln>
                <a:effectLst/>
              </c:spPr>
            </c:leaderLines>
            <c:extLst xmlns:c16r2="http://schemas.microsoft.com/office/drawing/2015/06/chart">
              <c:ext xmlns:c15="http://schemas.microsoft.com/office/drawing/2012/chart" uri="{CE6537A1-D6FC-4f65-9D91-7224C49458BB}"/>
            </c:extLst>
          </c:dLbls>
          <c:cat>
            <c:strRef>
              <c:f>Sheet1!$A$2:$A$6</c:f>
              <c:strCache>
                <c:ptCount val="4"/>
                <c:pt idx="0">
                  <c:v>No DRT, No SSE</c:v>
                </c:pt>
                <c:pt idx="1">
                  <c:v>No DRT, SSE</c:v>
                </c:pt>
                <c:pt idx="2">
                  <c:v>DRT, No SSE</c:v>
                </c:pt>
                <c:pt idx="3">
                  <c:v>DRT + SSE</c:v>
                </c:pt>
              </c:strCache>
            </c:strRef>
          </c:cat>
          <c:val>
            <c:numRef>
              <c:f>Sheet1!$B$2:$B$6</c:f>
              <c:numCache>
                <c:formatCode>General</c:formatCode>
                <c:ptCount val="5"/>
                <c:pt idx="0">
                  <c:v>1560</c:v>
                </c:pt>
                <c:pt idx="1">
                  <c:v>114</c:v>
                </c:pt>
                <c:pt idx="2">
                  <c:v>48</c:v>
                </c:pt>
                <c:pt idx="3">
                  <c:v>17</c:v>
                </c:pt>
              </c:numCache>
            </c:numRef>
          </c:val>
          <c:extLst xmlns:c16r2="http://schemas.microsoft.com/office/drawing/2015/06/chart">
            <c:ext xmlns:c16="http://schemas.microsoft.com/office/drawing/2014/chart" uri="{C3380CC4-5D6E-409C-BE32-E72D297353CC}">
              <c16:uniqueId val="{00000000-6863-4CE3-971E-A7C5B783F623}"/>
            </c:ext>
          </c:extLst>
        </c:ser>
        <c:dLbls>
          <c:dLblPos val="ctr"/>
          <c:showLegendKey val="0"/>
          <c:showVal val="0"/>
          <c:showCatName val="0"/>
          <c:showSerName val="0"/>
          <c:showPercent val="1"/>
          <c:showBubbleSize val="0"/>
          <c:showLeaderLines val="1"/>
        </c:dLbls>
      </c:pie3DChart>
      <c:spPr>
        <a:noFill/>
        <a:ln>
          <a:noFill/>
        </a:ln>
        <a:effectLst/>
      </c:spPr>
    </c:plotArea>
    <c:legend>
      <c:legendPos val="b"/>
      <c:legendEntry>
        <c:idx val="4"/>
        <c:delete val="1"/>
      </c:legendEntry>
      <c:layout>
        <c:manualLayout>
          <c:xMode val="edge"/>
          <c:yMode val="edge"/>
          <c:x val="3.7411189937891429E-2"/>
          <c:y val="0.70437058348475667"/>
          <c:w val="0.67523842935474654"/>
          <c:h val="0.116142237028063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3E147AB-E0CB-486E-9406-85177C326BE4}" type="datetimeFigureOut">
              <a:rPr lang="en-US" smtClean="0"/>
              <a:t>4/11/2019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D8A0C2B-390D-4675-B43B-A5EC53BED892}" type="slidenum">
              <a:rPr lang="en-US" smtClean="0"/>
              <a:t>‹#›</a:t>
            </a:fld>
            <a:endParaRPr lang="en-US"/>
          </a:p>
        </p:txBody>
      </p:sp>
    </p:spTree>
    <p:extLst>
      <p:ext uri="{BB962C8B-B14F-4D97-AF65-F5344CB8AC3E}">
        <p14:creationId xmlns:p14="http://schemas.microsoft.com/office/powerpoint/2010/main" val="289270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A0C2B-390D-4675-B43B-A5EC53BED892}" type="slidenum">
              <a:rPr lang="en-US" smtClean="0"/>
              <a:t>1</a:t>
            </a:fld>
            <a:endParaRPr lang="en-US" dirty="0"/>
          </a:p>
        </p:txBody>
      </p:sp>
    </p:spTree>
    <p:extLst>
      <p:ext uri="{BB962C8B-B14F-4D97-AF65-F5344CB8AC3E}">
        <p14:creationId xmlns:p14="http://schemas.microsoft.com/office/powerpoint/2010/main" val="1428973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970564">
              <a:defRPr/>
            </a:pPr>
            <a:r>
              <a:rPr lang="en-US" sz="1300" dirty="0">
                <a:solidFill>
                  <a:srgbClr val="FF0000"/>
                </a:solidFill>
              </a:rPr>
              <a:t>Are we underestimating the bleeding risk? </a:t>
            </a:r>
            <a:r>
              <a:rPr lang="en-US" i="0" baseline="0" dirty="0"/>
              <a:t>This slide shows a model of what we might reasonably expect in terms of 10 year bleeding risks by HAS-BLED score….   </a:t>
            </a:r>
          </a:p>
          <a:p>
            <a:pPr defTabSz="970564">
              <a:defRPr/>
            </a:pPr>
            <a:endParaRPr lang="en-US" i="0" baseline="0" dirty="0"/>
          </a:p>
          <a:p>
            <a:pPr defTabSz="970564">
              <a:defRPr/>
            </a:pPr>
            <a:r>
              <a:rPr lang="en-US" i="0" baseline="0" dirty="0"/>
              <a:t>This is what’s important – the 10 year risk, not just the one year risk. These patients aren’t going to live just one year, the bleeding risk compounds over time.</a:t>
            </a:r>
            <a:endParaRPr lang="en-US" baseline="0" dirty="0"/>
          </a:p>
        </p:txBody>
      </p:sp>
      <p:sp>
        <p:nvSpPr>
          <p:cNvPr id="4" name="Slide Number Placeholder 3"/>
          <p:cNvSpPr>
            <a:spLocks noGrp="1"/>
          </p:cNvSpPr>
          <p:nvPr>
            <p:ph type="sldNum" sz="quarter" idx="10"/>
          </p:nvPr>
        </p:nvSpPr>
        <p:spPr/>
        <p:txBody>
          <a:bodyPr/>
          <a:lstStyle/>
          <a:p>
            <a:fld id="{1BF16F69-E6CA-40D9-A187-C6A0851B5E3B}" type="slidenum">
              <a:rPr lang="en-US" smtClean="0">
                <a:solidFill>
                  <a:prstClr val="black"/>
                </a:solidFill>
              </a:rPr>
              <a:pPr/>
              <a:t>10</a:t>
            </a:fld>
            <a:endParaRPr lang="en-US" dirty="0">
              <a:solidFill>
                <a:prstClr val="black"/>
              </a:solidFill>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017470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j-lt"/>
              </a:rPr>
              <a:t>Speaker Notes:</a:t>
            </a:r>
          </a:p>
          <a:p>
            <a:endParaRPr lang="en-US" dirty="0">
              <a:latin typeface="+mj-lt"/>
            </a:endParaRPr>
          </a:p>
          <a:p>
            <a:pPr defTabSz="948537">
              <a:defRPr/>
            </a:pPr>
            <a:r>
              <a:rPr lang="en-US" dirty="0">
                <a:latin typeface="+mj-lt"/>
              </a:rPr>
              <a:t>The most common treatment for managing AF-related stroke risk is the use of blood thinning medications, such as warfarin (Coumadin®).  Despite its proven efficacy, warfarin has a narrow therapeutic range.  Additionally, the effectiveness of warfarin varies because of interactions with certain foods and medications, thus requiring frequent blood tests and dose adjustments.  </a:t>
            </a:r>
          </a:p>
          <a:p>
            <a:pPr defTabSz="948537">
              <a:defRPr/>
            </a:pPr>
            <a:endParaRPr lang="en-US" dirty="0">
              <a:latin typeface="+mj-lt"/>
            </a:endParaRPr>
          </a:p>
          <a:p>
            <a:pPr defTabSz="948537">
              <a:defRPr/>
            </a:pPr>
            <a:r>
              <a:rPr lang="en-US" dirty="0">
                <a:latin typeface="+mj-lt"/>
              </a:rPr>
              <a:t>Many patients spend a significant amount of time outside of the therapeutic range.  Those patients that are over-</a:t>
            </a:r>
            <a:r>
              <a:rPr lang="en-US" dirty="0" err="1">
                <a:latin typeface="+mj-lt"/>
              </a:rPr>
              <a:t>anticoagulated</a:t>
            </a:r>
            <a:r>
              <a:rPr lang="en-US" dirty="0">
                <a:latin typeface="+mj-lt"/>
              </a:rPr>
              <a:t> are at risk of bleeding, with 44% of bleeding events occurring in patients above the therapeutic range.</a:t>
            </a:r>
            <a:r>
              <a:rPr lang="en-US" baseline="30000" dirty="0">
                <a:latin typeface="+mj-lt"/>
              </a:rPr>
              <a:t>1</a:t>
            </a:r>
            <a:r>
              <a:rPr lang="en-US" dirty="0">
                <a:latin typeface="+mj-lt"/>
              </a:rPr>
              <a:t>  Those who are under-</a:t>
            </a:r>
            <a:r>
              <a:rPr lang="en-US" dirty="0" err="1">
                <a:latin typeface="+mj-lt"/>
              </a:rPr>
              <a:t>anticoagulated</a:t>
            </a:r>
            <a:r>
              <a:rPr lang="en-US" dirty="0">
                <a:latin typeface="+mj-lt"/>
              </a:rPr>
              <a:t> are at risk of stroke, with 48% of thromboembolic events occurring in patients below the therapeutic range.</a:t>
            </a:r>
            <a:r>
              <a:rPr lang="en-US" baseline="30000" dirty="0">
                <a:latin typeface="+mj-lt"/>
              </a:rPr>
              <a:t> 1</a:t>
            </a:r>
            <a:r>
              <a:rPr lang="en-US" dirty="0">
                <a:latin typeface="+mj-lt"/>
              </a:rPr>
              <a:t>  </a:t>
            </a:r>
          </a:p>
          <a:p>
            <a:pPr defTabSz="948537">
              <a:defRPr/>
            </a:pPr>
            <a:endParaRPr lang="en-US" dirty="0">
              <a:latin typeface="+mj-lt"/>
            </a:endParaRPr>
          </a:p>
          <a:p>
            <a:pPr defTabSz="948537">
              <a:defRPr/>
            </a:pPr>
            <a:r>
              <a:rPr lang="en-US" baseline="30000" dirty="0">
                <a:latin typeface="+mj-lt"/>
              </a:rPr>
              <a:t>1 </a:t>
            </a:r>
            <a:r>
              <a:rPr lang="en-US" dirty="0" err="1">
                <a:solidFill>
                  <a:prstClr val="white">
                    <a:lumMod val="75000"/>
                  </a:prstClr>
                </a:solidFill>
                <a:latin typeface="+mj-lt"/>
                <a:cs typeface="Lucida Sans Unicode" pitchFamily="34" charset="0"/>
              </a:rPr>
              <a:t>Oake</a:t>
            </a:r>
            <a:r>
              <a:rPr lang="en-US" dirty="0">
                <a:solidFill>
                  <a:prstClr val="white">
                    <a:lumMod val="75000"/>
                  </a:prstClr>
                </a:solidFill>
                <a:latin typeface="+mj-lt"/>
                <a:cs typeface="Lucida Sans Unicode" pitchFamily="34" charset="0"/>
              </a:rPr>
              <a:t> N, et al. </a:t>
            </a:r>
            <a:r>
              <a:rPr lang="en-US" i="1" dirty="0">
                <a:solidFill>
                  <a:prstClr val="white">
                    <a:lumMod val="75000"/>
                  </a:prstClr>
                </a:solidFill>
                <a:latin typeface="+mj-lt"/>
                <a:cs typeface="Lucida Sans Unicode" pitchFamily="34" charset="0"/>
              </a:rPr>
              <a:t>Can Med </a:t>
            </a:r>
            <a:r>
              <a:rPr lang="en-US" i="1" dirty="0" err="1">
                <a:solidFill>
                  <a:prstClr val="white">
                    <a:lumMod val="75000"/>
                  </a:prstClr>
                </a:solidFill>
                <a:latin typeface="+mj-lt"/>
                <a:cs typeface="Lucida Sans Unicode" pitchFamily="34" charset="0"/>
              </a:rPr>
              <a:t>Assoc</a:t>
            </a:r>
            <a:r>
              <a:rPr lang="en-US" i="1" dirty="0">
                <a:solidFill>
                  <a:prstClr val="white">
                    <a:lumMod val="75000"/>
                  </a:prstClr>
                </a:solidFill>
                <a:latin typeface="+mj-lt"/>
                <a:cs typeface="Lucida Sans Unicode" pitchFamily="34" charset="0"/>
              </a:rPr>
              <a:t> J. </a:t>
            </a:r>
            <a:r>
              <a:rPr lang="en-US" dirty="0">
                <a:solidFill>
                  <a:prstClr val="white">
                    <a:lumMod val="75000"/>
                  </a:prstClr>
                </a:solidFill>
                <a:latin typeface="+mj-lt"/>
                <a:cs typeface="Lucida Sans Unicode" pitchFamily="34" charset="0"/>
              </a:rPr>
              <a:t>2007:176(11);1589−1594 </a:t>
            </a:r>
            <a:endParaRPr lang="en-US" dirty="0">
              <a:latin typeface="+mj-lt"/>
            </a:endParaRPr>
          </a:p>
        </p:txBody>
      </p:sp>
      <p:sp>
        <p:nvSpPr>
          <p:cNvPr id="4" name="Slide Number Placeholder 3"/>
          <p:cNvSpPr>
            <a:spLocks noGrp="1"/>
          </p:cNvSpPr>
          <p:nvPr>
            <p:ph type="sldNum" sz="quarter" idx="10"/>
          </p:nvPr>
        </p:nvSpPr>
        <p:spPr/>
        <p:txBody>
          <a:bodyPr/>
          <a:lstStyle/>
          <a:p>
            <a:fld id="{892FFA5B-3F60-4B34-A251-1EDA379A4A34}" type="slidenum">
              <a:rPr lang="en-US" smtClean="0"/>
              <a:pPr/>
              <a:t>11</a:t>
            </a:fld>
            <a:endParaRPr lang="en-US"/>
          </a:p>
        </p:txBody>
      </p:sp>
    </p:spTree>
    <p:extLst>
      <p:ext uri="{BB962C8B-B14F-4D97-AF65-F5344CB8AC3E}">
        <p14:creationId xmlns:p14="http://schemas.microsoft.com/office/powerpoint/2010/main" val="2458189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dirty="0">
                <a:solidFill>
                  <a:srgbClr val="00467F"/>
                </a:solidFill>
                <a:latin typeface="ITC Officina Serif"/>
              </a:rPr>
              <a:t>Anticoagulation Use Declines with Increased Stroke Risk</a:t>
            </a:r>
            <a:r>
              <a:rPr lang="en-US" sz="1300" b="1" baseline="30000" dirty="0">
                <a:solidFill>
                  <a:srgbClr val="00467F"/>
                </a:solidFill>
                <a:latin typeface="ITC Officina Serif"/>
              </a:rPr>
              <a:t>1</a:t>
            </a:r>
          </a:p>
          <a:p>
            <a:endParaRPr lang="en-US" dirty="0"/>
          </a:p>
        </p:txBody>
      </p:sp>
      <p:sp>
        <p:nvSpPr>
          <p:cNvPr id="4" name="Slide Number Placeholder 3"/>
          <p:cNvSpPr>
            <a:spLocks noGrp="1"/>
          </p:cNvSpPr>
          <p:nvPr>
            <p:ph type="sldNum" sz="quarter" idx="10"/>
          </p:nvPr>
        </p:nvSpPr>
        <p:spPr/>
        <p:txBody>
          <a:bodyPr/>
          <a:lstStyle/>
          <a:p>
            <a:fld id="{BD8A0C2B-390D-4675-B43B-A5EC53BED892}" type="slidenum">
              <a:rPr lang="en-US" smtClean="0"/>
              <a:t>12</a:t>
            </a:fld>
            <a:endParaRPr lang="en-US"/>
          </a:p>
        </p:txBody>
      </p:sp>
    </p:spTree>
    <p:extLst>
      <p:ext uri="{BB962C8B-B14F-4D97-AF65-F5344CB8AC3E}">
        <p14:creationId xmlns:p14="http://schemas.microsoft.com/office/powerpoint/2010/main" val="1370993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A0C2B-390D-4675-B43B-A5EC53BED892}" type="slidenum">
              <a:rPr lang="en-US" smtClean="0"/>
              <a:t>13</a:t>
            </a:fld>
            <a:endParaRPr lang="en-US"/>
          </a:p>
        </p:txBody>
      </p:sp>
    </p:spTree>
    <p:extLst>
      <p:ext uri="{BB962C8B-B14F-4D97-AF65-F5344CB8AC3E}">
        <p14:creationId xmlns:p14="http://schemas.microsoft.com/office/powerpoint/2010/main" val="825697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A0C2B-390D-4675-B43B-A5EC53BED892}" type="slidenum">
              <a:rPr lang="en-US" smtClean="0"/>
              <a:t>14</a:t>
            </a:fld>
            <a:endParaRPr lang="en-US"/>
          </a:p>
        </p:txBody>
      </p:sp>
    </p:spTree>
    <p:extLst>
      <p:ext uri="{BB962C8B-B14F-4D97-AF65-F5344CB8AC3E}">
        <p14:creationId xmlns:p14="http://schemas.microsoft.com/office/powerpoint/2010/main" val="1931207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ea typeface="ＭＳ Ｐゴシック" pitchFamily="34" charset="-128"/>
              </a:rPr>
              <a:t>Speaker Notes: </a:t>
            </a:r>
          </a:p>
          <a:p>
            <a:pPr>
              <a:defRPr/>
            </a:pPr>
            <a:endParaRPr lang="en-US" dirty="0">
              <a:ea typeface="ＭＳ Ｐゴシック" pitchFamily="34" charset="-128"/>
            </a:endParaRPr>
          </a:p>
          <a:p>
            <a:pPr>
              <a:defRPr/>
            </a:pPr>
            <a:r>
              <a:rPr lang="en-US" dirty="0"/>
              <a:t>However, Novel Oral Anticoagulants also carry the risk of significant bleeding complications, as well as adherence and tolerance issues. Clinical trials for the NOACs show similar major bleeding rates to warfarin and even higher discontinuation rates than warfarin.</a:t>
            </a:r>
            <a:endParaRPr 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892FFA5B-3F60-4B34-A251-1EDA379A4A3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230237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A0C2B-390D-4675-B43B-A5EC53BED892}" type="slidenum">
              <a:rPr lang="en-US" smtClean="0"/>
              <a:t>16</a:t>
            </a:fld>
            <a:endParaRPr lang="en-US"/>
          </a:p>
        </p:txBody>
      </p:sp>
    </p:spTree>
    <p:extLst>
      <p:ext uri="{BB962C8B-B14F-4D97-AF65-F5344CB8AC3E}">
        <p14:creationId xmlns:p14="http://schemas.microsoft.com/office/powerpoint/2010/main" val="3064279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A0C2B-390D-4675-B43B-A5EC53BED892}" type="slidenum">
              <a:rPr lang="en-US" smtClean="0"/>
              <a:t>17</a:t>
            </a:fld>
            <a:endParaRPr lang="en-US"/>
          </a:p>
        </p:txBody>
      </p:sp>
    </p:spTree>
    <p:extLst>
      <p:ext uri="{BB962C8B-B14F-4D97-AF65-F5344CB8AC3E}">
        <p14:creationId xmlns:p14="http://schemas.microsoft.com/office/powerpoint/2010/main" val="1904452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A0C2B-390D-4675-B43B-A5EC53BED892}" type="slidenum">
              <a:rPr lang="en-US" smtClean="0"/>
              <a:t>18</a:t>
            </a:fld>
            <a:endParaRPr lang="en-US"/>
          </a:p>
        </p:txBody>
      </p:sp>
    </p:spTree>
    <p:extLst>
      <p:ext uri="{BB962C8B-B14F-4D97-AF65-F5344CB8AC3E}">
        <p14:creationId xmlns:p14="http://schemas.microsoft.com/office/powerpoint/2010/main" val="2385809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a:xfrm>
            <a:off x="1257300" y="723900"/>
            <a:ext cx="4800600" cy="3600450"/>
          </a:xfrm>
          <a:ln/>
        </p:spPr>
      </p:sp>
      <p:sp>
        <p:nvSpPr>
          <p:cNvPr id="67587" name="Rectangle 3"/>
          <p:cNvSpPr>
            <a:spLocks noGrp="1"/>
          </p:cNvSpPr>
          <p:nvPr>
            <p:ph type="body" idx="1"/>
          </p:nvPr>
        </p:nvSpPr>
        <p:spPr>
          <a:noFill/>
        </p:spPr>
        <p:txBody>
          <a:bodyPr lIns="96636" tIns="48319" rIns="96636" bIns="48319"/>
          <a:lstStyle/>
          <a:p>
            <a:pPr defTabSz="473021"/>
            <a:r>
              <a:rPr lang="en-US" dirty="0">
                <a:latin typeface="+mj-lt"/>
                <a:cs typeface="Arial" pitchFamily="34" charset="0"/>
              </a:rPr>
              <a:t>Speaker Notes:</a:t>
            </a:r>
          </a:p>
          <a:p>
            <a:pPr defTabSz="473021"/>
            <a:endParaRPr lang="en-US" dirty="0">
              <a:latin typeface="+mj-lt"/>
              <a:cs typeface="Arial" pitchFamily="34" charset="0"/>
            </a:endParaRPr>
          </a:p>
          <a:p>
            <a:r>
              <a:rPr lang="en-US" dirty="0">
                <a:latin typeface="+mj-lt"/>
              </a:rPr>
              <a:t>The WATCHMAN Device implant procedure is typically performed under general anesthesia in a catheterization laboratory setting using a standard </a:t>
            </a:r>
            <a:r>
              <a:rPr lang="en-US" dirty="0" err="1">
                <a:latin typeface="+mj-lt"/>
              </a:rPr>
              <a:t>transseptal</a:t>
            </a:r>
            <a:r>
              <a:rPr lang="en-US" dirty="0">
                <a:latin typeface="+mj-lt"/>
              </a:rPr>
              <a:t> technique. The procedure usually lasts about an hour and the patient is typically in the hospital for 24 hours following the procedure.</a:t>
            </a:r>
            <a:endParaRPr lang="en-US" dirty="0">
              <a:latin typeface="+mj-lt"/>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A0C2B-390D-4675-B43B-A5EC53BED892}" type="slidenum">
              <a:rPr lang="en-US" smtClean="0"/>
              <a:t>2</a:t>
            </a:fld>
            <a:endParaRPr lang="en-US" dirty="0"/>
          </a:p>
        </p:txBody>
      </p:sp>
    </p:spTree>
    <p:extLst>
      <p:ext uri="{BB962C8B-B14F-4D97-AF65-F5344CB8AC3E}">
        <p14:creationId xmlns:p14="http://schemas.microsoft.com/office/powerpoint/2010/main" val="2581037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endParaRPr lang="en-US" dirty="0"/>
          </a:p>
          <a:p>
            <a:r>
              <a:rPr lang="en-US" dirty="0"/>
              <a:t>Constructed</a:t>
            </a:r>
            <a:r>
              <a:rPr lang="en-US" baseline="0" dirty="0"/>
              <a:t> of a </a:t>
            </a:r>
            <a:r>
              <a:rPr lang="en-US" baseline="0" dirty="0" err="1"/>
              <a:t>nitinol</a:t>
            </a:r>
            <a:r>
              <a:rPr lang="en-US" baseline="0" dirty="0"/>
              <a:t> frame that radially expands to maintain position in the LAA, the WATCHMAN Device comes in </a:t>
            </a:r>
            <a:r>
              <a:rPr lang="en-US" u="sng" baseline="0" dirty="0"/>
              <a:t>five sizes</a:t>
            </a:r>
            <a:r>
              <a:rPr lang="en-US" baseline="0" dirty="0"/>
              <a:t> to accommodate various patient anatomies.  Ten fixation anchors around the perimeter of the device are designed to engage LAA tissue for stability.  </a:t>
            </a:r>
          </a:p>
          <a:p>
            <a:endParaRPr lang="en-US" baseline="0" dirty="0"/>
          </a:p>
          <a:p>
            <a:r>
              <a:rPr lang="en-US" baseline="0" dirty="0"/>
              <a:t>The </a:t>
            </a:r>
            <a:r>
              <a:rPr lang="en-US" baseline="0" dirty="0" err="1"/>
              <a:t>nitinol</a:t>
            </a:r>
            <a:r>
              <a:rPr lang="en-US" baseline="0" dirty="0"/>
              <a:t> frame is covered by a polyethylene terephthalate (PET) cap designed to block emboli from exiting the LAA.  Over time, tissue grows over the face of the PET cap. </a:t>
            </a:r>
          </a:p>
          <a:p>
            <a:endParaRPr lang="en-US" dirty="0"/>
          </a:p>
          <a:p>
            <a:r>
              <a:rPr lang="en-US" dirty="0"/>
              <a:t>The WATCHMAN Device is designed specifically for the left atrial appendage. Featuring an intra-LAA design to avoid contact with the left atrial wall, the WATCHMAN Device is engineered to (1) conform to the unique anatomy of the LAA to reduce embolization risk and (2) minimize the surface area facing the left atrium to reduce the risk of post-implant thrombus formation.</a:t>
            </a:r>
          </a:p>
        </p:txBody>
      </p:sp>
      <p:sp>
        <p:nvSpPr>
          <p:cNvPr id="4" name="Slide Number Placeholder 3"/>
          <p:cNvSpPr>
            <a:spLocks noGrp="1"/>
          </p:cNvSpPr>
          <p:nvPr>
            <p:ph type="sldNum" sz="quarter" idx="10"/>
          </p:nvPr>
        </p:nvSpPr>
        <p:spPr/>
        <p:txBody>
          <a:bodyPr/>
          <a:lstStyle/>
          <a:p>
            <a:fld id="{892FFA5B-3F60-4B34-A251-1EDA379A4A3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029477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A0C2B-390D-4675-B43B-A5EC53BED892}" type="slidenum">
              <a:rPr lang="en-US" smtClean="0"/>
              <a:t>21</a:t>
            </a:fld>
            <a:endParaRPr lang="en-US"/>
          </a:p>
        </p:txBody>
      </p:sp>
    </p:spTree>
    <p:extLst>
      <p:ext uri="{BB962C8B-B14F-4D97-AF65-F5344CB8AC3E}">
        <p14:creationId xmlns:p14="http://schemas.microsoft.com/office/powerpoint/2010/main" val="1342470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A0C2B-390D-4675-B43B-A5EC53BED892}" type="slidenum">
              <a:rPr lang="en-US" smtClean="0"/>
              <a:t>22</a:t>
            </a:fld>
            <a:endParaRPr lang="en-US"/>
          </a:p>
        </p:txBody>
      </p:sp>
    </p:spTree>
    <p:extLst>
      <p:ext uri="{BB962C8B-B14F-4D97-AF65-F5344CB8AC3E}">
        <p14:creationId xmlns:p14="http://schemas.microsoft.com/office/powerpoint/2010/main" val="2114222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A0C2B-390D-4675-B43B-A5EC53BED892}" type="slidenum">
              <a:rPr lang="en-US" smtClean="0"/>
              <a:t>23</a:t>
            </a:fld>
            <a:endParaRPr lang="en-US"/>
          </a:p>
        </p:txBody>
      </p:sp>
    </p:spTree>
    <p:extLst>
      <p:ext uri="{BB962C8B-B14F-4D97-AF65-F5344CB8AC3E}">
        <p14:creationId xmlns:p14="http://schemas.microsoft.com/office/powerpoint/2010/main" val="2809494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A0C2B-390D-4675-B43B-A5EC53BED892}" type="slidenum">
              <a:rPr lang="en-US" smtClean="0"/>
              <a:t>24</a:t>
            </a:fld>
            <a:endParaRPr lang="en-US"/>
          </a:p>
        </p:txBody>
      </p:sp>
    </p:spTree>
    <p:extLst>
      <p:ext uri="{BB962C8B-B14F-4D97-AF65-F5344CB8AC3E}">
        <p14:creationId xmlns:p14="http://schemas.microsoft.com/office/powerpoint/2010/main" val="2278728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A0C2B-390D-4675-B43B-A5EC53BED892}" type="slidenum">
              <a:rPr lang="en-US" smtClean="0"/>
              <a:t>25</a:t>
            </a:fld>
            <a:endParaRPr lang="en-US"/>
          </a:p>
        </p:txBody>
      </p:sp>
    </p:spTree>
    <p:extLst>
      <p:ext uri="{BB962C8B-B14F-4D97-AF65-F5344CB8AC3E}">
        <p14:creationId xmlns:p14="http://schemas.microsoft.com/office/powerpoint/2010/main" val="2301341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A0C2B-390D-4675-B43B-A5EC53BED892}" type="slidenum">
              <a:rPr lang="en-US" smtClean="0"/>
              <a:t>26</a:t>
            </a:fld>
            <a:endParaRPr lang="en-US"/>
          </a:p>
        </p:txBody>
      </p:sp>
    </p:spTree>
    <p:extLst>
      <p:ext uri="{BB962C8B-B14F-4D97-AF65-F5344CB8AC3E}">
        <p14:creationId xmlns:p14="http://schemas.microsoft.com/office/powerpoint/2010/main" val="616417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A0C2B-390D-4675-B43B-A5EC53BED892}" type="slidenum">
              <a:rPr lang="en-US" smtClean="0"/>
              <a:t>27</a:t>
            </a:fld>
            <a:endParaRPr lang="en-US"/>
          </a:p>
        </p:txBody>
      </p:sp>
    </p:spTree>
    <p:extLst>
      <p:ext uri="{BB962C8B-B14F-4D97-AF65-F5344CB8AC3E}">
        <p14:creationId xmlns:p14="http://schemas.microsoft.com/office/powerpoint/2010/main" val="4134286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A0C2B-390D-4675-B43B-A5EC53BED892}" type="slidenum">
              <a:rPr lang="en-US" smtClean="0"/>
              <a:t>28</a:t>
            </a:fld>
            <a:endParaRPr lang="en-US"/>
          </a:p>
        </p:txBody>
      </p:sp>
    </p:spTree>
    <p:extLst>
      <p:ext uri="{BB962C8B-B14F-4D97-AF65-F5344CB8AC3E}">
        <p14:creationId xmlns:p14="http://schemas.microsoft.com/office/powerpoint/2010/main" val="2058226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WATCHMAN is the most studied LAAC device - most patients and only one with long-term clinical data.</a:t>
            </a:r>
          </a:p>
          <a:p>
            <a:r>
              <a:rPr lang="en-US" dirty="0"/>
              <a:t> </a:t>
            </a:r>
          </a:p>
          <a:p>
            <a:pPr marL="171403" indent="-171403">
              <a:buFont typeface="Arial" panose="020B0604020202020204" pitchFamily="34" charset="0"/>
              <a:buChar char="•"/>
            </a:pPr>
            <a:r>
              <a:rPr lang="en-US" dirty="0"/>
              <a:t>Majority of Patients at High Stroke Risk, </a:t>
            </a:r>
            <a:br>
              <a:rPr lang="en-US" dirty="0"/>
            </a:br>
            <a:r>
              <a:rPr lang="en-US" dirty="0"/>
              <a:t>All Eligible for Anti-coagulation</a:t>
            </a:r>
          </a:p>
          <a:p>
            <a:pPr marL="171403" indent="-171403">
              <a:buFont typeface="Arial" panose="020B0604020202020204" pitchFamily="34" charset="0"/>
              <a:buChar char="•"/>
            </a:pPr>
            <a:r>
              <a:rPr lang="en-US" dirty="0"/>
              <a:t>Protect AF was prospective, randomized, multicenter trial with 707 patients studying the device versus warfarin.</a:t>
            </a:r>
          </a:p>
          <a:p>
            <a:pPr marL="171403" indent="-171403">
              <a:buFont typeface="Arial" panose="020B0604020202020204" pitchFamily="34" charset="0"/>
              <a:buChar char="•"/>
            </a:pPr>
            <a:endParaRPr lang="en-US" dirty="0"/>
          </a:p>
          <a:p>
            <a:pPr marL="171403" indent="-171403">
              <a:buFont typeface="Arial" panose="020B0604020202020204" pitchFamily="34" charset="0"/>
              <a:buChar char="•"/>
            </a:pPr>
            <a:r>
              <a:rPr lang="en-US" dirty="0"/>
              <a:t>Cap was a prospective continued access registry collecting additional data on device patients while awaiting approval</a:t>
            </a:r>
          </a:p>
          <a:p>
            <a:pPr marL="171403" indent="-171403">
              <a:buFont typeface="Arial" panose="020B0604020202020204" pitchFamily="34" charset="0"/>
              <a:buChar char="•"/>
            </a:pPr>
            <a:endParaRPr lang="en-US" dirty="0"/>
          </a:p>
          <a:p>
            <a:pPr marL="171403" indent="-171403">
              <a:buFont typeface="Arial" panose="020B0604020202020204" pitchFamily="34" charset="0"/>
              <a:buChar char="•"/>
            </a:pPr>
            <a:r>
              <a:rPr lang="en-US" dirty="0"/>
              <a:t>Prevail was the 2</a:t>
            </a:r>
            <a:r>
              <a:rPr lang="en-US" baseline="30000" dirty="0"/>
              <a:t>nd</a:t>
            </a:r>
            <a:r>
              <a:rPr lang="en-US" dirty="0"/>
              <a:t> prospective, randomized trial versus warfarin to collect additional device data</a:t>
            </a:r>
          </a:p>
          <a:p>
            <a:pPr marL="171403" indent="-171403">
              <a:buFont typeface="Arial" panose="020B0604020202020204" pitchFamily="34" charset="0"/>
              <a:buChar char="•"/>
            </a:pPr>
            <a:endParaRPr lang="en-US" dirty="0"/>
          </a:p>
          <a:p>
            <a:pPr marL="171403" indent="-171403">
              <a:buFont typeface="Arial" panose="020B0604020202020204" pitchFamily="34" charset="0"/>
              <a:buChar char="•"/>
            </a:pPr>
            <a:r>
              <a:rPr lang="en-US" dirty="0"/>
              <a:t>Cap2 was another prospective continued access registry after Prevail.</a:t>
            </a:r>
          </a:p>
          <a:p>
            <a:pPr marL="171403" indent="-171403">
              <a:buFont typeface="Arial" panose="020B0604020202020204" pitchFamily="34" charset="0"/>
              <a:buChar char="•"/>
            </a:pPr>
            <a:r>
              <a:rPr lang="en-US" dirty="0"/>
              <a:t>EWOLUTION</a:t>
            </a:r>
            <a:r>
              <a:rPr lang="en-US" baseline="0" dirty="0"/>
              <a:t> was a prospective multicenter all-comers registry in Europe. It should be noted that the directions for use in Europe differs from the US. 7</a:t>
            </a:r>
            <a:r>
              <a:rPr lang="en-US" sz="1300" dirty="0"/>
              <a:t>0% of patients were deemed unsuitable for any oral anti-coagulation. These patients would be contraindicated for a WATCHMAN in the US,</a:t>
            </a:r>
            <a:endParaRPr lang="en-US" dirty="0"/>
          </a:p>
          <a:p>
            <a:r>
              <a:rPr lang="en-US" dirty="0"/>
              <a:t> </a:t>
            </a:r>
          </a:p>
          <a:p>
            <a:pPr marL="171403" indent="-171403">
              <a:buFont typeface="Arial" panose="020B0604020202020204" pitchFamily="34" charset="0"/>
              <a:buChar char="•"/>
            </a:pPr>
            <a:r>
              <a:rPr lang="en-US" dirty="0"/>
              <a:t>Portfolio of over 3000 patients studied with over 6000 patient years of follow-up</a:t>
            </a:r>
          </a:p>
          <a:p>
            <a:pPr marL="171403" indent="-171403">
              <a:buFont typeface="Arial" panose="020B0604020202020204" pitchFamily="34" charset="0"/>
              <a:buChar char="•"/>
            </a:pPr>
            <a:endParaRPr lang="en-US" dirty="0"/>
          </a:p>
          <a:p>
            <a:pPr marL="171403" indent="-171403">
              <a:buFont typeface="Arial" panose="020B0604020202020204" pitchFamily="34" charset="0"/>
              <a:buChar char="•"/>
            </a:pPr>
            <a:r>
              <a:rPr lang="en-US" dirty="0"/>
              <a:t>3 positive votes from FDA sponsored panels</a:t>
            </a:r>
          </a:p>
          <a:p>
            <a:pPr marL="171403" indent="-171403">
              <a:buFont typeface="Arial" panose="020B0604020202020204" pitchFamily="34" charset="0"/>
              <a:buChar char="•"/>
            </a:pPr>
            <a:endParaRPr lang="en-US" dirty="0"/>
          </a:p>
          <a:p>
            <a:endParaRPr lang="en-US" baseline="0" dirty="0"/>
          </a:p>
        </p:txBody>
      </p:sp>
      <p:sp>
        <p:nvSpPr>
          <p:cNvPr id="4" name="Slide Number Placeholder 3"/>
          <p:cNvSpPr>
            <a:spLocks noGrp="1"/>
          </p:cNvSpPr>
          <p:nvPr>
            <p:ph type="sldNum" sz="quarter" idx="10"/>
          </p:nvPr>
        </p:nvSpPr>
        <p:spPr/>
        <p:txBody>
          <a:bodyPr/>
          <a:lstStyle/>
          <a:p>
            <a:fld id="{94DF8D3C-157C-41A8-81E7-CCC4215A4D0E}"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947393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A0C2B-390D-4675-B43B-A5EC53BED892}" type="slidenum">
              <a:rPr lang="en-US" smtClean="0"/>
              <a:t>3</a:t>
            </a:fld>
            <a:endParaRPr lang="en-US" dirty="0"/>
          </a:p>
        </p:txBody>
      </p:sp>
    </p:spTree>
    <p:extLst>
      <p:ext uri="{BB962C8B-B14F-4D97-AF65-F5344CB8AC3E}">
        <p14:creationId xmlns:p14="http://schemas.microsoft.com/office/powerpoint/2010/main" val="3061882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FA5B-3F60-4B34-A251-1EDA379A4A34}" type="slidenum">
              <a:rPr lang="en-US" smtClean="0"/>
              <a:pPr/>
              <a:t>30</a:t>
            </a:fld>
            <a:endParaRPr lang="en-US" dirty="0"/>
          </a:p>
        </p:txBody>
      </p:sp>
    </p:spTree>
    <p:extLst>
      <p:ext uri="{BB962C8B-B14F-4D97-AF65-F5344CB8AC3E}">
        <p14:creationId xmlns:p14="http://schemas.microsoft.com/office/powerpoint/2010/main" val="1026020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miter lim="800000"/>
            <a:headEnd/>
            <a:tailEnd/>
          </a:ln>
        </p:spPr>
        <p:txBody>
          <a:bodyPr/>
          <a:lstStyle/>
          <a:p>
            <a:fld id="{A51CE614-F196-4BA2-8350-BC57E835D810}" type="slidenum">
              <a:rPr lang="en-US" smtClean="0">
                <a:solidFill>
                  <a:prstClr val="black"/>
                </a:solidFill>
                <a:ea typeface="ヒラギノ角ゴ Pro W3"/>
                <a:cs typeface="ヒラギノ角ゴ Pro W3"/>
              </a:rPr>
              <a:pPr/>
              <a:t>31</a:t>
            </a:fld>
            <a:endParaRPr lang="en-US">
              <a:solidFill>
                <a:prstClr val="black"/>
              </a:solidFill>
              <a:ea typeface="ヒラギノ角ゴ Pro W3"/>
              <a:cs typeface="ヒラギノ角ゴ Pro W3"/>
            </a:endParaRPr>
          </a:p>
        </p:txBody>
      </p:sp>
      <p:sp>
        <p:nvSpPr>
          <p:cNvPr id="24578" name="Rectangle 7"/>
          <p:cNvSpPr txBox="1">
            <a:spLocks noGrp="1" noChangeArrowheads="1"/>
          </p:cNvSpPr>
          <p:nvPr/>
        </p:nvSpPr>
        <p:spPr bwMode="auto">
          <a:xfrm>
            <a:off x="3973190" y="8831895"/>
            <a:ext cx="3037211" cy="464505"/>
          </a:xfrm>
          <a:prstGeom prst="rect">
            <a:avLst/>
          </a:prstGeom>
          <a:noFill/>
          <a:ln w="9525">
            <a:noFill/>
            <a:miter lim="800000"/>
            <a:headEnd/>
            <a:tailEnd/>
          </a:ln>
        </p:spPr>
        <p:txBody>
          <a:bodyPr lIns="93153" tIns="46577" rIns="93153" bIns="46577" anchor="b"/>
          <a:lstStyle/>
          <a:p>
            <a:pPr algn="r" defTabSz="930951"/>
            <a:fld id="{E08F1729-A916-46E1-ACFE-D500AD0D2731}" type="slidenum">
              <a:rPr lang="en-US" sz="1200">
                <a:solidFill>
                  <a:prstClr val="black"/>
                </a:solidFill>
                <a:cs typeface="ヒラギノ角ゴ Pro W3"/>
              </a:rPr>
              <a:pPr algn="r" defTabSz="930951"/>
              <a:t>31</a:t>
            </a:fld>
            <a:endParaRPr lang="en-US" sz="1200">
              <a:solidFill>
                <a:prstClr val="black"/>
              </a:solidFill>
              <a:cs typeface="ヒラギノ角ゴ Pro W3"/>
            </a:endParaRPr>
          </a:p>
        </p:txBody>
      </p:sp>
      <p:sp>
        <p:nvSpPr>
          <p:cNvPr id="24579" name="Rectangle 2"/>
          <p:cNvSpPr>
            <a:spLocks noGrp="1" noRot="1" noChangeAspect="1" noChangeArrowheads="1" noTextEdit="1"/>
          </p:cNvSpPr>
          <p:nvPr>
            <p:ph type="sldImg"/>
          </p:nvPr>
        </p:nvSpPr>
        <p:spPr>
          <a:xfrm>
            <a:off x="1181100" y="696913"/>
            <a:ext cx="4648200" cy="3486150"/>
          </a:xfrm>
          <a:ln/>
        </p:spPr>
      </p:sp>
      <p:sp>
        <p:nvSpPr>
          <p:cNvPr id="24580" name="Rectangle 3"/>
          <p:cNvSpPr>
            <a:spLocks noGrp="1" noChangeArrowheads="1"/>
          </p:cNvSpPr>
          <p:nvPr>
            <p:ph type="body" idx="1"/>
          </p:nvPr>
        </p:nvSpPr>
        <p:spPr>
          <a:noFill/>
        </p:spPr>
        <p:txBody>
          <a:bodyPr lIns="91559" tIns="45780" rIns="91559" bIns="45780"/>
          <a:lstStyle/>
          <a:p>
            <a:endParaRPr lang="en-US" dirty="0"/>
          </a:p>
          <a:p>
            <a:r>
              <a:rPr lang="en-US" dirty="0"/>
              <a:t>Novel Evaluation of the WATCHMAN LAA Closure Therapy Surveillance Analysis Plan </a:t>
            </a:r>
          </a:p>
          <a:p>
            <a:endParaRPr lang="en-US" dirty="0"/>
          </a:p>
          <a:p>
            <a:r>
              <a:rPr lang="en-US" dirty="0"/>
              <a:t>This is BSC’s portion of the NCDR.  This will give us important real-world safety and efficacy data.  We have the first 2000 patients, and are working to publish the initial safety results.</a:t>
            </a:r>
          </a:p>
          <a:p>
            <a:endParaRPr lang="en-US" dirty="0"/>
          </a:p>
          <a:p>
            <a:r>
              <a:rPr lang="en-US" dirty="0"/>
              <a:t>TRANSITION: Beyond real-world usage, we are interested in several subpopulations</a:t>
            </a:r>
            <a:endParaRPr lang="en-US" b="0" dirty="0"/>
          </a:p>
        </p:txBody>
      </p:sp>
    </p:spTree>
    <p:extLst>
      <p:ext uri="{BB962C8B-B14F-4D97-AF65-F5344CB8AC3E}">
        <p14:creationId xmlns:p14="http://schemas.microsoft.com/office/powerpoint/2010/main" val="3448973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AA51B-E957-4626-8719-2525348D0B9D}"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833632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389" indent="-171389">
              <a:buFont typeface="Arial" panose="020B0604020202020204" pitchFamily="34" charset="0"/>
              <a:buChar char="•"/>
            </a:pPr>
            <a:r>
              <a:rPr lang="en-US" dirty="0"/>
              <a:t>The pre-specified safety definitions across the trials differed. So they could be compared, we used a broad definition that included all procedural events in each trial.  </a:t>
            </a:r>
          </a:p>
          <a:p>
            <a:pPr marL="171389" indent="-171389">
              <a:buFont typeface="Arial" panose="020B0604020202020204" pitchFamily="34" charset="0"/>
              <a:buChar char="•"/>
            </a:pPr>
            <a:endParaRPr lang="en-US" dirty="0"/>
          </a:p>
          <a:p>
            <a:pPr marL="171389" indent="-171389">
              <a:buFont typeface="Arial" panose="020B0604020202020204" pitchFamily="34" charset="0"/>
              <a:buChar char="•"/>
            </a:pPr>
            <a:r>
              <a:rPr lang="en-US" dirty="0"/>
              <a:t>Beyond the first half of PREVAIL, safety event rates are low and comparable to other procedures performed in the LA like AF ablation</a:t>
            </a:r>
          </a:p>
          <a:p>
            <a:pPr marL="171389" indent="-171389">
              <a:buFont typeface="Arial" panose="020B0604020202020204" pitchFamily="34" charset="0"/>
              <a:buChar char="•"/>
            </a:pPr>
            <a:endParaRPr lang="en-US" dirty="0"/>
          </a:p>
          <a:p>
            <a:pPr marL="171389" indent="-171389">
              <a:buFont typeface="Arial" panose="020B0604020202020204" pitchFamily="34" charset="0"/>
              <a:buChar char="•"/>
            </a:pPr>
            <a:r>
              <a:rPr lang="en-US" dirty="0"/>
              <a:t>Procedure complication rates continued to improve with each trial</a:t>
            </a:r>
          </a:p>
          <a:p>
            <a:pPr marL="171389" indent="-171389">
              <a:buFont typeface="Arial" panose="020B0604020202020204" pitchFamily="34" charset="0"/>
              <a:buChar char="•"/>
            </a:pPr>
            <a:endParaRPr lang="en-US" dirty="0"/>
          </a:p>
          <a:p>
            <a:pPr marL="171389" indent="-171389">
              <a:buFont typeface="Arial" panose="020B0604020202020204" pitchFamily="34" charset="0"/>
              <a:buChar char="•"/>
            </a:pPr>
            <a:r>
              <a:rPr lang="en-US" dirty="0"/>
              <a:t>Especially important, because 50% of the operators in Prevail had no prior experience with LAA closure. </a:t>
            </a:r>
          </a:p>
        </p:txBody>
      </p:sp>
      <p:sp>
        <p:nvSpPr>
          <p:cNvPr id="4" name="Slide Number Placeholder 3"/>
          <p:cNvSpPr>
            <a:spLocks noGrp="1"/>
          </p:cNvSpPr>
          <p:nvPr>
            <p:ph type="sldNum" sz="quarter" idx="10"/>
          </p:nvPr>
        </p:nvSpPr>
        <p:spPr/>
        <p:txBody>
          <a:bodyPr/>
          <a:lstStyle/>
          <a:p>
            <a:fld id="{1BF16F69-E6CA-40D9-A187-C6A0851B5E3B}" type="slidenum">
              <a:rPr lang="en-US" smtClean="0">
                <a:solidFill>
                  <a:prstClr val="black"/>
                </a:solidFill>
              </a:rPr>
              <a:pPr/>
              <a:t>33</a:t>
            </a:fld>
            <a:endParaRPr lang="en-US" dirty="0">
              <a:solidFill>
                <a:prstClr val="black"/>
              </a:solidFill>
            </a:endParaRPr>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40258583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FA5B-3F60-4B34-A251-1EDA379A4A34}" type="slidenum">
              <a:rPr lang="en-US" smtClean="0"/>
              <a:pPr/>
              <a:t>34</a:t>
            </a:fld>
            <a:endParaRPr lang="en-US" dirty="0"/>
          </a:p>
        </p:txBody>
      </p:sp>
    </p:spTree>
    <p:extLst>
      <p:ext uri="{BB962C8B-B14F-4D97-AF65-F5344CB8AC3E}">
        <p14:creationId xmlns:p14="http://schemas.microsoft.com/office/powerpoint/2010/main" val="2391884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D9E11-FC21-45E9-99F0-6B86E594BFD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36657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D9E11-FC21-45E9-99F0-6B86E594BFD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3665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FA5B-3F60-4B34-A251-1EDA379A4A34}" type="slidenum">
              <a:rPr lang="en-US" smtClean="0"/>
              <a:pPr/>
              <a:t>37</a:t>
            </a:fld>
            <a:endParaRPr lang="en-US"/>
          </a:p>
        </p:txBody>
      </p:sp>
    </p:spTree>
    <p:extLst>
      <p:ext uri="{BB962C8B-B14F-4D97-AF65-F5344CB8AC3E}">
        <p14:creationId xmlns:p14="http://schemas.microsoft.com/office/powerpoint/2010/main" val="18831668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D9E11-FC21-45E9-99F0-6B86E594BFD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36657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D9E11-FC21-45E9-99F0-6B86E594BFD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3665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A0C2B-390D-4675-B43B-A5EC53BED892}" type="slidenum">
              <a:rPr lang="en-US" smtClean="0"/>
              <a:t>4</a:t>
            </a:fld>
            <a:endParaRPr lang="en-US"/>
          </a:p>
        </p:txBody>
      </p:sp>
    </p:spTree>
    <p:extLst>
      <p:ext uri="{BB962C8B-B14F-4D97-AF65-F5344CB8AC3E}">
        <p14:creationId xmlns:p14="http://schemas.microsoft.com/office/powerpoint/2010/main" val="4119930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A0C2B-390D-4675-B43B-A5EC53BED892}" type="slidenum">
              <a:rPr lang="en-US" smtClean="0"/>
              <a:t>40</a:t>
            </a:fld>
            <a:endParaRPr lang="en-US"/>
          </a:p>
        </p:txBody>
      </p:sp>
    </p:spTree>
    <p:extLst>
      <p:ext uri="{BB962C8B-B14F-4D97-AF65-F5344CB8AC3E}">
        <p14:creationId xmlns:p14="http://schemas.microsoft.com/office/powerpoint/2010/main" val="1188248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DF8D3C-157C-41A8-81E7-CCC4215A4D0E}"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2546369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FA5B-3F60-4B34-A251-1EDA379A4A34}" type="slidenum">
              <a:rPr lang="en-US" smtClean="0"/>
              <a:pPr/>
              <a:t>42</a:t>
            </a:fld>
            <a:endParaRPr lang="en-US" dirty="0"/>
          </a:p>
        </p:txBody>
      </p:sp>
    </p:spTree>
    <p:extLst>
      <p:ext uri="{BB962C8B-B14F-4D97-AF65-F5344CB8AC3E}">
        <p14:creationId xmlns:p14="http://schemas.microsoft.com/office/powerpoint/2010/main" val="8582104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4DF8D3C-157C-41A8-81E7-CCC4215A4D0E}"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9473934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A0C2B-390D-4675-B43B-A5EC53BED892}" type="slidenum">
              <a:rPr lang="en-US" smtClean="0"/>
              <a:t>44</a:t>
            </a:fld>
            <a:endParaRPr lang="en-US"/>
          </a:p>
        </p:txBody>
      </p:sp>
    </p:spTree>
    <p:extLst>
      <p:ext uri="{BB962C8B-B14F-4D97-AF65-F5344CB8AC3E}">
        <p14:creationId xmlns:p14="http://schemas.microsoft.com/office/powerpoint/2010/main" val="25568611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7438B0-2412-4D79-A5A7-E93FA13BBCB4}" type="slidenum">
              <a:rPr lang="en-US" smtClean="0"/>
              <a:pPr>
                <a:defRPr/>
              </a:pPr>
              <a:t>45</a:t>
            </a:fld>
            <a:endParaRPr lang="en-US"/>
          </a:p>
        </p:txBody>
      </p:sp>
    </p:spTree>
    <p:extLst>
      <p:ext uri="{BB962C8B-B14F-4D97-AF65-F5344CB8AC3E}">
        <p14:creationId xmlns:p14="http://schemas.microsoft.com/office/powerpoint/2010/main" val="6563451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endParaRPr lang="en-US" dirty="0"/>
          </a:p>
          <a:p>
            <a:pPr defTabSz="948537">
              <a:defRPr/>
            </a:pPr>
            <a:r>
              <a:rPr lang="en-US" dirty="0"/>
              <a:t>The WATCHMAN Device is indicated to reduce the risk of thromboembolism from the left atrial appendage in patients with non-valvular atrial fibrillation who are at increased risk for stroke and systemic embolism based on CHADS</a:t>
            </a:r>
            <a:r>
              <a:rPr lang="en-US" baseline="-25000" dirty="0"/>
              <a:t>2</a:t>
            </a:r>
            <a:r>
              <a:rPr lang="en-US" dirty="0"/>
              <a:t> or CHA</a:t>
            </a:r>
            <a:r>
              <a:rPr lang="en-US" baseline="-25000" dirty="0"/>
              <a:t>2</a:t>
            </a:r>
            <a:r>
              <a:rPr lang="en-US" dirty="0"/>
              <a:t>DS</a:t>
            </a:r>
            <a:r>
              <a:rPr lang="en-US" baseline="-25000" dirty="0"/>
              <a:t>2</a:t>
            </a:r>
            <a:r>
              <a:rPr lang="en-US" dirty="0"/>
              <a:t>-VASc scores, are deemed by their physicians to be suitable for warfarin, and have an appropriate rationale to seek a non-pharmacologic alternative to warfarin.</a:t>
            </a:r>
          </a:p>
        </p:txBody>
      </p:sp>
      <p:sp>
        <p:nvSpPr>
          <p:cNvPr id="4" name="Slide Number Placeholder 3"/>
          <p:cNvSpPr>
            <a:spLocks noGrp="1"/>
          </p:cNvSpPr>
          <p:nvPr>
            <p:ph type="sldNum" sz="quarter" idx="10"/>
          </p:nvPr>
        </p:nvSpPr>
        <p:spPr/>
        <p:txBody>
          <a:bodyPr/>
          <a:lstStyle/>
          <a:p>
            <a:fld id="{892FFA5B-3F60-4B34-A251-1EDA379A4A34}"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3940831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endParaRPr lang="en-US" dirty="0"/>
          </a:p>
          <a:p>
            <a:pPr defTabSz="948537">
              <a:defRPr/>
            </a:pPr>
            <a:r>
              <a:rPr lang="en-US" dirty="0"/>
              <a:t>In considering the use of the WATCHMAN Device, the rationale for seeking an alternative to long-term warfarin therapy and the safety and effectiveness of the device compared to warfarin should be taken into account. </a:t>
            </a:r>
          </a:p>
          <a:p>
            <a:pPr defTabSz="948537">
              <a:defRPr/>
            </a:pPr>
            <a:endParaRPr lang="en-US" dirty="0"/>
          </a:p>
          <a:p>
            <a:r>
              <a:rPr lang="en-US" dirty="0"/>
              <a:t>Selection among available treatment options must first take into account whether anticoagulation is indicated to reduce the risk of stroke based on CHADS</a:t>
            </a:r>
            <a:r>
              <a:rPr lang="en-US" baseline="-25000" dirty="0"/>
              <a:t>2</a:t>
            </a:r>
            <a:r>
              <a:rPr lang="en-US" dirty="0"/>
              <a:t> or CHA</a:t>
            </a:r>
            <a:r>
              <a:rPr lang="en-US" baseline="-25000" dirty="0"/>
              <a:t>2</a:t>
            </a:r>
            <a:r>
              <a:rPr lang="en-US" dirty="0"/>
              <a:t>DS</a:t>
            </a:r>
            <a:r>
              <a:rPr lang="en-US" baseline="-25000" dirty="0"/>
              <a:t>2</a:t>
            </a:r>
            <a:r>
              <a:rPr lang="en-US" dirty="0"/>
              <a:t>-VASc scores. Next, in a patient who is deemed by their physicians to be suitable for anticoagulation with warfarin, physicians and patients should consider the rationale for implantation of the WATCHMAN Device as an alternative to long-term warfarin therapy. Specific factors may include one or more of the following: </a:t>
            </a:r>
          </a:p>
          <a:p>
            <a:pPr marL="177851" indent="-177851">
              <a:buFont typeface="Arial" panose="020B0604020202020204" pitchFamily="34" charset="0"/>
              <a:buChar char="•"/>
            </a:pPr>
            <a:r>
              <a:rPr lang="en-US" dirty="0"/>
              <a:t>A history of major bleeding while taking therapeutic anticoagulation therapy. </a:t>
            </a:r>
          </a:p>
          <a:p>
            <a:pPr marL="177851" indent="-177851">
              <a:buFont typeface="Arial" panose="020B0604020202020204" pitchFamily="34" charset="0"/>
              <a:buChar char="•"/>
            </a:pPr>
            <a:r>
              <a:rPr lang="en-US" dirty="0"/>
              <a:t>The patient’s prior experience with oral anticoagulation (if applicable), which may include an inability to maintain a stable therapeutic International Normalized Ratio (INR) or inability to comply with regular INR monitoring AND unavailability of an approved alternative anticoagulation agent. </a:t>
            </a:r>
          </a:p>
          <a:p>
            <a:pPr marL="177851" indent="-177851">
              <a:buFont typeface="Arial" panose="020B0604020202020204" pitchFamily="34" charset="0"/>
              <a:buChar char="•"/>
            </a:pPr>
            <a:r>
              <a:rPr lang="en-US" dirty="0"/>
              <a:t>A medical condition, occupation, or lifestyle placing the patient at high risk of major bleeding secondary to trauma. Some studies of patients with a history of falls, or at risk for falls and head trauma, have shown that the benefits of anticoagulation therapy to reduce the risk of stroke outweigh the risk of major, life-threatening bleeding. An individualized benefit and risk assessment should be made in such patients.</a:t>
            </a:r>
            <a:r>
              <a:rPr lang="en-US" baseline="30000" dirty="0"/>
              <a:t>1,2,3 </a:t>
            </a:r>
          </a:p>
          <a:p>
            <a:pPr marL="177851" indent="-177851">
              <a:buFont typeface="Arial" panose="020B0604020202020204" pitchFamily="34" charset="0"/>
              <a:buChar char="•"/>
            </a:pPr>
            <a:r>
              <a:rPr lang="en-US" dirty="0"/>
              <a:t>The presence of indication(s) for long-term warfarin use, other than non-</a:t>
            </a:r>
            <a:r>
              <a:rPr lang="en-US" dirty="0" err="1"/>
              <a:t>valvular</a:t>
            </a:r>
            <a:r>
              <a:rPr lang="en-US" dirty="0"/>
              <a:t> atrial fibrillation (e.g. mechanical heart valve, </a:t>
            </a:r>
            <a:r>
              <a:rPr lang="en-US" dirty="0" err="1"/>
              <a:t>hypercoagulable</a:t>
            </a:r>
            <a:r>
              <a:rPr lang="en-US" dirty="0"/>
              <a:t> states, recurrent deep venous thrombosis). </a:t>
            </a:r>
          </a:p>
          <a:p>
            <a:pPr marL="177851" indent="-177851">
              <a:buFont typeface="Arial" panose="020B0604020202020204" pitchFamily="34" charset="0"/>
              <a:buChar char="•"/>
            </a:pPr>
            <a:endParaRPr lang="en-US" dirty="0"/>
          </a:p>
          <a:p>
            <a:r>
              <a:rPr lang="en-US" dirty="0"/>
              <a:t>Specific factors that need to be considered for the WATCHMAN Device and implantation procedure include the following: </a:t>
            </a:r>
          </a:p>
          <a:p>
            <a:pPr marL="177851" indent="-177851">
              <a:buFont typeface="Arial" panose="020B0604020202020204" pitchFamily="34" charset="0"/>
              <a:buChar char="•"/>
            </a:pPr>
            <a:r>
              <a:rPr lang="en-US" dirty="0"/>
              <a:t>Overall medical status, including conditions which might preclude the safety of a percutaneous, </a:t>
            </a:r>
            <a:r>
              <a:rPr lang="en-US" dirty="0" err="1"/>
              <a:t>transcatheter</a:t>
            </a:r>
            <a:r>
              <a:rPr lang="en-US" dirty="0"/>
              <a:t> procedure. </a:t>
            </a:r>
          </a:p>
          <a:p>
            <a:pPr marL="177851" indent="-177851">
              <a:buFont typeface="Arial" panose="020B0604020202020204" pitchFamily="34" charset="0"/>
              <a:buChar char="•"/>
            </a:pPr>
            <a:r>
              <a:rPr lang="en-US" dirty="0"/>
              <a:t>Suitability for percutaneous, trans-septal procedures, including considerations of: </a:t>
            </a:r>
          </a:p>
          <a:p>
            <a:pPr marL="177851" indent="-177851">
              <a:buFont typeface="Arial" panose="020B0604020202020204" pitchFamily="34" charset="0"/>
              <a:buChar char="•"/>
            </a:pPr>
            <a:r>
              <a:rPr lang="en-US" dirty="0"/>
              <a:t>Cardiac anatomy relating to the LAA size and shape. </a:t>
            </a:r>
          </a:p>
          <a:p>
            <a:pPr marL="177851" indent="-177851">
              <a:buFont typeface="Arial" panose="020B0604020202020204" pitchFamily="34" charset="0"/>
              <a:buChar char="•"/>
            </a:pPr>
            <a:r>
              <a:rPr lang="en-US" dirty="0"/>
              <a:t>Vascular access anatomy (e.g., femoral vein size, thrombus, or tortuosity.) </a:t>
            </a:r>
          </a:p>
          <a:p>
            <a:pPr marL="177851" indent="-177851">
              <a:buFont typeface="Arial" panose="020B0604020202020204" pitchFamily="34" charset="0"/>
              <a:buChar char="•"/>
            </a:pPr>
            <a:r>
              <a:rPr lang="en-US" dirty="0"/>
              <a:t>Ability of the patient to tolerate general or local anesthesia. </a:t>
            </a:r>
          </a:p>
          <a:p>
            <a:pPr marL="177851" indent="-177851">
              <a:buFont typeface="Arial" panose="020B0604020202020204" pitchFamily="34" charset="0"/>
              <a:buChar char="•"/>
            </a:pPr>
            <a:r>
              <a:rPr lang="en-US" dirty="0"/>
              <a:t>Ability of the patient to undergo required imaging. </a:t>
            </a:r>
          </a:p>
          <a:p>
            <a:pPr marL="177851" indent="-177851">
              <a:buFont typeface="Arial" panose="020B0604020202020204" pitchFamily="34" charset="0"/>
              <a:buChar char="•"/>
            </a:pPr>
            <a:r>
              <a:rPr lang="en-US" dirty="0"/>
              <a:t>Ability to comply with the recommended post-WATCHMAN Device implant pharmacologic regimen, especially for patients at high risk for bleeding, i.e., the need for warfarin plus aspirin for at least 45 days post-device implantation, </a:t>
            </a:r>
            <a:r>
              <a:rPr lang="en-US" dirty="0" err="1"/>
              <a:t>clopidogrel</a:t>
            </a:r>
            <a:r>
              <a:rPr lang="en-US" dirty="0"/>
              <a:t> and aspirin through 6 months post-procedure, and aspirin indefinitely. </a:t>
            </a:r>
          </a:p>
          <a:p>
            <a:pPr marL="177851" indent="-177851">
              <a:buFont typeface="Arial" panose="020B0604020202020204" pitchFamily="34" charset="0"/>
              <a:buChar char="•"/>
            </a:pPr>
            <a:endParaRPr lang="en-US" sz="1000" dirty="0"/>
          </a:p>
          <a:p>
            <a:r>
              <a:rPr lang="en-US" baseline="30000" dirty="0"/>
              <a:t>1</a:t>
            </a:r>
            <a:r>
              <a:rPr lang="en-US" dirty="0"/>
              <a:t>American Geriatrics Society/British Geriatrics Society Clinical Practice Guideline for Prevention of Falls in Older Persons. J Am </a:t>
            </a:r>
            <a:r>
              <a:rPr lang="en-US" dirty="0" err="1"/>
              <a:t>Geriat</a:t>
            </a:r>
            <a:r>
              <a:rPr lang="en-US" dirty="0"/>
              <a:t> Soc. 2010 (http://www. americangeriatrics.org/files/documents/</a:t>
            </a:r>
            <a:r>
              <a:rPr lang="en-US" dirty="0" err="1"/>
              <a:t>health_care_pros</a:t>
            </a:r>
            <a:r>
              <a:rPr lang="en-US" dirty="0"/>
              <a:t>/JAGS.Falls.Guidelines.pdf) </a:t>
            </a:r>
          </a:p>
          <a:p>
            <a:r>
              <a:rPr lang="en-US" baseline="30000" dirty="0"/>
              <a:t>2</a:t>
            </a:r>
            <a:r>
              <a:rPr lang="en-US" dirty="0"/>
              <a:t>Seller MB, Newby LK. Atrial Fibrillation, Anticoagulation, Fall Risk, and Outcomes in Elderly Patients. Am Heart J. 2011; 161:241-246. </a:t>
            </a:r>
          </a:p>
          <a:p>
            <a:r>
              <a:rPr lang="en-US" baseline="30000" dirty="0"/>
              <a:t>3</a:t>
            </a:r>
            <a:r>
              <a:rPr lang="en-US" dirty="0"/>
              <a:t>Donzé J, Clair C, Hug B, </a:t>
            </a:r>
            <a:r>
              <a:rPr lang="en-US" dirty="0" err="1"/>
              <a:t>Rodondi</a:t>
            </a:r>
            <a:r>
              <a:rPr lang="en-US" dirty="0"/>
              <a:t> N, </a:t>
            </a:r>
            <a:r>
              <a:rPr lang="en-US" dirty="0" err="1"/>
              <a:t>Waeber</a:t>
            </a:r>
            <a:r>
              <a:rPr lang="en-US" dirty="0"/>
              <a:t> G, </a:t>
            </a:r>
            <a:r>
              <a:rPr lang="en-US" dirty="0" err="1"/>
              <a:t>Cornuz</a:t>
            </a:r>
            <a:r>
              <a:rPr lang="en-US" dirty="0"/>
              <a:t> J, </a:t>
            </a:r>
            <a:r>
              <a:rPr lang="en-US" dirty="0" err="1"/>
              <a:t>Aujesky</a:t>
            </a:r>
            <a:r>
              <a:rPr lang="en-US" dirty="0"/>
              <a:t> D. Risk of Falls and Major Bleeds in Patients on Oral Anticoagulation Therapy. Am J Med. 2012 Aug;125(8):773-8.</a:t>
            </a:r>
          </a:p>
        </p:txBody>
      </p:sp>
      <p:sp>
        <p:nvSpPr>
          <p:cNvPr id="4" name="Slide Number Placeholder 3"/>
          <p:cNvSpPr>
            <a:spLocks noGrp="1"/>
          </p:cNvSpPr>
          <p:nvPr>
            <p:ph type="sldNum" sz="quarter" idx="10"/>
          </p:nvPr>
        </p:nvSpPr>
        <p:spPr/>
        <p:txBody>
          <a:bodyPr/>
          <a:lstStyle/>
          <a:p>
            <a:fld id="{892FFA5B-3F60-4B34-A251-1EDA379A4A34}" type="slidenum">
              <a:rPr lang="en-US" smtClean="0"/>
              <a:pPr/>
              <a:t>48</a:t>
            </a:fld>
            <a:endParaRPr lang="en-US"/>
          </a:p>
        </p:txBody>
      </p:sp>
    </p:spTree>
    <p:extLst>
      <p:ext uri="{BB962C8B-B14F-4D97-AF65-F5344CB8AC3E}">
        <p14:creationId xmlns:p14="http://schemas.microsoft.com/office/powerpoint/2010/main" val="13940831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A0C2B-390D-4675-B43B-A5EC53BED892}" type="slidenum">
              <a:rPr lang="en-US" smtClean="0"/>
              <a:t>49</a:t>
            </a:fld>
            <a:endParaRPr lang="en-US"/>
          </a:p>
        </p:txBody>
      </p:sp>
    </p:spTree>
    <p:extLst>
      <p:ext uri="{BB962C8B-B14F-4D97-AF65-F5344CB8AC3E}">
        <p14:creationId xmlns:p14="http://schemas.microsoft.com/office/powerpoint/2010/main" val="28784813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i="1" dirty="0"/>
              <a:t>Physician determined he is a potential candidate for a WATCHMAN Implant</a:t>
            </a:r>
          </a:p>
          <a:p>
            <a:pPr defTabSz="966612">
              <a:defRPr/>
            </a:pPr>
            <a:endParaRPr lang="en-US" b="1" i="1" dirty="0"/>
          </a:p>
        </p:txBody>
      </p:sp>
      <p:sp>
        <p:nvSpPr>
          <p:cNvPr id="4" name="Slide Number Placeholder 3"/>
          <p:cNvSpPr>
            <a:spLocks noGrp="1"/>
          </p:cNvSpPr>
          <p:nvPr>
            <p:ph type="sldNum" sz="quarter" idx="10"/>
          </p:nvPr>
        </p:nvSpPr>
        <p:spPr/>
        <p:txBody>
          <a:bodyPr/>
          <a:lstStyle/>
          <a:p>
            <a:fld id="{BD8A0C2B-390D-4675-B43B-A5EC53BED892}" type="slidenum">
              <a:rPr lang="en-US" smtClean="0"/>
              <a:t>50</a:t>
            </a:fld>
            <a:endParaRPr lang="en-US" dirty="0"/>
          </a:p>
        </p:txBody>
      </p:sp>
    </p:spTree>
    <p:extLst>
      <p:ext uri="{BB962C8B-B14F-4D97-AF65-F5344CB8AC3E}">
        <p14:creationId xmlns:p14="http://schemas.microsoft.com/office/powerpoint/2010/main" val="905588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A0C2B-390D-4675-B43B-A5EC53BED892}" type="slidenum">
              <a:rPr lang="en-US" smtClean="0"/>
              <a:t>5</a:t>
            </a:fld>
            <a:endParaRPr lang="en-US"/>
          </a:p>
        </p:txBody>
      </p:sp>
    </p:spTree>
    <p:extLst>
      <p:ext uri="{BB962C8B-B14F-4D97-AF65-F5344CB8AC3E}">
        <p14:creationId xmlns:p14="http://schemas.microsoft.com/office/powerpoint/2010/main" val="9886281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r>
            <a:br>
              <a:rPr lang="en-US" sz="1300" dirty="0"/>
            </a:br>
            <a:r>
              <a:rPr lang="en-US" sz="1300" b="1" dirty="0"/>
              <a:t>INADEQUATE CONTROL ON OACS AND MEDICATION COSTS CREATE CHALLENGES</a:t>
            </a:r>
          </a:p>
          <a:p>
            <a:endParaRPr lang="en-US" sz="1300" b="1" dirty="0"/>
          </a:p>
          <a:p>
            <a:r>
              <a:rPr lang="en-US" b="1" i="1" dirty="0">
                <a:effectLst/>
              </a:rPr>
              <a:t>Physician determined she is a potential candidate for a WATCHMAN Implant</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BD8A0C2B-390D-4675-B43B-A5EC53BED892}" type="slidenum">
              <a:rPr lang="en-US" smtClean="0"/>
              <a:t>51</a:t>
            </a:fld>
            <a:endParaRPr lang="en-US" dirty="0"/>
          </a:p>
        </p:txBody>
      </p:sp>
    </p:spTree>
    <p:extLst>
      <p:ext uri="{BB962C8B-B14F-4D97-AF65-F5344CB8AC3E}">
        <p14:creationId xmlns:p14="http://schemas.microsoft.com/office/powerpoint/2010/main" val="38813674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A0C2B-390D-4675-B43B-A5EC53BED892}" type="slidenum">
              <a:rPr lang="en-US" smtClean="0"/>
              <a:t>52</a:t>
            </a:fld>
            <a:endParaRPr lang="en-US" dirty="0"/>
          </a:p>
        </p:txBody>
      </p:sp>
    </p:spTree>
    <p:extLst>
      <p:ext uri="{BB962C8B-B14F-4D97-AF65-F5344CB8AC3E}">
        <p14:creationId xmlns:p14="http://schemas.microsoft.com/office/powerpoint/2010/main" val="27141889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A0C2B-390D-4675-B43B-A5EC53BED892}" type="slidenum">
              <a:rPr lang="en-US" smtClean="0"/>
              <a:t>53</a:t>
            </a:fld>
            <a:endParaRPr lang="en-US" dirty="0"/>
          </a:p>
        </p:txBody>
      </p:sp>
    </p:spTree>
    <p:extLst>
      <p:ext uri="{BB962C8B-B14F-4D97-AF65-F5344CB8AC3E}">
        <p14:creationId xmlns:p14="http://schemas.microsoft.com/office/powerpoint/2010/main" val="11197541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DF8D3C-157C-41A8-81E7-CCC4215A4D0E}"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747889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A0C2B-390D-4675-B43B-A5EC53BED892}" type="slidenum">
              <a:rPr lang="en-US" smtClean="0"/>
              <a:t>6</a:t>
            </a:fld>
            <a:endParaRPr lang="en-US"/>
          </a:p>
        </p:txBody>
      </p:sp>
    </p:spTree>
    <p:extLst>
      <p:ext uri="{BB962C8B-B14F-4D97-AF65-F5344CB8AC3E}">
        <p14:creationId xmlns:p14="http://schemas.microsoft.com/office/powerpoint/2010/main" val="340258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A0C2B-390D-4675-B43B-A5EC53BED892}" type="slidenum">
              <a:rPr lang="en-US" smtClean="0"/>
              <a:t>7</a:t>
            </a:fld>
            <a:endParaRPr lang="en-US"/>
          </a:p>
        </p:txBody>
      </p:sp>
    </p:spTree>
    <p:extLst>
      <p:ext uri="{BB962C8B-B14F-4D97-AF65-F5344CB8AC3E}">
        <p14:creationId xmlns:p14="http://schemas.microsoft.com/office/powerpoint/2010/main" val="1707013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A0C2B-390D-4675-B43B-A5EC53BED892}" type="slidenum">
              <a:rPr lang="en-US" smtClean="0"/>
              <a:t>8</a:t>
            </a:fld>
            <a:endParaRPr lang="en-US"/>
          </a:p>
        </p:txBody>
      </p:sp>
    </p:spTree>
    <p:extLst>
      <p:ext uri="{BB962C8B-B14F-4D97-AF65-F5344CB8AC3E}">
        <p14:creationId xmlns:p14="http://schemas.microsoft.com/office/powerpoint/2010/main" val="697586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970564">
              <a:defRPr/>
            </a:pPr>
            <a:r>
              <a:rPr lang="en-US" baseline="0" dirty="0"/>
              <a:t>T</a:t>
            </a:r>
            <a:r>
              <a:rPr lang="en-US" dirty="0"/>
              <a:t>his benefit risk decision</a:t>
            </a:r>
            <a:r>
              <a:rPr lang="en-US" baseline="0" dirty="0"/>
              <a:t> </a:t>
            </a:r>
            <a:r>
              <a:rPr lang="en-US" dirty="0"/>
              <a:t>is primarily based on the challenging task</a:t>
            </a:r>
            <a:r>
              <a:rPr lang="en-US" baseline="0" dirty="0"/>
              <a:t> of </a:t>
            </a:r>
            <a:r>
              <a:rPr lang="en-US" dirty="0"/>
              <a:t>balancing the patient’s risk of stroke with their risk of bleeding.  </a:t>
            </a:r>
          </a:p>
          <a:p>
            <a:pPr defTabSz="970564">
              <a:defRPr/>
            </a:pPr>
            <a:endParaRPr lang="en-US" dirty="0"/>
          </a:p>
          <a:p>
            <a:pPr defTabSz="970564">
              <a:defRPr/>
            </a:pPr>
            <a:r>
              <a:rPr lang="en-US" dirty="0"/>
              <a:t>Currently validated risk models, as seen on this slide,</a:t>
            </a:r>
            <a:r>
              <a:rPr lang="en-US" baseline="0" dirty="0"/>
              <a:t> </a:t>
            </a:r>
            <a:r>
              <a:rPr lang="en-US" dirty="0"/>
              <a:t>CHADS</a:t>
            </a:r>
            <a:r>
              <a:rPr lang="en-US" baseline="0" dirty="0"/>
              <a:t>-VASC and HAS-BLED, serve as one way to frame the discussion.</a:t>
            </a:r>
            <a:endParaRPr lang="en-US" dirty="0"/>
          </a:p>
          <a:p>
            <a:pPr defTabSz="970564">
              <a:defRPr/>
            </a:pPr>
            <a:endParaRPr lang="en-US" dirty="0"/>
          </a:p>
          <a:p>
            <a:r>
              <a:rPr lang="en-US" dirty="0"/>
              <a:t>For example, </a:t>
            </a:r>
          </a:p>
          <a:p>
            <a:pPr defTabSz="970564">
              <a:defRPr/>
            </a:pPr>
            <a:endParaRPr lang="en-US" dirty="0"/>
          </a:p>
          <a:p>
            <a:pPr defTabSz="970564">
              <a:defRPr/>
            </a:pPr>
            <a:r>
              <a:rPr lang="en-US" dirty="0"/>
              <a:t>[CLICK]</a:t>
            </a:r>
          </a:p>
          <a:p>
            <a:endParaRPr lang="en-US" dirty="0"/>
          </a:p>
          <a:p>
            <a:r>
              <a:rPr lang="en-US" dirty="0"/>
              <a:t>Let’s take a patient with a Chads-</a:t>
            </a:r>
            <a:r>
              <a:rPr lang="en-US" dirty="0" err="1"/>
              <a:t>Vasc</a:t>
            </a:r>
            <a:r>
              <a:rPr lang="en-US" dirty="0"/>
              <a:t> score of 3, where the annual stroke risk is 3.2 percent…..</a:t>
            </a:r>
          </a:p>
          <a:p>
            <a:endParaRPr lang="en-US" dirty="0"/>
          </a:p>
          <a:p>
            <a:r>
              <a:rPr lang="en-US" dirty="0"/>
              <a:t>[CLICK]</a:t>
            </a:r>
          </a:p>
          <a:p>
            <a:endParaRPr lang="en-US" dirty="0"/>
          </a:p>
          <a:p>
            <a:r>
              <a:rPr lang="en-US" dirty="0"/>
              <a:t>Now, if that patient has a Has-Bled score of 2, the annual bleeding risk is moderate at 4.1 percent.  Although still quantitatively a greater percent annual risk of bleeding compared to that of stroke, it’s likely that the physician would counsel the patient and family that</a:t>
            </a:r>
            <a:r>
              <a:rPr lang="en-US" baseline="0" dirty="0"/>
              <a:t> the benefit risk favors anticoagulation.   </a:t>
            </a:r>
          </a:p>
          <a:p>
            <a:endParaRPr lang="en-US" dirty="0"/>
          </a:p>
          <a:p>
            <a:r>
              <a:rPr lang="en-US" dirty="0"/>
              <a:t>That</a:t>
            </a:r>
            <a:r>
              <a:rPr lang="en-US" baseline="0" dirty="0"/>
              <a:t> said, there are other important patient variables to consider …that are not reflected in the HAS-BLED score. </a:t>
            </a:r>
          </a:p>
          <a:p>
            <a:endParaRPr lang="en-US" baseline="0" dirty="0"/>
          </a:p>
          <a:p>
            <a:r>
              <a:rPr lang="en-US" baseline="0" dirty="0"/>
              <a:t>These might include a patient’s ability to adhere to a medication…or a condition or lifestyle that might put them at risk for trauma. </a:t>
            </a:r>
          </a:p>
          <a:p>
            <a:endParaRPr lang="en-US" baseline="0" dirty="0"/>
          </a:p>
          <a:p>
            <a:pPr defTabSz="966356">
              <a:defRPr/>
            </a:pPr>
            <a:r>
              <a:rPr lang="en-US" dirty="0"/>
              <a:t>These</a:t>
            </a:r>
            <a:r>
              <a:rPr lang="en-US" baseline="0" dirty="0"/>
              <a:t> circumstances, unique to an individual patient, despite a low HAS-BLED score, might sway that patient  AWAY from anticoagulation.</a:t>
            </a:r>
          </a:p>
          <a:p>
            <a:endParaRPr lang="en-US" baseline="0" dirty="0"/>
          </a:p>
          <a:p>
            <a:r>
              <a:rPr lang="en-US" baseline="0" dirty="0"/>
              <a:t>[CLICK]</a:t>
            </a:r>
          </a:p>
          <a:p>
            <a:endParaRPr lang="en-US" dirty="0"/>
          </a:p>
          <a:p>
            <a:r>
              <a:rPr lang="en-US" dirty="0"/>
              <a:t>Another patient may have a Has-Bled score of 4, where annual bleeding risk is now nearly 9 percent.  </a:t>
            </a:r>
          </a:p>
          <a:p>
            <a:pPr defTabSz="970564">
              <a:defRPr/>
            </a:pPr>
            <a:endParaRPr lang="en-US" dirty="0"/>
          </a:p>
          <a:p>
            <a:pPr defTabSz="970564">
              <a:defRPr/>
            </a:pPr>
            <a:r>
              <a:rPr lang="en-US" dirty="0"/>
              <a:t>This HIGH risk of bleeding relative to stroke …..in the eyes of many patients, families, and physicians ….would likely be considered PROHIBITIVE to long term anticoagulation.  </a:t>
            </a:r>
          </a:p>
          <a:p>
            <a:pPr defTabSz="970564">
              <a:defRPr/>
            </a:pPr>
            <a:endParaRPr lang="en-US" dirty="0"/>
          </a:p>
          <a:p>
            <a:pPr defTabSz="970564">
              <a:defRPr/>
            </a:pPr>
            <a:r>
              <a:rPr lang="en-US" dirty="0"/>
              <a:t>Remember,</a:t>
            </a:r>
            <a:r>
              <a:rPr lang="en-US" baseline="0" dirty="0"/>
              <a:t> t</a:t>
            </a:r>
            <a:r>
              <a:rPr lang="en-US" dirty="0"/>
              <a:t>he HAS-BLED</a:t>
            </a:r>
            <a:r>
              <a:rPr lang="en-US" baseline="0" dirty="0"/>
              <a:t> score estimates ANNUAL risk of bleeding. Physicians and patients must then EXTRAPOLATE this to a LIFELONG risk of bleeding on anticoagulation for 10 to 20 years.</a:t>
            </a:r>
          </a:p>
          <a:p>
            <a:pPr defTabSz="970564">
              <a:defRPr/>
            </a:pPr>
            <a:endParaRPr lang="en-US" baseline="0" dirty="0"/>
          </a:p>
          <a:p>
            <a:pPr defTabSz="970564">
              <a:defRPr/>
            </a:pPr>
            <a:r>
              <a:rPr lang="en-US" i="0" dirty="0"/>
              <a:t>So… What might</a:t>
            </a:r>
            <a:r>
              <a:rPr lang="en-US" i="0" baseline="0" dirty="0"/>
              <a:t> the 10 year risk look like? </a:t>
            </a:r>
            <a:endParaRPr lang="en-US" i="0" dirty="0"/>
          </a:p>
          <a:p>
            <a:pPr defTabSz="970564">
              <a:defRPr/>
            </a:pPr>
            <a:endParaRPr lang="en-US" baseline="0" dirty="0"/>
          </a:p>
          <a:p>
            <a:pPr defTabSz="970564">
              <a:defRPr/>
            </a:pPr>
            <a:endParaRPr lang="en-US" baseline="0" dirty="0"/>
          </a:p>
        </p:txBody>
      </p:sp>
      <p:sp>
        <p:nvSpPr>
          <p:cNvPr id="4" name="Slide Number Placeholder 3"/>
          <p:cNvSpPr>
            <a:spLocks noGrp="1"/>
          </p:cNvSpPr>
          <p:nvPr>
            <p:ph type="sldNum" sz="quarter" idx="10"/>
          </p:nvPr>
        </p:nvSpPr>
        <p:spPr/>
        <p:txBody>
          <a:bodyPr/>
          <a:lstStyle/>
          <a:p>
            <a:fld id="{1BF16F69-E6CA-40D9-A187-C6A0851B5E3B}" type="slidenum">
              <a:rPr lang="en-US" smtClean="0">
                <a:solidFill>
                  <a:prstClr val="black"/>
                </a:solidFill>
              </a:rPr>
              <a:pPr/>
              <a:t>9</a:t>
            </a:fld>
            <a:endParaRPr lang="en-US" dirty="0">
              <a:solidFill>
                <a:prstClr val="black"/>
              </a:solidFill>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001824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ransition">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2514600"/>
            <a:ext cx="7391400" cy="1219200"/>
          </a:xfrm>
          <a:prstGeom prst="rect">
            <a:avLst/>
          </a:prstGeom>
        </p:spPr>
        <p:txBody>
          <a:bodyPr vert="horz" lIns="0" tIns="0" bIns="0"/>
          <a:lstStyle>
            <a:lvl1pPr algn="ctr">
              <a:defRPr sz="3600" baseline="0">
                <a:solidFill>
                  <a:schemeClr val="accent6">
                    <a:lumMod val="75000"/>
                  </a:schemeClr>
                </a:solidFill>
              </a:defRPr>
            </a:lvl1pPr>
          </a:lstStyle>
          <a:p>
            <a:r>
              <a:rPr lang="en-US" dirty="0"/>
              <a:t>Click to edit Transition Slide with Background Style</a:t>
            </a:r>
          </a:p>
        </p:txBody>
      </p:sp>
      <p:sp>
        <p:nvSpPr>
          <p:cNvPr id="13" name="Text Placeholder 11"/>
          <p:cNvSpPr>
            <a:spLocks noGrp="1"/>
          </p:cNvSpPr>
          <p:nvPr>
            <p:ph type="body" sz="quarter" idx="11" hasCustomPrompt="1"/>
          </p:nvPr>
        </p:nvSpPr>
        <p:spPr>
          <a:xfrm>
            <a:off x="1219200" y="4191000"/>
            <a:ext cx="6400800" cy="685800"/>
          </a:xfrm>
          <a:prstGeom prst="rect">
            <a:avLst/>
          </a:prstGeom>
        </p:spPr>
        <p:txBody>
          <a:bodyPr/>
          <a:lstStyle>
            <a:lvl1pPr algn="ctr">
              <a:buNone/>
              <a:defRPr sz="2000" baseline="0">
                <a:solidFill>
                  <a:schemeClr val="bg1"/>
                </a:solidFill>
                <a:latin typeface="ITC Officina Serif"/>
              </a:defRPr>
            </a:lvl1pPr>
            <a:lvl2pPr>
              <a:buNone/>
              <a:defRPr sz="3600">
                <a:latin typeface="ITC Officina Serif"/>
              </a:defRPr>
            </a:lvl2pPr>
            <a:lvl3pPr>
              <a:buNone/>
              <a:defRPr sz="3600">
                <a:latin typeface="ITC Officina Serif"/>
              </a:defRPr>
            </a:lvl3pPr>
            <a:lvl4pPr>
              <a:buNone/>
              <a:defRPr sz="3600">
                <a:latin typeface="ITC Officina Serif"/>
              </a:defRPr>
            </a:lvl4pPr>
            <a:lvl5pPr>
              <a:buNone/>
              <a:defRPr sz="3600">
                <a:latin typeface="ITC Officina Serif"/>
              </a:defRPr>
            </a:lvl5pPr>
          </a:lstStyle>
          <a:p>
            <a:pPr lvl="0"/>
            <a:r>
              <a:rPr lang="en-US" dirty="0"/>
              <a:t>Click to edit Transition subtitle style</a:t>
            </a:r>
          </a:p>
        </p:txBody>
      </p:sp>
    </p:spTree>
    <p:extLst>
      <p:ext uri="{BB962C8B-B14F-4D97-AF65-F5344CB8AC3E}">
        <p14:creationId xmlns:p14="http://schemas.microsoft.com/office/powerpoint/2010/main" val="825601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WHITElaac">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Text Placeholder 10"/>
          <p:cNvSpPr>
            <a:spLocks noGrp="1"/>
          </p:cNvSpPr>
          <p:nvPr>
            <p:ph type="body" sz="quarter" idx="10"/>
          </p:nvPr>
        </p:nvSpPr>
        <p:spPr>
          <a:xfrm>
            <a:off x="381000" y="1828800"/>
            <a:ext cx="6934200" cy="533400"/>
          </a:xfrm>
          <a:prstGeom prst="rect">
            <a:avLst/>
          </a:prstGeom>
        </p:spPr>
        <p:txBody>
          <a:bodyPr vert="horz" lIns="0" tIns="0" rIns="0" bIns="0"/>
          <a:lstStyle>
            <a:lvl1pPr marL="0" indent="0">
              <a:buFontTx/>
              <a:buNone/>
              <a:defRPr sz="3200" b="1" i="0" baseline="0">
                <a:solidFill>
                  <a:schemeClr val="accent6">
                    <a:lumMod val="75000"/>
                  </a:schemeClr>
                </a:solidFill>
                <a:latin typeface="ITC Officina Serif"/>
              </a:defRPr>
            </a:lvl1pPr>
            <a:lvl2pPr marL="457200" indent="0">
              <a:buFontTx/>
              <a:buNone/>
              <a:defRPr sz="3200" b="1" i="0" baseline="0">
                <a:solidFill>
                  <a:schemeClr val="bg1"/>
                </a:solidFill>
                <a:latin typeface="ITC Officina Serif"/>
              </a:defRPr>
            </a:lvl2pPr>
            <a:lvl3pPr marL="914400" indent="0">
              <a:buFontTx/>
              <a:buNone/>
              <a:defRPr sz="3200" b="1" i="0" baseline="0">
                <a:solidFill>
                  <a:schemeClr val="bg1"/>
                </a:solidFill>
                <a:latin typeface="ITC Officina Serif"/>
              </a:defRPr>
            </a:lvl3pPr>
            <a:lvl4pPr marL="1371600" indent="0">
              <a:buFontTx/>
              <a:buNone/>
              <a:defRPr sz="3200" b="1" i="0" baseline="0">
                <a:solidFill>
                  <a:schemeClr val="bg1"/>
                </a:solidFill>
                <a:latin typeface="ITC Officina Serif"/>
              </a:defRPr>
            </a:lvl4pPr>
            <a:lvl5pPr marL="1828800" indent="0">
              <a:buFontTx/>
              <a:buNone/>
              <a:defRPr sz="3200" b="1" i="0" baseline="0">
                <a:solidFill>
                  <a:schemeClr val="bg1"/>
                </a:solidFill>
                <a:latin typeface="ITC Officina Serif"/>
              </a:defRPr>
            </a:lvl5pPr>
          </a:lstStyle>
          <a:p>
            <a:pPr lvl="0"/>
            <a:r>
              <a:rPr lang="en-US" dirty="0"/>
              <a:t>Click to edit Master text style</a:t>
            </a:r>
          </a:p>
        </p:txBody>
      </p:sp>
      <p:sp>
        <p:nvSpPr>
          <p:cNvPr id="7" name="Content Placeholder 2"/>
          <p:cNvSpPr>
            <a:spLocks noGrp="1"/>
          </p:cNvSpPr>
          <p:nvPr>
            <p:ph sz="half" idx="1"/>
          </p:nvPr>
        </p:nvSpPr>
        <p:spPr>
          <a:xfrm>
            <a:off x="384048" y="2523744"/>
            <a:ext cx="3959352" cy="3724656"/>
          </a:xfrm>
          <a:prstGeom prst="rect">
            <a:avLst/>
          </a:prstGeom>
        </p:spPr>
        <p:txBody>
          <a:bodyPr>
            <a:normAutofit/>
          </a:bodyPr>
          <a:lstStyle>
            <a:lvl1pPr>
              <a:defRPr sz="2000">
                <a:solidFill>
                  <a:srgbClr val="50565C"/>
                </a:solidFill>
                <a:latin typeface="ITC Officina Serif"/>
              </a:defRPr>
            </a:lvl1pPr>
            <a:lvl2pPr>
              <a:defRPr sz="1800">
                <a:solidFill>
                  <a:srgbClr val="50565C"/>
                </a:solidFill>
                <a:latin typeface="ITC Officina Serif"/>
              </a:defRPr>
            </a:lvl2pPr>
            <a:lvl3pPr>
              <a:defRPr sz="1600">
                <a:solidFill>
                  <a:srgbClr val="50565C"/>
                </a:solidFill>
                <a:latin typeface="ITC Officina Serif"/>
              </a:defRPr>
            </a:lvl3pPr>
            <a:lvl4pPr>
              <a:defRPr sz="1400">
                <a:solidFill>
                  <a:srgbClr val="50565C"/>
                </a:solidFill>
                <a:latin typeface="ITC Officina Serif"/>
              </a:defRPr>
            </a:lvl4pPr>
            <a:lvl5pPr>
              <a:defRPr sz="1400">
                <a:solidFill>
                  <a:srgbClr val="50565C"/>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half" idx="13"/>
          </p:nvPr>
        </p:nvSpPr>
        <p:spPr>
          <a:xfrm>
            <a:off x="4800600" y="2523744"/>
            <a:ext cx="3959352" cy="3724656"/>
          </a:xfrm>
          <a:prstGeom prst="rect">
            <a:avLst/>
          </a:prstGeom>
        </p:spPr>
        <p:txBody>
          <a:bodyPr>
            <a:normAutofit/>
          </a:bodyPr>
          <a:lstStyle>
            <a:lvl1pPr>
              <a:defRPr sz="2000">
                <a:solidFill>
                  <a:srgbClr val="50565C"/>
                </a:solidFill>
                <a:latin typeface="ITC Officina Serif"/>
              </a:defRPr>
            </a:lvl1pPr>
            <a:lvl2pPr>
              <a:defRPr sz="1800">
                <a:solidFill>
                  <a:srgbClr val="50565C"/>
                </a:solidFill>
                <a:latin typeface="ITC Officina Serif"/>
              </a:defRPr>
            </a:lvl2pPr>
            <a:lvl3pPr>
              <a:defRPr sz="1600">
                <a:solidFill>
                  <a:srgbClr val="50565C"/>
                </a:solidFill>
                <a:latin typeface="ITC Officina Serif"/>
              </a:defRPr>
            </a:lvl3pPr>
            <a:lvl4pPr>
              <a:defRPr sz="1400">
                <a:solidFill>
                  <a:srgbClr val="50565C"/>
                </a:solidFill>
                <a:latin typeface="ITC Officina Serif"/>
              </a:defRPr>
            </a:lvl4pPr>
            <a:lvl5pPr>
              <a:defRPr sz="1400">
                <a:solidFill>
                  <a:srgbClr val="50565C"/>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a:t>Click to edit Master title style</a:t>
            </a:r>
          </a:p>
        </p:txBody>
      </p:sp>
    </p:spTree>
    <p:extLst>
      <p:ext uri="{BB962C8B-B14F-4D97-AF65-F5344CB8AC3E}">
        <p14:creationId xmlns:p14="http://schemas.microsoft.com/office/powerpoint/2010/main" val="143128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ANGEbsci">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a:t>Click to edit Master title style</a:t>
            </a:r>
          </a:p>
        </p:txBody>
      </p:sp>
      <p:sp>
        <p:nvSpPr>
          <p:cNvPr id="6" name="Content Placeholder 2"/>
          <p:cNvSpPr>
            <a:spLocks noGrp="1"/>
          </p:cNvSpPr>
          <p:nvPr>
            <p:ph sz="half" idx="1"/>
          </p:nvPr>
        </p:nvSpPr>
        <p:spPr>
          <a:xfrm>
            <a:off x="274320" y="1554480"/>
            <a:ext cx="8549640" cy="4956048"/>
          </a:xfrm>
          <a:prstGeom prst="rect">
            <a:avLst/>
          </a:prstGeom>
        </p:spPr>
        <p:txBody>
          <a:bodyPr>
            <a:normAutofit/>
          </a:bodyPr>
          <a:lstStyle>
            <a:lvl1pPr>
              <a:defRPr sz="2000">
                <a:solidFill>
                  <a:schemeClr val="accent6">
                    <a:lumMod val="75000"/>
                  </a:schemeClr>
                </a:solidFill>
                <a:latin typeface="ITC Officina Serif"/>
              </a:defRPr>
            </a:lvl1pPr>
            <a:lvl2pPr>
              <a:defRPr sz="1800">
                <a:solidFill>
                  <a:schemeClr val="accent6">
                    <a:lumMod val="75000"/>
                  </a:schemeClr>
                </a:solidFill>
                <a:latin typeface="ITC Officina Serif"/>
              </a:defRPr>
            </a:lvl2pPr>
            <a:lvl3pPr>
              <a:defRPr sz="1600">
                <a:solidFill>
                  <a:schemeClr val="accent6">
                    <a:lumMod val="75000"/>
                  </a:schemeClr>
                </a:solidFill>
                <a:latin typeface="ITC Officina Serif"/>
              </a:defRPr>
            </a:lvl3pPr>
            <a:lvl4pPr>
              <a:defRPr sz="1400">
                <a:solidFill>
                  <a:schemeClr val="accent6">
                    <a:lumMod val="75000"/>
                  </a:schemeClr>
                </a:solidFill>
                <a:latin typeface="ITC Officina Serif"/>
              </a:defRPr>
            </a:lvl4pPr>
            <a:lvl5pPr>
              <a:defRPr sz="1400">
                <a:solidFill>
                  <a:schemeClr val="accent6">
                    <a:lumMod val="75000"/>
                  </a:schemeClr>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54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RANGEbsci">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a:t>Click to edit Master title style</a:t>
            </a:r>
          </a:p>
        </p:txBody>
      </p:sp>
      <p:sp>
        <p:nvSpPr>
          <p:cNvPr id="4" name="Text Placeholder 10"/>
          <p:cNvSpPr>
            <a:spLocks noGrp="1"/>
          </p:cNvSpPr>
          <p:nvPr>
            <p:ph type="body" sz="quarter" idx="10"/>
          </p:nvPr>
        </p:nvSpPr>
        <p:spPr>
          <a:xfrm>
            <a:off x="381000" y="1828800"/>
            <a:ext cx="6934200" cy="533400"/>
          </a:xfrm>
          <a:prstGeom prst="rect">
            <a:avLst/>
          </a:prstGeom>
        </p:spPr>
        <p:txBody>
          <a:bodyPr vert="horz" lIns="0" tIns="0" rIns="0" bIns="0"/>
          <a:lstStyle>
            <a:lvl1pPr marL="0" indent="0">
              <a:buFontTx/>
              <a:buNone/>
              <a:defRPr sz="3200" b="1" i="0" baseline="0">
                <a:solidFill>
                  <a:schemeClr val="accent6">
                    <a:lumMod val="75000"/>
                  </a:schemeClr>
                </a:solidFill>
                <a:latin typeface="ITC Officina Serif"/>
              </a:defRPr>
            </a:lvl1pPr>
            <a:lvl2pPr marL="457200" indent="0">
              <a:buFontTx/>
              <a:buNone/>
              <a:defRPr sz="3200" b="1" i="0" baseline="0">
                <a:solidFill>
                  <a:schemeClr val="bg1"/>
                </a:solidFill>
                <a:latin typeface="ITC Officina Serif"/>
              </a:defRPr>
            </a:lvl2pPr>
            <a:lvl3pPr marL="914400" indent="0">
              <a:buFontTx/>
              <a:buNone/>
              <a:defRPr sz="3200" b="1" i="0" baseline="0">
                <a:solidFill>
                  <a:schemeClr val="bg1"/>
                </a:solidFill>
                <a:latin typeface="ITC Officina Serif"/>
              </a:defRPr>
            </a:lvl3pPr>
            <a:lvl4pPr marL="1371600" indent="0">
              <a:buFontTx/>
              <a:buNone/>
              <a:defRPr sz="3200" b="1" i="0" baseline="0">
                <a:solidFill>
                  <a:schemeClr val="bg1"/>
                </a:solidFill>
                <a:latin typeface="ITC Officina Serif"/>
              </a:defRPr>
            </a:lvl4pPr>
            <a:lvl5pPr marL="1828800" indent="0">
              <a:buFontTx/>
              <a:buNone/>
              <a:defRPr sz="3200" b="1" i="0" baseline="0">
                <a:solidFill>
                  <a:schemeClr val="bg1"/>
                </a:solidFill>
                <a:latin typeface="ITC Officina Serif"/>
              </a:defRPr>
            </a:lvl5pPr>
          </a:lstStyle>
          <a:p>
            <a:pPr lvl="0"/>
            <a:r>
              <a:rPr lang="en-US" dirty="0"/>
              <a:t>Click to edit Master text style</a:t>
            </a:r>
          </a:p>
        </p:txBody>
      </p:sp>
      <p:sp>
        <p:nvSpPr>
          <p:cNvPr id="5" name="Content Placeholder 2"/>
          <p:cNvSpPr>
            <a:spLocks noGrp="1"/>
          </p:cNvSpPr>
          <p:nvPr>
            <p:ph sz="half" idx="1"/>
          </p:nvPr>
        </p:nvSpPr>
        <p:spPr>
          <a:xfrm>
            <a:off x="384048" y="2523744"/>
            <a:ext cx="3959352" cy="3724656"/>
          </a:xfrm>
          <a:prstGeom prst="rect">
            <a:avLst/>
          </a:prstGeom>
        </p:spPr>
        <p:txBody>
          <a:bodyPr>
            <a:normAutofit/>
          </a:bodyPr>
          <a:lstStyle>
            <a:lvl1pPr>
              <a:defRPr sz="2000">
                <a:solidFill>
                  <a:srgbClr val="50565C"/>
                </a:solidFill>
                <a:latin typeface="ITC Officina Serif"/>
              </a:defRPr>
            </a:lvl1pPr>
            <a:lvl2pPr>
              <a:defRPr sz="1800">
                <a:solidFill>
                  <a:srgbClr val="50565C"/>
                </a:solidFill>
                <a:latin typeface="ITC Officina Serif"/>
              </a:defRPr>
            </a:lvl2pPr>
            <a:lvl3pPr>
              <a:defRPr sz="1600">
                <a:solidFill>
                  <a:srgbClr val="50565C"/>
                </a:solidFill>
                <a:latin typeface="ITC Officina Serif"/>
              </a:defRPr>
            </a:lvl3pPr>
            <a:lvl4pPr>
              <a:defRPr sz="1400">
                <a:solidFill>
                  <a:srgbClr val="50565C"/>
                </a:solidFill>
                <a:latin typeface="ITC Officina Serif"/>
              </a:defRPr>
            </a:lvl4pPr>
            <a:lvl5pPr>
              <a:defRPr sz="1400">
                <a:solidFill>
                  <a:srgbClr val="50565C"/>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3"/>
          </p:nvPr>
        </p:nvSpPr>
        <p:spPr>
          <a:xfrm>
            <a:off x="4800600" y="2523744"/>
            <a:ext cx="3959352" cy="3724656"/>
          </a:xfrm>
          <a:prstGeom prst="rect">
            <a:avLst/>
          </a:prstGeom>
        </p:spPr>
        <p:txBody>
          <a:bodyPr>
            <a:normAutofit/>
          </a:bodyPr>
          <a:lstStyle>
            <a:lvl1pPr>
              <a:defRPr sz="2000">
                <a:solidFill>
                  <a:srgbClr val="50565C"/>
                </a:solidFill>
                <a:latin typeface="ITC Officina Serif"/>
              </a:defRPr>
            </a:lvl1pPr>
            <a:lvl2pPr>
              <a:defRPr sz="1800">
                <a:solidFill>
                  <a:srgbClr val="50565C"/>
                </a:solidFill>
                <a:latin typeface="ITC Officina Serif"/>
              </a:defRPr>
            </a:lvl2pPr>
            <a:lvl3pPr>
              <a:defRPr sz="1600">
                <a:solidFill>
                  <a:srgbClr val="50565C"/>
                </a:solidFill>
                <a:latin typeface="ITC Officina Serif"/>
              </a:defRPr>
            </a:lvl3pPr>
            <a:lvl4pPr>
              <a:defRPr sz="1400">
                <a:solidFill>
                  <a:srgbClr val="50565C"/>
                </a:solidFill>
                <a:latin typeface="ITC Officina Serif"/>
              </a:defRPr>
            </a:lvl4pPr>
            <a:lvl5pPr>
              <a:defRPr sz="1400">
                <a:solidFill>
                  <a:srgbClr val="50565C"/>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8468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RANGElaac">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a:t>Click to edit Master title style</a:t>
            </a:r>
          </a:p>
        </p:txBody>
      </p:sp>
      <p:sp>
        <p:nvSpPr>
          <p:cNvPr id="11" name="Content Placeholder 2"/>
          <p:cNvSpPr>
            <a:spLocks noGrp="1"/>
          </p:cNvSpPr>
          <p:nvPr>
            <p:ph sz="half" idx="1"/>
          </p:nvPr>
        </p:nvSpPr>
        <p:spPr>
          <a:xfrm>
            <a:off x="274320" y="1554480"/>
            <a:ext cx="8549640" cy="4956048"/>
          </a:xfrm>
          <a:prstGeom prst="rect">
            <a:avLst/>
          </a:prstGeom>
        </p:spPr>
        <p:txBody>
          <a:bodyPr>
            <a:normAutofit/>
          </a:bodyPr>
          <a:lstStyle>
            <a:lvl1pPr>
              <a:defRPr sz="2000">
                <a:solidFill>
                  <a:schemeClr val="accent6">
                    <a:lumMod val="75000"/>
                  </a:schemeClr>
                </a:solidFill>
                <a:latin typeface="ITC Officina Serif"/>
              </a:defRPr>
            </a:lvl1pPr>
            <a:lvl2pPr>
              <a:defRPr sz="1800">
                <a:solidFill>
                  <a:schemeClr val="accent6">
                    <a:lumMod val="75000"/>
                  </a:schemeClr>
                </a:solidFill>
                <a:latin typeface="ITC Officina Serif"/>
              </a:defRPr>
            </a:lvl2pPr>
            <a:lvl3pPr>
              <a:defRPr sz="1600">
                <a:solidFill>
                  <a:schemeClr val="accent6">
                    <a:lumMod val="75000"/>
                  </a:schemeClr>
                </a:solidFill>
                <a:latin typeface="ITC Officina Serif"/>
              </a:defRPr>
            </a:lvl3pPr>
            <a:lvl4pPr>
              <a:defRPr sz="1400">
                <a:solidFill>
                  <a:schemeClr val="accent6">
                    <a:lumMod val="75000"/>
                  </a:schemeClr>
                </a:solidFill>
                <a:latin typeface="ITC Officina Serif"/>
              </a:defRPr>
            </a:lvl4pPr>
            <a:lvl5pPr>
              <a:defRPr sz="1400">
                <a:solidFill>
                  <a:schemeClr val="accent6">
                    <a:lumMod val="75000"/>
                  </a:schemeClr>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948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ORANGElaac">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Text Placeholder 10"/>
          <p:cNvSpPr>
            <a:spLocks noGrp="1"/>
          </p:cNvSpPr>
          <p:nvPr>
            <p:ph type="body" sz="quarter" idx="10"/>
          </p:nvPr>
        </p:nvSpPr>
        <p:spPr>
          <a:xfrm>
            <a:off x="381000" y="1828800"/>
            <a:ext cx="6934200" cy="533400"/>
          </a:xfrm>
          <a:prstGeom prst="rect">
            <a:avLst/>
          </a:prstGeom>
        </p:spPr>
        <p:txBody>
          <a:bodyPr vert="horz" lIns="0" tIns="0" rIns="0" bIns="0"/>
          <a:lstStyle>
            <a:lvl1pPr marL="0" indent="0">
              <a:buFontTx/>
              <a:buNone/>
              <a:defRPr sz="3200" b="1" i="0" baseline="0">
                <a:solidFill>
                  <a:schemeClr val="accent6">
                    <a:lumMod val="75000"/>
                  </a:schemeClr>
                </a:solidFill>
                <a:latin typeface="ITC Officina Serif"/>
              </a:defRPr>
            </a:lvl1pPr>
            <a:lvl2pPr marL="457200" indent="0">
              <a:buFontTx/>
              <a:buNone/>
              <a:defRPr sz="3200" b="1" i="0" baseline="0">
                <a:solidFill>
                  <a:schemeClr val="bg1"/>
                </a:solidFill>
                <a:latin typeface="ITC Officina Serif"/>
              </a:defRPr>
            </a:lvl2pPr>
            <a:lvl3pPr marL="914400" indent="0">
              <a:buFontTx/>
              <a:buNone/>
              <a:defRPr sz="3200" b="1" i="0" baseline="0">
                <a:solidFill>
                  <a:schemeClr val="bg1"/>
                </a:solidFill>
                <a:latin typeface="ITC Officina Serif"/>
              </a:defRPr>
            </a:lvl3pPr>
            <a:lvl4pPr marL="1371600" indent="0">
              <a:buFontTx/>
              <a:buNone/>
              <a:defRPr sz="3200" b="1" i="0" baseline="0">
                <a:solidFill>
                  <a:schemeClr val="bg1"/>
                </a:solidFill>
                <a:latin typeface="ITC Officina Serif"/>
              </a:defRPr>
            </a:lvl4pPr>
            <a:lvl5pPr marL="1828800" indent="0">
              <a:buFontTx/>
              <a:buNone/>
              <a:defRPr sz="3200" b="1" i="0" baseline="0">
                <a:solidFill>
                  <a:schemeClr val="bg1"/>
                </a:solidFill>
                <a:latin typeface="ITC Officina Serif"/>
              </a:defRPr>
            </a:lvl5pPr>
          </a:lstStyle>
          <a:p>
            <a:pPr lvl="0"/>
            <a:r>
              <a:rPr lang="en-US" dirty="0"/>
              <a:t>Click to edit Master text style</a:t>
            </a:r>
          </a:p>
        </p:txBody>
      </p:sp>
      <p:sp>
        <p:nvSpPr>
          <p:cNvPr id="7" name="Content Placeholder 2"/>
          <p:cNvSpPr>
            <a:spLocks noGrp="1"/>
          </p:cNvSpPr>
          <p:nvPr>
            <p:ph sz="half" idx="1"/>
          </p:nvPr>
        </p:nvSpPr>
        <p:spPr>
          <a:xfrm>
            <a:off x="384048" y="2523744"/>
            <a:ext cx="3959352" cy="3724656"/>
          </a:xfrm>
          <a:prstGeom prst="rect">
            <a:avLst/>
          </a:prstGeom>
        </p:spPr>
        <p:txBody>
          <a:bodyPr>
            <a:normAutofit/>
          </a:bodyPr>
          <a:lstStyle>
            <a:lvl1pPr>
              <a:defRPr sz="2000">
                <a:solidFill>
                  <a:srgbClr val="50565C"/>
                </a:solidFill>
                <a:latin typeface="ITC Officina Serif"/>
              </a:defRPr>
            </a:lvl1pPr>
            <a:lvl2pPr>
              <a:defRPr sz="1800">
                <a:solidFill>
                  <a:srgbClr val="50565C"/>
                </a:solidFill>
                <a:latin typeface="ITC Officina Serif"/>
              </a:defRPr>
            </a:lvl2pPr>
            <a:lvl3pPr>
              <a:defRPr sz="1600">
                <a:solidFill>
                  <a:srgbClr val="50565C"/>
                </a:solidFill>
                <a:latin typeface="ITC Officina Serif"/>
              </a:defRPr>
            </a:lvl3pPr>
            <a:lvl4pPr>
              <a:defRPr sz="1400">
                <a:solidFill>
                  <a:srgbClr val="50565C"/>
                </a:solidFill>
                <a:latin typeface="ITC Officina Serif"/>
              </a:defRPr>
            </a:lvl4pPr>
            <a:lvl5pPr>
              <a:defRPr sz="1400">
                <a:solidFill>
                  <a:srgbClr val="50565C"/>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3"/>
          </p:nvPr>
        </p:nvSpPr>
        <p:spPr>
          <a:xfrm>
            <a:off x="4800600" y="2523744"/>
            <a:ext cx="3959352" cy="3724656"/>
          </a:xfrm>
          <a:prstGeom prst="rect">
            <a:avLst/>
          </a:prstGeom>
        </p:spPr>
        <p:txBody>
          <a:bodyPr>
            <a:normAutofit/>
          </a:bodyPr>
          <a:lstStyle>
            <a:lvl1pPr>
              <a:defRPr sz="2000">
                <a:solidFill>
                  <a:srgbClr val="50565C"/>
                </a:solidFill>
                <a:latin typeface="ITC Officina Serif"/>
              </a:defRPr>
            </a:lvl1pPr>
            <a:lvl2pPr>
              <a:defRPr sz="1800">
                <a:solidFill>
                  <a:srgbClr val="50565C"/>
                </a:solidFill>
                <a:latin typeface="ITC Officina Serif"/>
              </a:defRPr>
            </a:lvl2pPr>
            <a:lvl3pPr>
              <a:defRPr sz="1600">
                <a:solidFill>
                  <a:srgbClr val="50565C"/>
                </a:solidFill>
                <a:latin typeface="ITC Officina Serif"/>
              </a:defRPr>
            </a:lvl3pPr>
            <a:lvl4pPr>
              <a:defRPr sz="1400">
                <a:solidFill>
                  <a:srgbClr val="50565C"/>
                </a:solidFill>
                <a:latin typeface="ITC Officina Serif"/>
              </a:defRPr>
            </a:lvl4pPr>
            <a:lvl5pPr>
              <a:defRPr sz="1400">
                <a:solidFill>
                  <a:srgbClr val="50565C"/>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a:t>Click to edit Master title style</a:t>
            </a:r>
          </a:p>
        </p:txBody>
      </p:sp>
    </p:spTree>
    <p:extLst>
      <p:ext uri="{BB962C8B-B14F-4D97-AF65-F5344CB8AC3E}">
        <p14:creationId xmlns:p14="http://schemas.microsoft.com/office/powerpoint/2010/main" val="2784286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a:xfrm>
            <a:off x="0" y="6569075"/>
            <a:ext cx="2209800" cy="288925"/>
          </a:xfrm>
          <a:prstGeom prst="rect">
            <a:avLst/>
          </a:prstGeom>
        </p:spPr>
        <p:txBody>
          <a:bodyPr/>
          <a:lstStyle>
            <a:lvl1pPr>
              <a:defRPr sz="1000">
                <a:solidFill>
                  <a:schemeClr val="accent6"/>
                </a:solidFill>
                <a:latin typeface="ITC Officina Serif"/>
              </a:defRPr>
            </a:lvl1pPr>
          </a:lstStyle>
          <a:p>
            <a:fld id="{5CCFB948-DD57-4D27-ADD1-6A7D2658C709}" type="datetimeFigureOut">
              <a:rPr lang="en-US" smtClean="0">
                <a:solidFill>
                  <a:srgbClr val="6A737B"/>
                </a:solidFill>
              </a:rPr>
              <a:pPr/>
              <a:t>4/11/2019</a:t>
            </a:fld>
            <a:endParaRPr lang="en-US" dirty="0">
              <a:solidFill>
                <a:srgbClr val="6A737B"/>
              </a:solidFill>
            </a:endParaRPr>
          </a:p>
        </p:txBody>
      </p:sp>
    </p:spTree>
    <p:extLst>
      <p:ext uri="{BB962C8B-B14F-4D97-AF65-F5344CB8AC3E}">
        <p14:creationId xmlns:p14="http://schemas.microsoft.com/office/powerpoint/2010/main" val="429555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WHITEbsci">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a:t>Click to edit Master title style</a:t>
            </a:r>
          </a:p>
        </p:txBody>
      </p:sp>
      <p:sp>
        <p:nvSpPr>
          <p:cNvPr id="8" name="Content Placeholder 2"/>
          <p:cNvSpPr>
            <a:spLocks noGrp="1"/>
          </p:cNvSpPr>
          <p:nvPr>
            <p:ph sz="half" idx="1"/>
          </p:nvPr>
        </p:nvSpPr>
        <p:spPr>
          <a:xfrm>
            <a:off x="274320" y="1554480"/>
            <a:ext cx="8549640" cy="4956048"/>
          </a:xfrm>
          <a:prstGeom prst="rect">
            <a:avLst/>
          </a:prstGeom>
        </p:spPr>
        <p:txBody>
          <a:bodyPr>
            <a:normAutofit/>
          </a:bodyPr>
          <a:lstStyle>
            <a:lvl1pPr>
              <a:defRPr sz="2000">
                <a:solidFill>
                  <a:schemeClr val="accent6">
                    <a:lumMod val="75000"/>
                  </a:schemeClr>
                </a:solidFill>
                <a:latin typeface="ITC Officina Serif"/>
              </a:defRPr>
            </a:lvl1pPr>
            <a:lvl2pPr>
              <a:defRPr sz="1800">
                <a:solidFill>
                  <a:schemeClr val="accent6">
                    <a:lumMod val="75000"/>
                  </a:schemeClr>
                </a:solidFill>
                <a:latin typeface="ITC Officina Serif"/>
              </a:defRPr>
            </a:lvl2pPr>
            <a:lvl3pPr>
              <a:defRPr sz="1600">
                <a:solidFill>
                  <a:schemeClr val="accent6">
                    <a:lumMod val="75000"/>
                  </a:schemeClr>
                </a:solidFill>
                <a:latin typeface="ITC Officina Serif"/>
              </a:defRPr>
            </a:lvl3pPr>
            <a:lvl4pPr>
              <a:defRPr sz="1400">
                <a:solidFill>
                  <a:schemeClr val="accent6">
                    <a:lumMod val="75000"/>
                  </a:schemeClr>
                </a:solidFill>
                <a:latin typeface="ITC Officina Serif"/>
              </a:defRPr>
            </a:lvl4pPr>
            <a:lvl5pPr>
              <a:defRPr sz="1400">
                <a:solidFill>
                  <a:schemeClr val="accent6">
                    <a:lumMod val="75000"/>
                  </a:schemeClr>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3200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ARKbsci">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a:t>Click to edit Master title style</a:t>
            </a:r>
          </a:p>
        </p:txBody>
      </p:sp>
      <p:sp>
        <p:nvSpPr>
          <p:cNvPr id="6" name="Content Placeholder 3"/>
          <p:cNvSpPr>
            <a:spLocks noGrp="1"/>
          </p:cNvSpPr>
          <p:nvPr>
            <p:ph sz="half" idx="2"/>
          </p:nvPr>
        </p:nvSpPr>
        <p:spPr>
          <a:xfrm>
            <a:off x="228600" y="1685544"/>
            <a:ext cx="6096000" cy="4943856"/>
          </a:xfrm>
          <a:prstGeom prst="rect">
            <a:avLst/>
          </a:prstGeom>
        </p:spPr>
        <p:txBody>
          <a:bodyPr>
            <a:normAutofit/>
          </a:bodyPr>
          <a:lstStyle>
            <a:lvl1pPr>
              <a:defRPr sz="1800">
                <a:solidFill>
                  <a:srgbClr val="50565C"/>
                </a:solidFill>
                <a:latin typeface="ITC Officina Serif"/>
              </a:defRPr>
            </a:lvl1pPr>
            <a:lvl2pPr>
              <a:defRPr sz="1600">
                <a:solidFill>
                  <a:srgbClr val="50565C"/>
                </a:solidFill>
                <a:latin typeface="ITC Officina Serif"/>
              </a:defRPr>
            </a:lvl2pPr>
            <a:lvl3pPr>
              <a:defRPr sz="1400">
                <a:solidFill>
                  <a:srgbClr val="50565C"/>
                </a:solidFill>
                <a:latin typeface="ITC Officina Serif"/>
              </a:defRPr>
            </a:lvl3pPr>
            <a:lvl4pPr>
              <a:defRPr sz="1200">
                <a:solidFill>
                  <a:srgbClr val="50565C"/>
                </a:solidFill>
                <a:latin typeface="ITC Officina Serif"/>
              </a:defRPr>
            </a:lvl4pPr>
            <a:lvl5pPr>
              <a:defRPr sz="1200">
                <a:solidFill>
                  <a:srgbClr val="50565C"/>
                </a:solidFill>
                <a:latin typeface="ITC Officina Serif"/>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Watchman_HR_Vert.psd"/>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5791200" y="1752600"/>
            <a:ext cx="3341761" cy="4193358"/>
          </a:xfrm>
          <a:prstGeom prst="rect">
            <a:avLst/>
          </a:prstGeom>
        </p:spPr>
      </p:pic>
    </p:spTree>
    <p:extLst>
      <p:ext uri="{BB962C8B-B14F-4D97-AF65-F5344CB8AC3E}">
        <p14:creationId xmlns:p14="http://schemas.microsoft.com/office/powerpoint/2010/main" val="2831960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bsci">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a:t>Click to edit Master title style</a:t>
            </a:r>
          </a:p>
        </p:txBody>
      </p:sp>
      <p:sp>
        <p:nvSpPr>
          <p:cNvPr id="10" name="Content Placeholder 2"/>
          <p:cNvSpPr>
            <a:spLocks noGrp="1"/>
          </p:cNvSpPr>
          <p:nvPr>
            <p:ph sz="half" idx="1"/>
          </p:nvPr>
        </p:nvSpPr>
        <p:spPr>
          <a:xfrm>
            <a:off x="274320" y="1554480"/>
            <a:ext cx="8549640" cy="4956048"/>
          </a:xfrm>
          <a:prstGeom prst="rect">
            <a:avLst/>
          </a:prstGeom>
        </p:spPr>
        <p:txBody>
          <a:bodyPr>
            <a:normAutofit/>
          </a:bodyPr>
          <a:lstStyle>
            <a:lvl1pPr>
              <a:defRPr sz="2000">
                <a:solidFill>
                  <a:schemeClr val="bg1"/>
                </a:solidFill>
                <a:latin typeface="ITC Officina Serif"/>
              </a:defRPr>
            </a:lvl1pPr>
            <a:lvl2pPr>
              <a:defRPr sz="1800">
                <a:solidFill>
                  <a:schemeClr val="bg1"/>
                </a:solidFill>
                <a:latin typeface="ITC Officina Serif"/>
              </a:defRPr>
            </a:lvl2pPr>
            <a:lvl3pPr>
              <a:defRPr sz="1600">
                <a:solidFill>
                  <a:schemeClr val="bg1"/>
                </a:solidFill>
                <a:latin typeface="ITC Officina Serif"/>
              </a:defRPr>
            </a:lvl3pPr>
            <a:lvl4pPr>
              <a:defRPr sz="1400">
                <a:solidFill>
                  <a:schemeClr val="bg1"/>
                </a:solidFill>
                <a:latin typeface="ITC Officina Serif"/>
              </a:defRPr>
            </a:lvl4pPr>
            <a:lvl5pPr>
              <a:defRPr sz="1400">
                <a:solidFill>
                  <a:schemeClr val="bg1"/>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4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ARKbsci">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81000" y="1828800"/>
            <a:ext cx="6934200" cy="533400"/>
          </a:xfrm>
          <a:prstGeom prst="rect">
            <a:avLst/>
          </a:prstGeom>
        </p:spPr>
        <p:txBody>
          <a:bodyPr vert="horz" lIns="0" tIns="0" rIns="0" bIns="0"/>
          <a:lstStyle>
            <a:lvl1pPr marL="0" indent="0">
              <a:buFontTx/>
              <a:buNone/>
              <a:defRPr sz="3200" b="1" i="0" baseline="0">
                <a:solidFill>
                  <a:schemeClr val="bg1"/>
                </a:solidFill>
                <a:latin typeface="ITC Officina Serif"/>
              </a:defRPr>
            </a:lvl1pPr>
            <a:lvl2pPr marL="457200" indent="0">
              <a:buFontTx/>
              <a:buNone/>
              <a:defRPr sz="3200" b="1" i="0" baseline="0">
                <a:solidFill>
                  <a:schemeClr val="bg1"/>
                </a:solidFill>
                <a:latin typeface="ITC Officina Serif"/>
              </a:defRPr>
            </a:lvl2pPr>
            <a:lvl3pPr marL="914400" indent="0">
              <a:buFontTx/>
              <a:buNone/>
              <a:defRPr sz="3200" b="1" i="0" baseline="0">
                <a:solidFill>
                  <a:schemeClr val="bg1"/>
                </a:solidFill>
                <a:latin typeface="ITC Officina Serif"/>
              </a:defRPr>
            </a:lvl3pPr>
            <a:lvl4pPr marL="1371600" indent="0">
              <a:buFontTx/>
              <a:buNone/>
              <a:defRPr sz="3200" b="1" i="0" baseline="0">
                <a:solidFill>
                  <a:schemeClr val="bg1"/>
                </a:solidFill>
                <a:latin typeface="ITC Officina Serif"/>
              </a:defRPr>
            </a:lvl4pPr>
            <a:lvl5pPr marL="1828800" indent="0">
              <a:buFontTx/>
              <a:buNone/>
              <a:defRPr sz="3200" b="1" i="0" baseline="0">
                <a:solidFill>
                  <a:schemeClr val="bg1"/>
                </a:solidFill>
                <a:latin typeface="ITC Officina Serif"/>
              </a:defRPr>
            </a:lvl5pPr>
          </a:lstStyle>
          <a:p>
            <a:pPr lvl="0"/>
            <a:r>
              <a:rPr lang="en-US" dirty="0"/>
              <a:t>Click to edit Master text style</a:t>
            </a:r>
          </a:p>
        </p:txBody>
      </p:sp>
      <p:sp>
        <p:nvSpPr>
          <p:cNvPr id="8" name="Content Placeholder 2"/>
          <p:cNvSpPr>
            <a:spLocks noGrp="1"/>
          </p:cNvSpPr>
          <p:nvPr>
            <p:ph sz="half" idx="1"/>
          </p:nvPr>
        </p:nvSpPr>
        <p:spPr>
          <a:xfrm>
            <a:off x="384048" y="2523744"/>
            <a:ext cx="3959352" cy="3724656"/>
          </a:xfrm>
          <a:prstGeom prst="rect">
            <a:avLst/>
          </a:prstGeom>
        </p:spPr>
        <p:txBody>
          <a:bodyPr>
            <a:normAutofit/>
          </a:bodyPr>
          <a:lstStyle>
            <a:lvl1pPr>
              <a:defRPr sz="2000">
                <a:solidFill>
                  <a:schemeClr val="bg1"/>
                </a:solidFill>
                <a:latin typeface="ITC Officina Serif"/>
              </a:defRPr>
            </a:lvl1pPr>
            <a:lvl2pPr>
              <a:defRPr sz="1800">
                <a:solidFill>
                  <a:schemeClr val="bg1"/>
                </a:solidFill>
                <a:latin typeface="ITC Officina Serif"/>
              </a:defRPr>
            </a:lvl2pPr>
            <a:lvl3pPr>
              <a:defRPr sz="1600">
                <a:solidFill>
                  <a:schemeClr val="bg1"/>
                </a:solidFill>
                <a:latin typeface="ITC Officina Serif"/>
              </a:defRPr>
            </a:lvl3pPr>
            <a:lvl4pPr>
              <a:defRPr sz="1400">
                <a:solidFill>
                  <a:schemeClr val="bg1"/>
                </a:solidFill>
                <a:latin typeface="ITC Officina Serif"/>
              </a:defRPr>
            </a:lvl4pPr>
            <a:lvl5pPr>
              <a:defRPr sz="1400">
                <a:solidFill>
                  <a:schemeClr val="bg1"/>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3"/>
          </p:nvPr>
        </p:nvSpPr>
        <p:spPr>
          <a:xfrm>
            <a:off x="4800600" y="2523744"/>
            <a:ext cx="3959352" cy="3724656"/>
          </a:xfrm>
          <a:prstGeom prst="rect">
            <a:avLst/>
          </a:prstGeom>
        </p:spPr>
        <p:txBody>
          <a:bodyPr>
            <a:normAutofit/>
          </a:bodyPr>
          <a:lstStyle>
            <a:lvl1pPr>
              <a:defRPr sz="2000">
                <a:solidFill>
                  <a:schemeClr val="bg1"/>
                </a:solidFill>
                <a:latin typeface="ITC Officina Serif"/>
              </a:defRPr>
            </a:lvl1pPr>
            <a:lvl2pPr>
              <a:defRPr sz="1800">
                <a:solidFill>
                  <a:schemeClr val="bg1"/>
                </a:solidFill>
                <a:latin typeface="ITC Officina Serif"/>
              </a:defRPr>
            </a:lvl2pPr>
            <a:lvl3pPr>
              <a:defRPr sz="1600">
                <a:solidFill>
                  <a:schemeClr val="bg1"/>
                </a:solidFill>
                <a:latin typeface="ITC Officina Serif"/>
              </a:defRPr>
            </a:lvl3pPr>
            <a:lvl4pPr>
              <a:defRPr sz="1400">
                <a:solidFill>
                  <a:schemeClr val="bg1"/>
                </a:solidFill>
                <a:latin typeface="ITC Officina Serif"/>
              </a:defRPr>
            </a:lvl4pPr>
            <a:lvl5pPr>
              <a:defRPr sz="1400">
                <a:solidFill>
                  <a:schemeClr val="bg1"/>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a:t>Click to edit Master title style</a:t>
            </a:r>
          </a:p>
        </p:txBody>
      </p:sp>
    </p:spTree>
    <p:extLst>
      <p:ext uri="{BB962C8B-B14F-4D97-AF65-F5344CB8AC3E}">
        <p14:creationId xmlns:p14="http://schemas.microsoft.com/office/powerpoint/2010/main" val="905229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a:t>Click to edit Master title style</a:t>
            </a:r>
          </a:p>
        </p:txBody>
      </p:sp>
      <p:sp>
        <p:nvSpPr>
          <p:cNvPr id="10" name="Content Placeholder 2"/>
          <p:cNvSpPr>
            <a:spLocks noGrp="1"/>
          </p:cNvSpPr>
          <p:nvPr>
            <p:ph sz="half" idx="1"/>
          </p:nvPr>
        </p:nvSpPr>
        <p:spPr>
          <a:xfrm>
            <a:off x="274320" y="1554480"/>
            <a:ext cx="8549640" cy="4956048"/>
          </a:xfrm>
          <a:prstGeom prst="rect">
            <a:avLst/>
          </a:prstGeom>
        </p:spPr>
        <p:txBody>
          <a:bodyPr>
            <a:normAutofit/>
          </a:bodyPr>
          <a:lstStyle>
            <a:lvl1pPr>
              <a:defRPr sz="2000">
                <a:solidFill>
                  <a:schemeClr val="bg1"/>
                </a:solidFill>
                <a:latin typeface="ITC Officina Serif"/>
              </a:defRPr>
            </a:lvl1pPr>
            <a:lvl2pPr>
              <a:defRPr sz="1800">
                <a:solidFill>
                  <a:schemeClr val="bg1"/>
                </a:solidFill>
                <a:latin typeface="ITC Officina Serif"/>
              </a:defRPr>
            </a:lvl2pPr>
            <a:lvl3pPr>
              <a:defRPr sz="1600">
                <a:solidFill>
                  <a:schemeClr val="bg1"/>
                </a:solidFill>
                <a:latin typeface="ITC Officina Serif"/>
              </a:defRPr>
            </a:lvl3pPr>
            <a:lvl4pPr>
              <a:defRPr sz="1400">
                <a:solidFill>
                  <a:schemeClr val="bg1"/>
                </a:solidFill>
                <a:latin typeface="ITC Officina Serif"/>
              </a:defRPr>
            </a:lvl4pPr>
            <a:lvl5pPr>
              <a:defRPr sz="1400">
                <a:solidFill>
                  <a:schemeClr val="bg1"/>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297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4" name="Text Placeholder 10"/>
          <p:cNvSpPr>
            <a:spLocks noGrp="1"/>
          </p:cNvSpPr>
          <p:nvPr>
            <p:ph type="body" sz="quarter" idx="10"/>
          </p:nvPr>
        </p:nvSpPr>
        <p:spPr>
          <a:xfrm>
            <a:off x="381000" y="1828800"/>
            <a:ext cx="6934200" cy="533400"/>
          </a:xfrm>
          <a:prstGeom prst="rect">
            <a:avLst/>
          </a:prstGeom>
        </p:spPr>
        <p:txBody>
          <a:bodyPr vert="horz" lIns="0" tIns="0" rIns="0" bIns="0"/>
          <a:lstStyle>
            <a:lvl1pPr marL="0" indent="0">
              <a:buFontTx/>
              <a:buNone/>
              <a:defRPr sz="3200" b="1" i="0" baseline="0">
                <a:solidFill>
                  <a:schemeClr val="bg1"/>
                </a:solidFill>
                <a:latin typeface="ITC Officina Serif"/>
              </a:defRPr>
            </a:lvl1pPr>
            <a:lvl2pPr marL="457200" indent="0">
              <a:buFontTx/>
              <a:buNone/>
              <a:defRPr sz="3200" b="1" i="0" baseline="0">
                <a:solidFill>
                  <a:schemeClr val="bg1"/>
                </a:solidFill>
                <a:latin typeface="ITC Officina Serif"/>
              </a:defRPr>
            </a:lvl2pPr>
            <a:lvl3pPr marL="914400" indent="0">
              <a:buFontTx/>
              <a:buNone/>
              <a:defRPr sz="3200" b="1" i="0" baseline="0">
                <a:solidFill>
                  <a:schemeClr val="bg1"/>
                </a:solidFill>
                <a:latin typeface="ITC Officina Serif"/>
              </a:defRPr>
            </a:lvl3pPr>
            <a:lvl4pPr marL="1371600" indent="0">
              <a:buFontTx/>
              <a:buNone/>
              <a:defRPr sz="3200" b="1" i="0" baseline="0">
                <a:solidFill>
                  <a:schemeClr val="bg1"/>
                </a:solidFill>
                <a:latin typeface="ITC Officina Serif"/>
              </a:defRPr>
            </a:lvl4pPr>
            <a:lvl5pPr marL="1828800" indent="0">
              <a:buFontTx/>
              <a:buNone/>
              <a:defRPr sz="3200" b="1" i="0" baseline="0">
                <a:solidFill>
                  <a:schemeClr val="bg1"/>
                </a:solidFill>
                <a:latin typeface="ITC Officina Serif"/>
              </a:defRPr>
            </a:lvl5pPr>
          </a:lstStyle>
          <a:p>
            <a:pPr lvl="0"/>
            <a:r>
              <a:rPr lang="en-US" dirty="0"/>
              <a:t>Click to edit Master text style</a:t>
            </a:r>
          </a:p>
        </p:txBody>
      </p:sp>
      <p:sp>
        <p:nvSpPr>
          <p:cNvPr id="7" name="Content Placeholder 2"/>
          <p:cNvSpPr>
            <a:spLocks noGrp="1"/>
          </p:cNvSpPr>
          <p:nvPr>
            <p:ph sz="half" idx="1"/>
          </p:nvPr>
        </p:nvSpPr>
        <p:spPr>
          <a:xfrm>
            <a:off x="384048" y="2523744"/>
            <a:ext cx="3959352" cy="3724656"/>
          </a:xfrm>
          <a:prstGeom prst="rect">
            <a:avLst/>
          </a:prstGeom>
        </p:spPr>
        <p:txBody>
          <a:bodyPr>
            <a:normAutofit/>
          </a:bodyPr>
          <a:lstStyle>
            <a:lvl1pPr>
              <a:defRPr sz="2000">
                <a:solidFill>
                  <a:schemeClr val="bg1"/>
                </a:solidFill>
                <a:latin typeface="ITC Officina Serif"/>
              </a:defRPr>
            </a:lvl1pPr>
            <a:lvl2pPr>
              <a:defRPr sz="1800">
                <a:solidFill>
                  <a:schemeClr val="bg1"/>
                </a:solidFill>
                <a:latin typeface="ITC Officina Serif"/>
              </a:defRPr>
            </a:lvl2pPr>
            <a:lvl3pPr>
              <a:defRPr sz="1600">
                <a:solidFill>
                  <a:schemeClr val="bg1"/>
                </a:solidFill>
                <a:latin typeface="ITC Officina Serif"/>
              </a:defRPr>
            </a:lvl3pPr>
            <a:lvl4pPr>
              <a:defRPr sz="1400">
                <a:solidFill>
                  <a:schemeClr val="bg1"/>
                </a:solidFill>
                <a:latin typeface="ITC Officina Serif"/>
              </a:defRPr>
            </a:lvl4pPr>
            <a:lvl5pPr>
              <a:defRPr sz="1400">
                <a:solidFill>
                  <a:schemeClr val="bg1"/>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3"/>
          </p:nvPr>
        </p:nvSpPr>
        <p:spPr>
          <a:xfrm>
            <a:off x="4800600" y="2523744"/>
            <a:ext cx="3959352" cy="3724656"/>
          </a:xfrm>
          <a:prstGeom prst="rect">
            <a:avLst/>
          </a:prstGeom>
        </p:spPr>
        <p:txBody>
          <a:bodyPr>
            <a:normAutofit/>
          </a:bodyPr>
          <a:lstStyle>
            <a:lvl1pPr>
              <a:defRPr sz="2000">
                <a:solidFill>
                  <a:schemeClr val="bg1"/>
                </a:solidFill>
                <a:latin typeface="ITC Officina Serif"/>
              </a:defRPr>
            </a:lvl1pPr>
            <a:lvl2pPr>
              <a:defRPr sz="1800">
                <a:solidFill>
                  <a:schemeClr val="bg1"/>
                </a:solidFill>
                <a:latin typeface="ITC Officina Serif"/>
              </a:defRPr>
            </a:lvl2pPr>
            <a:lvl3pPr>
              <a:defRPr sz="1600">
                <a:solidFill>
                  <a:schemeClr val="bg1"/>
                </a:solidFill>
                <a:latin typeface="ITC Officina Serif"/>
              </a:defRPr>
            </a:lvl3pPr>
            <a:lvl4pPr>
              <a:defRPr sz="1400">
                <a:solidFill>
                  <a:schemeClr val="bg1"/>
                </a:solidFill>
                <a:latin typeface="ITC Officina Serif"/>
              </a:defRPr>
            </a:lvl4pPr>
            <a:lvl5pPr>
              <a:defRPr sz="1400">
                <a:solidFill>
                  <a:schemeClr val="bg1"/>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a:t>Click to edit Master title style</a:t>
            </a:r>
          </a:p>
        </p:txBody>
      </p:sp>
    </p:spTree>
    <p:extLst>
      <p:ext uri="{BB962C8B-B14F-4D97-AF65-F5344CB8AC3E}">
        <p14:creationId xmlns:p14="http://schemas.microsoft.com/office/powerpoint/2010/main" val="247379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bsci">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a:t>Click to edit Master title style</a:t>
            </a:r>
          </a:p>
        </p:txBody>
      </p:sp>
      <p:sp>
        <p:nvSpPr>
          <p:cNvPr id="8" name="Content Placeholder 2"/>
          <p:cNvSpPr>
            <a:spLocks noGrp="1"/>
          </p:cNvSpPr>
          <p:nvPr>
            <p:ph sz="half" idx="1"/>
          </p:nvPr>
        </p:nvSpPr>
        <p:spPr>
          <a:xfrm>
            <a:off x="274320" y="1554480"/>
            <a:ext cx="8549640" cy="4956048"/>
          </a:xfrm>
          <a:prstGeom prst="rect">
            <a:avLst/>
          </a:prstGeom>
        </p:spPr>
        <p:txBody>
          <a:bodyPr>
            <a:normAutofit/>
          </a:bodyPr>
          <a:lstStyle>
            <a:lvl1pPr>
              <a:defRPr sz="2000">
                <a:solidFill>
                  <a:schemeClr val="accent6">
                    <a:lumMod val="75000"/>
                  </a:schemeClr>
                </a:solidFill>
                <a:latin typeface="ITC Officina Serif"/>
              </a:defRPr>
            </a:lvl1pPr>
            <a:lvl2pPr>
              <a:defRPr sz="1800">
                <a:solidFill>
                  <a:schemeClr val="accent6">
                    <a:lumMod val="75000"/>
                  </a:schemeClr>
                </a:solidFill>
                <a:latin typeface="ITC Officina Serif"/>
              </a:defRPr>
            </a:lvl2pPr>
            <a:lvl3pPr>
              <a:defRPr sz="1600">
                <a:solidFill>
                  <a:schemeClr val="accent6">
                    <a:lumMod val="75000"/>
                  </a:schemeClr>
                </a:solidFill>
                <a:latin typeface="ITC Officina Serif"/>
              </a:defRPr>
            </a:lvl3pPr>
            <a:lvl4pPr>
              <a:defRPr sz="1400">
                <a:solidFill>
                  <a:schemeClr val="accent6">
                    <a:lumMod val="75000"/>
                  </a:schemeClr>
                </a:solidFill>
                <a:latin typeface="ITC Officina Serif"/>
              </a:defRPr>
            </a:lvl4pPr>
            <a:lvl5pPr>
              <a:defRPr sz="1400">
                <a:solidFill>
                  <a:schemeClr val="accent6">
                    <a:lumMod val="75000"/>
                  </a:schemeClr>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4131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ITEbsci">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a:t>Click to edit Master title style</a:t>
            </a:r>
          </a:p>
        </p:txBody>
      </p:sp>
      <p:sp>
        <p:nvSpPr>
          <p:cNvPr id="4" name="Text Placeholder 10"/>
          <p:cNvSpPr>
            <a:spLocks noGrp="1"/>
          </p:cNvSpPr>
          <p:nvPr>
            <p:ph type="body" sz="quarter" idx="10"/>
          </p:nvPr>
        </p:nvSpPr>
        <p:spPr>
          <a:xfrm>
            <a:off x="381000" y="1828800"/>
            <a:ext cx="6934200" cy="533400"/>
          </a:xfrm>
          <a:prstGeom prst="rect">
            <a:avLst/>
          </a:prstGeom>
        </p:spPr>
        <p:txBody>
          <a:bodyPr vert="horz" lIns="0" tIns="0" rIns="0" bIns="0"/>
          <a:lstStyle>
            <a:lvl1pPr marL="0" indent="0">
              <a:buFontTx/>
              <a:buNone/>
              <a:defRPr sz="3200" b="1" i="0" baseline="0">
                <a:solidFill>
                  <a:schemeClr val="accent6">
                    <a:lumMod val="75000"/>
                  </a:schemeClr>
                </a:solidFill>
                <a:latin typeface="ITC Officina Serif"/>
              </a:defRPr>
            </a:lvl1pPr>
            <a:lvl2pPr marL="457200" indent="0">
              <a:buFontTx/>
              <a:buNone/>
              <a:defRPr sz="3200" b="1" i="0" baseline="0">
                <a:solidFill>
                  <a:schemeClr val="bg1"/>
                </a:solidFill>
                <a:latin typeface="ITC Officina Serif"/>
              </a:defRPr>
            </a:lvl2pPr>
            <a:lvl3pPr marL="914400" indent="0">
              <a:buFontTx/>
              <a:buNone/>
              <a:defRPr sz="3200" b="1" i="0" baseline="0">
                <a:solidFill>
                  <a:schemeClr val="bg1"/>
                </a:solidFill>
                <a:latin typeface="ITC Officina Serif"/>
              </a:defRPr>
            </a:lvl3pPr>
            <a:lvl4pPr marL="1371600" indent="0">
              <a:buFontTx/>
              <a:buNone/>
              <a:defRPr sz="3200" b="1" i="0" baseline="0">
                <a:solidFill>
                  <a:schemeClr val="bg1"/>
                </a:solidFill>
                <a:latin typeface="ITC Officina Serif"/>
              </a:defRPr>
            </a:lvl4pPr>
            <a:lvl5pPr marL="1828800" indent="0">
              <a:buFontTx/>
              <a:buNone/>
              <a:defRPr sz="3200" b="1" i="0" baseline="0">
                <a:solidFill>
                  <a:schemeClr val="bg1"/>
                </a:solidFill>
                <a:latin typeface="ITC Officina Serif"/>
              </a:defRPr>
            </a:lvl5pPr>
          </a:lstStyle>
          <a:p>
            <a:pPr lvl="0"/>
            <a:r>
              <a:rPr lang="en-US" dirty="0"/>
              <a:t>Click to edit Master text style</a:t>
            </a:r>
          </a:p>
        </p:txBody>
      </p:sp>
      <p:sp>
        <p:nvSpPr>
          <p:cNvPr id="6" name="Content Placeholder 2"/>
          <p:cNvSpPr>
            <a:spLocks noGrp="1"/>
          </p:cNvSpPr>
          <p:nvPr>
            <p:ph sz="half" idx="1"/>
          </p:nvPr>
        </p:nvSpPr>
        <p:spPr>
          <a:xfrm>
            <a:off x="384048" y="2523744"/>
            <a:ext cx="3959352" cy="3724656"/>
          </a:xfrm>
          <a:prstGeom prst="rect">
            <a:avLst/>
          </a:prstGeom>
        </p:spPr>
        <p:txBody>
          <a:bodyPr>
            <a:normAutofit/>
          </a:bodyPr>
          <a:lstStyle>
            <a:lvl1pPr>
              <a:defRPr sz="2000">
                <a:solidFill>
                  <a:srgbClr val="50565C"/>
                </a:solidFill>
                <a:latin typeface="ITC Officina Serif"/>
              </a:defRPr>
            </a:lvl1pPr>
            <a:lvl2pPr>
              <a:defRPr sz="1800">
                <a:solidFill>
                  <a:srgbClr val="50565C"/>
                </a:solidFill>
                <a:latin typeface="ITC Officina Serif"/>
              </a:defRPr>
            </a:lvl2pPr>
            <a:lvl3pPr>
              <a:defRPr sz="1600">
                <a:solidFill>
                  <a:srgbClr val="50565C"/>
                </a:solidFill>
                <a:latin typeface="ITC Officina Serif"/>
              </a:defRPr>
            </a:lvl3pPr>
            <a:lvl4pPr>
              <a:defRPr sz="1400">
                <a:solidFill>
                  <a:srgbClr val="50565C"/>
                </a:solidFill>
                <a:latin typeface="ITC Officina Serif"/>
              </a:defRPr>
            </a:lvl4pPr>
            <a:lvl5pPr>
              <a:defRPr sz="1400">
                <a:solidFill>
                  <a:srgbClr val="50565C"/>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4800600" y="2523744"/>
            <a:ext cx="3959352" cy="3724656"/>
          </a:xfrm>
          <a:prstGeom prst="rect">
            <a:avLst/>
          </a:prstGeom>
        </p:spPr>
        <p:txBody>
          <a:bodyPr>
            <a:normAutofit/>
          </a:bodyPr>
          <a:lstStyle>
            <a:lvl1pPr>
              <a:defRPr sz="2000">
                <a:solidFill>
                  <a:srgbClr val="50565C"/>
                </a:solidFill>
                <a:latin typeface="ITC Officina Serif"/>
              </a:defRPr>
            </a:lvl1pPr>
            <a:lvl2pPr>
              <a:defRPr sz="1800">
                <a:solidFill>
                  <a:srgbClr val="50565C"/>
                </a:solidFill>
                <a:latin typeface="ITC Officina Serif"/>
              </a:defRPr>
            </a:lvl2pPr>
            <a:lvl3pPr>
              <a:defRPr sz="1600">
                <a:solidFill>
                  <a:srgbClr val="50565C"/>
                </a:solidFill>
                <a:latin typeface="ITC Officina Serif"/>
              </a:defRPr>
            </a:lvl3pPr>
            <a:lvl4pPr>
              <a:defRPr sz="1400">
                <a:solidFill>
                  <a:srgbClr val="50565C"/>
                </a:solidFill>
                <a:latin typeface="ITC Officina Serif"/>
              </a:defRPr>
            </a:lvl4pPr>
            <a:lvl5pPr>
              <a:defRPr sz="1400">
                <a:solidFill>
                  <a:srgbClr val="50565C"/>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5425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laac">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a:t>Click to edit Master title style</a:t>
            </a:r>
          </a:p>
        </p:txBody>
      </p:sp>
      <p:sp>
        <p:nvSpPr>
          <p:cNvPr id="9" name="Content Placeholder 2"/>
          <p:cNvSpPr>
            <a:spLocks noGrp="1"/>
          </p:cNvSpPr>
          <p:nvPr>
            <p:ph sz="half" idx="1"/>
          </p:nvPr>
        </p:nvSpPr>
        <p:spPr>
          <a:xfrm>
            <a:off x="274320" y="1554480"/>
            <a:ext cx="8549640" cy="4956048"/>
          </a:xfrm>
          <a:prstGeom prst="rect">
            <a:avLst/>
          </a:prstGeom>
        </p:spPr>
        <p:txBody>
          <a:bodyPr>
            <a:normAutofit/>
          </a:bodyPr>
          <a:lstStyle>
            <a:lvl1pPr>
              <a:defRPr sz="2000">
                <a:solidFill>
                  <a:schemeClr val="accent6">
                    <a:lumMod val="75000"/>
                  </a:schemeClr>
                </a:solidFill>
                <a:latin typeface="ITC Officina Serif"/>
              </a:defRPr>
            </a:lvl1pPr>
            <a:lvl2pPr>
              <a:defRPr sz="1800">
                <a:solidFill>
                  <a:schemeClr val="accent6">
                    <a:lumMod val="75000"/>
                  </a:schemeClr>
                </a:solidFill>
                <a:latin typeface="ITC Officina Serif"/>
              </a:defRPr>
            </a:lvl2pPr>
            <a:lvl3pPr>
              <a:defRPr sz="1600">
                <a:solidFill>
                  <a:schemeClr val="accent6">
                    <a:lumMod val="75000"/>
                  </a:schemeClr>
                </a:solidFill>
                <a:latin typeface="ITC Officina Serif"/>
              </a:defRPr>
            </a:lvl3pPr>
            <a:lvl4pPr>
              <a:defRPr sz="1400">
                <a:solidFill>
                  <a:schemeClr val="accent6">
                    <a:lumMod val="75000"/>
                  </a:schemeClr>
                </a:solidFill>
                <a:latin typeface="ITC Officina Serif"/>
              </a:defRPr>
            </a:lvl4pPr>
            <a:lvl5pPr>
              <a:defRPr sz="1400">
                <a:solidFill>
                  <a:schemeClr val="accent6">
                    <a:lumMod val="75000"/>
                  </a:schemeClr>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7651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274320" y="1554480"/>
            <a:ext cx="8549640" cy="4956048"/>
          </a:xfrm>
          <a:prstGeom prst="rect">
            <a:avLst/>
          </a:prstGeom>
        </p:spPr>
        <p:txBody>
          <a:bodyPr>
            <a:normAutofit/>
          </a:bodyPr>
          <a:lstStyle>
            <a:lvl1pPr marL="236538" indent="-236538" algn="l" defTabSz="914400" rtl="0" eaLnBrk="1" latinLnBrk="0" hangingPunct="1">
              <a:lnSpc>
                <a:spcPct val="85000"/>
              </a:lnSpc>
              <a:spcBef>
                <a:spcPts val="600"/>
              </a:spcBef>
              <a:buFont typeface="Arial" pitchFamily="34" charset="0"/>
              <a:buChar char="•"/>
              <a:defRPr sz="2000" kern="1200">
                <a:solidFill>
                  <a:schemeClr val="bg1"/>
                </a:solidFill>
                <a:latin typeface="ITC Officina Serif"/>
                <a:ea typeface="+mn-ea"/>
                <a:cs typeface="+mn-cs"/>
              </a:defRPr>
            </a:lvl1pPr>
            <a:lvl2pPr marL="693738" indent="-236538" algn="l" defTabSz="914400" rtl="0" eaLnBrk="1" latinLnBrk="0" hangingPunct="1">
              <a:lnSpc>
                <a:spcPct val="85000"/>
              </a:lnSpc>
              <a:spcBef>
                <a:spcPct val="20000"/>
              </a:spcBef>
              <a:buFont typeface="Arial" pitchFamily="34" charset="0"/>
              <a:buChar char="–"/>
              <a:defRPr sz="1800" kern="1200">
                <a:solidFill>
                  <a:schemeClr val="bg1"/>
                </a:solidFill>
                <a:latin typeface="ITC Officina Serif"/>
                <a:ea typeface="+mn-ea"/>
                <a:cs typeface="+mn-cs"/>
              </a:defRPr>
            </a:lvl2pPr>
            <a:lvl3pPr marL="1087438" indent="-173038" algn="l" defTabSz="914400" rtl="0" eaLnBrk="1" latinLnBrk="0" hangingPunct="1">
              <a:lnSpc>
                <a:spcPct val="85000"/>
              </a:lnSpc>
              <a:spcBef>
                <a:spcPct val="20000"/>
              </a:spcBef>
              <a:buFont typeface="Arial" pitchFamily="34" charset="0"/>
              <a:buChar char="•"/>
              <a:defRPr sz="1600" kern="1200">
                <a:solidFill>
                  <a:schemeClr val="bg1"/>
                </a:solidFill>
                <a:latin typeface="ITC Officina Serif"/>
                <a:ea typeface="+mn-ea"/>
                <a:cs typeface="+mn-cs"/>
              </a:defRPr>
            </a:lvl3pPr>
            <a:lvl4pPr marL="1544638" indent="-173038" algn="l" defTabSz="914400" rtl="0" eaLnBrk="1" latinLnBrk="0" hangingPunct="1">
              <a:lnSpc>
                <a:spcPct val="85000"/>
              </a:lnSpc>
              <a:spcBef>
                <a:spcPct val="20000"/>
              </a:spcBef>
              <a:buFont typeface="Arial" pitchFamily="34" charset="0"/>
              <a:buChar char="–"/>
              <a:defRPr sz="1400" kern="1200">
                <a:solidFill>
                  <a:schemeClr val="bg1"/>
                </a:solidFill>
                <a:latin typeface="ITC Officina Serif"/>
                <a:ea typeface="+mn-ea"/>
                <a:cs typeface="+mn-cs"/>
              </a:defRPr>
            </a:lvl4pPr>
            <a:lvl5pPr marL="2001838" indent="-173038" algn="l" defTabSz="914400" rtl="0" eaLnBrk="1" latinLnBrk="0" hangingPunct="1">
              <a:lnSpc>
                <a:spcPct val="85000"/>
              </a:lnSpc>
              <a:spcBef>
                <a:spcPct val="20000"/>
              </a:spcBef>
              <a:buFont typeface="Arial" pitchFamily="34" charset="0"/>
              <a:buChar char="»"/>
              <a:defRPr sz="1400" kern="1200">
                <a:solidFill>
                  <a:schemeClr val="bg1"/>
                </a:solidFill>
                <a:latin typeface="ITC Officina Serif"/>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a:solidFill>
                <a:prstClr val="white"/>
              </a:solidFill>
            </a:endParaRPr>
          </a:p>
        </p:txBody>
      </p:sp>
      <p:sp>
        <p:nvSpPr>
          <p:cNvPr id="4" name="TextBox 3"/>
          <p:cNvSpPr txBox="1"/>
          <p:nvPr/>
        </p:nvSpPr>
        <p:spPr>
          <a:xfrm rot="16200000">
            <a:off x="8366473" y="4004318"/>
            <a:ext cx="1354858" cy="215444"/>
          </a:xfrm>
          <a:prstGeom prst="rect">
            <a:avLst/>
          </a:prstGeom>
          <a:noFill/>
        </p:spPr>
        <p:txBody>
          <a:bodyPr wrap="none" rtlCol="0">
            <a:spAutoFit/>
          </a:bodyPr>
          <a:lstStyle/>
          <a:p>
            <a:r>
              <a:rPr lang="en-US" sz="800" dirty="0">
                <a:solidFill>
                  <a:prstClr val="white">
                    <a:lumMod val="75000"/>
                  </a:prstClr>
                </a:solidFill>
              </a:rPr>
              <a:t>SH-432401-AF MAY2018</a:t>
            </a:r>
          </a:p>
        </p:txBody>
      </p:sp>
      <p:sp>
        <p:nvSpPr>
          <p:cNvPr id="5" name="TextBox 4"/>
          <p:cNvSpPr txBox="1"/>
          <p:nvPr userDrawn="1"/>
        </p:nvSpPr>
        <p:spPr>
          <a:xfrm>
            <a:off x="-3962400" y="0"/>
            <a:ext cx="3872485" cy="196977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ts val="600"/>
              </a:spcBef>
              <a:spcAft>
                <a:spcPts val="600"/>
              </a:spcAft>
            </a:pPr>
            <a:r>
              <a:rPr lang="en-US" sz="2000" b="1" dirty="0">
                <a:solidFill>
                  <a:schemeClr val="accent6">
                    <a:lumMod val="75000"/>
                  </a:schemeClr>
                </a:solidFill>
                <a:latin typeface="ITC Officina Serif"/>
              </a:rPr>
              <a:t>ITC</a:t>
            </a:r>
            <a:r>
              <a:rPr lang="en-US" sz="2000" b="1" baseline="0" dirty="0">
                <a:solidFill>
                  <a:schemeClr val="accent6">
                    <a:lumMod val="75000"/>
                  </a:schemeClr>
                </a:solidFill>
                <a:latin typeface="ITC Officina Serif"/>
              </a:rPr>
              <a:t> </a:t>
            </a:r>
            <a:r>
              <a:rPr lang="en-US" sz="2000" b="1" baseline="0" dirty="0" err="1">
                <a:solidFill>
                  <a:schemeClr val="accent6">
                    <a:lumMod val="75000"/>
                  </a:schemeClr>
                </a:solidFill>
                <a:latin typeface="ITC Officina Serif"/>
              </a:rPr>
              <a:t>Officina</a:t>
            </a:r>
            <a:r>
              <a:rPr lang="en-US" sz="2000" b="1" baseline="0" dirty="0">
                <a:solidFill>
                  <a:schemeClr val="accent6">
                    <a:lumMod val="75000"/>
                  </a:schemeClr>
                </a:solidFill>
                <a:latin typeface="ITC Officina Serif"/>
              </a:rPr>
              <a:t> Serif Title </a:t>
            </a:r>
            <a:r>
              <a:rPr lang="en-US" sz="2000" b="1" dirty="0">
                <a:solidFill>
                  <a:schemeClr val="accent6">
                    <a:lumMod val="75000"/>
                  </a:schemeClr>
                </a:solidFill>
                <a:latin typeface="ITC Officina Serif"/>
              </a:rPr>
              <a:t>– 26</a:t>
            </a:r>
          </a:p>
          <a:p>
            <a:pPr algn="r">
              <a:spcBef>
                <a:spcPts val="600"/>
              </a:spcBef>
              <a:spcAft>
                <a:spcPts val="600"/>
              </a:spcAft>
            </a:pPr>
            <a:r>
              <a:rPr lang="en-US" sz="2000" b="0" dirty="0">
                <a:solidFill>
                  <a:schemeClr val="accent6">
                    <a:lumMod val="75000"/>
                  </a:schemeClr>
                </a:solidFill>
                <a:latin typeface="ITC Officina Serif"/>
              </a:rPr>
              <a:t>ITC</a:t>
            </a:r>
            <a:r>
              <a:rPr lang="en-US" sz="2000" b="0" baseline="0" dirty="0">
                <a:solidFill>
                  <a:schemeClr val="accent6">
                    <a:lumMod val="75000"/>
                  </a:schemeClr>
                </a:solidFill>
                <a:latin typeface="ITC Officina Serif"/>
              </a:rPr>
              <a:t> </a:t>
            </a:r>
            <a:r>
              <a:rPr lang="en-US" sz="2000" b="0" baseline="0" dirty="0" err="1">
                <a:solidFill>
                  <a:schemeClr val="accent6">
                    <a:lumMod val="75000"/>
                  </a:schemeClr>
                </a:solidFill>
                <a:latin typeface="ITC Officina Serif"/>
              </a:rPr>
              <a:t>Officina</a:t>
            </a:r>
            <a:r>
              <a:rPr lang="en-US" sz="2000" b="0" baseline="0" dirty="0">
                <a:solidFill>
                  <a:schemeClr val="accent6">
                    <a:lumMod val="75000"/>
                  </a:schemeClr>
                </a:solidFill>
                <a:latin typeface="ITC Officina Serif"/>
              </a:rPr>
              <a:t> Serif 1</a:t>
            </a:r>
            <a:r>
              <a:rPr lang="en-US" sz="2000" b="0" baseline="30000" dirty="0">
                <a:solidFill>
                  <a:schemeClr val="accent6">
                    <a:lumMod val="75000"/>
                  </a:schemeClr>
                </a:solidFill>
                <a:latin typeface="ITC Officina Serif"/>
              </a:rPr>
              <a:t>st</a:t>
            </a:r>
            <a:r>
              <a:rPr lang="en-US" sz="2000" b="0" baseline="0" dirty="0">
                <a:solidFill>
                  <a:schemeClr val="accent6">
                    <a:lumMod val="75000"/>
                  </a:schemeClr>
                </a:solidFill>
                <a:latin typeface="ITC Officina Serif"/>
              </a:rPr>
              <a:t> bullet </a:t>
            </a:r>
            <a:r>
              <a:rPr lang="en-US" sz="2000" b="0" dirty="0">
                <a:solidFill>
                  <a:schemeClr val="accent6">
                    <a:lumMod val="75000"/>
                  </a:schemeClr>
                </a:solidFill>
                <a:latin typeface="ITC Officina Serif"/>
              </a:rPr>
              <a:t>– 20</a:t>
            </a:r>
          </a:p>
          <a:p>
            <a:pPr algn="r">
              <a:spcBef>
                <a:spcPts val="600"/>
              </a:spcBef>
              <a:spcAft>
                <a:spcPts val="600"/>
              </a:spcAft>
            </a:pPr>
            <a:r>
              <a:rPr lang="en-US" sz="1800" b="0" dirty="0">
                <a:solidFill>
                  <a:schemeClr val="accent6">
                    <a:lumMod val="75000"/>
                  </a:schemeClr>
                </a:solidFill>
                <a:latin typeface="ITC Officina Serif"/>
              </a:rPr>
              <a:t>ITC</a:t>
            </a:r>
            <a:r>
              <a:rPr lang="en-US" sz="1800" b="0" baseline="0" dirty="0">
                <a:solidFill>
                  <a:schemeClr val="accent6">
                    <a:lumMod val="75000"/>
                  </a:schemeClr>
                </a:solidFill>
                <a:latin typeface="ITC Officina Serif"/>
              </a:rPr>
              <a:t> </a:t>
            </a:r>
            <a:r>
              <a:rPr lang="en-US" sz="1800" b="0" baseline="0" dirty="0" err="1">
                <a:solidFill>
                  <a:schemeClr val="accent6">
                    <a:lumMod val="75000"/>
                  </a:schemeClr>
                </a:solidFill>
                <a:latin typeface="ITC Officina Serif"/>
              </a:rPr>
              <a:t>Officina</a:t>
            </a:r>
            <a:r>
              <a:rPr lang="en-US" sz="1800" b="0" baseline="0" dirty="0">
                <a:solidFill>
                  <a:schemeClr val="accent6">
                    <a:lumMod val="75000"/>
                  </a:schemeClr>
                </a:solidFill>
                <a:latin typeface="ITC Officina Serif"/>
              </a:rPr>
              <a:t> Serif 2</a:t>
            </a:r>
            <a:r>
              <a:rPr lang="en-US" sz="1800" b="0" baseline="30000" dirty="0">
                <a:solidFill>
                  <a:schemeClr val="accent6">
                    <a:lumMod val="75000"/>
                  </a:schemeClr>
                </a:solidFill>
                <a:latin typeface="ITC Officina Serif"/>
              </a:rPr>
              <a:t>nd</a:t>
            </a:r>
            <a:r>
              <a:rPr lang="en-US" sz="1800" b="0" baseline="0" dirty="0">
                <a:solidFill>
                  <a:schemeClr val="accent6">
                    <a:lumMod val="75000"/>
                  </a:schemeClr>
                </a:solidFill>
                <a:latin typeface="ITC Officina Serif"/>
              </a:rPr>
              <a:t> bullet </a:t>
            </a:r>
            <a:r>
              <a:rPr lang="en-US" sz="1800" b="0" dirty="0">
                <a:solidFill>
                  <a:schemeClr val="accent6">
                    <a:lumMod val="75000"/>
                  </a:schemeClr>
                </a:solidFill>
                <a:latin typeface="ITC Officina Serif"/>
              </a:rPr>
              <a:t>– 18</a:t>
            </a:r>
          </a:p>
          <a:p>
            <a:pPr algn="r">
              <a:spcBef>
                <a:spcPts val="600"/>
              </a:spcBef>
              <a:spcAft>
                <a:spcPts val="600"/>
              </a:spcAft>
            </a:pPr>
            <a:r>
              <a:rPr lang="en-US" sz="1400" b="0" dirty="0">
                <a:solidFill>
                  <a:schemeClr val="accent6">
                    <a:lumMod val="75000"/>
                  </a:schemeClr>
                </a:solidFill>
                <a:latin typeface="ITC Officina Serif"/>
              </a:rPr>
              <a:t>ITC</a:t>
            </a:r>
            <a:r>
              <a:rPr lang="en-US" sz="1400" b="0" baseline="0" dirty="0">
                <a:solidFill>
                  <a:schemeClr val="accent6">
                    <a:lumMod val="75000"/>
                  </a:schemeClr>
                </a:solidFill>
                <a:latin typeface="ITC Officina Serif"/>
              </a:rPr>
              <a:t> </a:t>
            </a:r>
            <a:r>
              <a:rPr lang="en-US" sz="1400" b="0" baseline="0" dirty="0" err="1">
                <a:solidFill>
                  <a:schemeClr val="accent6">
                    <a:lumMod val="75000"/>
                  </a:schemeClr>
                </a:solidFill>
                <a:latin typeface="ITC Officina Serif"/>
              </a:rPr>
              <a:t>Officina</a:t>
            </a:r>
            <a:r>
              <a:rPr lang="en-US" sz="1400" b="0" baseline="0" dirty="0">
                <a:solidFill>
                  <a:schemeClr val="accent6">
                    <a:lumMod val="75000"/>
                  </a:schemeClr>
                </a:solidFill>
                <a:latin typeface="ITC Officina Serif"/>
              </a:rPr>
              <a:t> Serif 3</a:t>
            </a:r>
            <a:r>
              <a:rPr lang="en-US" sz="1400" b="0" baseline="30000" dirty="0">
                <a:solidFill>
                  <a:schemeClr val="accent6">
                    <a:lumMod val="75000"/>
                  </a:schemeClr>
                </a:solidFill>
                <a:latin typeface="ITC Officina Serif"/>
              </a:rPr>
              <a:t>rd</a:t>
            </a:r>
            <a:r>
              <a:rPr lang="en-US" sz="1400" b="0" baseline="0" dirty="0">
                <a:solidFill>
                  <a:schemeClr val="accent6">
                    <a:lumMod val="75000"/>
                  </a:schemeClr>
                </a:solidFill>
                <a:latin typeface="ITC Officina Serif"/>
              </a:rPr>
              <a:t> bullet </a:t>
            </a:r>
            <a:r>
              <a:rPr lang="en-US" sz="1400" b="0" dirty="0">
                <a:solidFill>
                  <a:schemeClr val="accent6">
                    <a:lumMod val="75000"/>
                  </a:schemeClr>
                </a:solidFill>
                <a:latin typeface="ITC Officina Serif"/>
              </a:rPr>
              <a:t>– 14</a:t>
            </a:r>
          </a:p>
        </p:txBody>
      </p:sp>
      <p:sp>
        <p:nvSpPr>
          <p:cNvPr id="7" name="TextBox 6"/>
          <p:cNvSpPr txBox="1"/>
          <p:nvPr userDrawn="1"/>
        </p:nvSpPr>
        <p:spPr>
          <a:xfrm>
            <a:off x="-2694584" y="2514600"/>
            <a:ext cx="2434133" cy="5486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prstClr val="black"/>
                </a:solidFill>
              </a:rPr>
              <a:t>RGB</a:t>
            </a:r>
          </a:p>
        </p:txBody>
      </p:sp>
      <p:sp>
        <p:nvSpPr>
          <p:cNvPr id="8" name="Rectangle 7"/>
          <p:cNvSpPr/>
          <p:nvPr userDrawn="1"/>
        </p:nvSpPr>
        <p:spPr>
          <a:xfrm>
            <a:off x="-2689625" y="2478783"/>
            <a:ext cx="2434133" cy="54864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prstClr val="white"/>
                </a:solidFill>
              </a:rPr>
              <a:t>0</a:t>
            </a:r>
            <a:r>
              <a:rPr lang="en-US" sz="1200" baseline="0" dirty="0">
                <a:solidFill>
                  <a:prstClr val="white"/>
                </a:solidFill>
              </a:rPr>
              <a:t> – 70 - 127</a:t>
            </a:r>
            <a:endParaRPr lang="en-US" sz="1200" dirty="0">
              <a:solidFill>
                <a:prstClr val="white"/>
              </a:solidFill>
            </a:endParaRPr>
          </a:p>
        </p:txBody>
      </p:sp>
      <p:sp>
        <p:nvSpPr>
          <p:cNvPr id="9" name="Rectangle 8"/>
          <p:cNvSpPr/>
          <p:nvPr userDrawn="1"/>
        </p:nvSpPr>
        <p:spPr>
          <a:xfrm>
            <a:off x="-2689625" y="3169641"/>
            <a:ext cx="2434133" cy="54864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prstClr val="white"/>
                </a:solidFill>
              </a:rPr>
              <a:t>0 – 142</a:t>
            </a:r>
            <a:r>
              <a:rPr lang="en-US" sz="1200" baseline="0" dirty="0">
                <a:solidFill>
                  <a:prstClr val="white"/>
                </a:solidFill>
              </a:rPr>
              <a:t> -205</a:t>
            </a:r>
            <a:endParaRPr lang="en-US" sz="1200" dirty="0">
              <a:solidFill>
                <a:prstClr val="white"/>
              </a:solidFill>
            </a:endParaRPr>
          </a:p>
        </p:txBody>
      </p:sp>
      <p:sp>
        <p:nvSpPr>
          <p:cNvPr id="10" name="Rectangle 9"/>
          <p:cNvSpPr/>
          <p:nvPr userDrawn="1"/>
        </p:nvSpPr>
        <p:spPr>
          <a:xfrm>
            <a:off x="-2689625" y="3860499"/>
            <a:ext cx="2434133" cy="548640"/>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prstClr val="white"/>
                </a:solidFill>
              </a:rPr>
              <a:t>49 – 112 - 35</a:t>
            </a:r>
          </a:p>
        </p:txBody>
      </p:sp>
      <p:sp>
        <p:nvSpPr>
          <p:cNvPr id="11" name="Rectangle 10"/>
          <p:cNvSpPr/>
          <p:nvPr userDrawn="1"/>
        </p:nvSpPr>
        <p:spPr>
          <a:xfrm>
            <a:off x="-2689625" y="4551357"/>
            <a:ext cx="2434133" cy="548640"/>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prstClr val="white"/>
                </a:solidFill>
              </a:rPr>
              <a:t>118</a:t>
            </a:r>
            <a:r>
              <a:rPr lang="en-US" sz="1200" baseline="0" dirty="0">
                <a:solidFill>
                  <a:prstClr val="white"/>
                </a:solidFill>
              </a:rPr>
              <a:t> – 185 - 0</a:t>
            </a:r>
            <a:endParaRPr lang="en-US" sz="1200" dirty="0">
              <a:solidFill>
                <a:prstClr val="white"/>
              </a:solidFill>
            </a:endParaRPr>
          </a:p>
        </p:txBody>
      </p:sp>
      <p:sp>
        <p:nvSpPr>
          <p:cNvPr id="12" name="Rectangle 11"/>
          <p:cNvSpPr/>
          <p:nvPr userDrawn="1"/>
        </p:nvSpPr>
        <p:spPr>
          <a:xfrm>
            <a:off x="-2694584" y="5242215"/>
            <a:ext cx="2434133" cy="548640"/>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prstClr val="white"/>
                </a:solidFill>
              </a:rPr>
              <a:t>121</a:t>
            </a:r>
            <a:r>
              <a:rPr lang="en-US" sz="1200" baseline="0" dirty="0">
                <a:solidFill>
                  <a:prstClr val="white"/>
                </a:solidFill>
              </a:rPr>
              <a:t> – 50 – 73</a:t>
            </a:r>
            <a:endParaRPr lang="en-US" sz="1200" dirty="0">
              <a:solidFill>
                <a:prstClr val="white"/>
              </a:solidFill>
            </a:endParaRPr>
          </a:p>
        </p:txBody>
      </p:sp>
      <p:sp>
        <p:nvSpPr>
          <p:cNvPr id="13" name="Rectangle 12"/>
          <p:cNvSpPr/>
          <p:nvPr userDrawn="1"/>
        </p:nvSpPr>
        <p:spPr>
          <a:xfrm>
            <a:off x="-3036188" y="1883463"/>
            <a:ext cx="2858263" cy="463500"/>
          </a:xfrm>
          <a:prstGeom prst="rect">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schemeClr val="accent6">
                    <a:lumMod val="75000"/>
                  </a:schemeClr>
                </a:solidFill>
              </a:rPr>
              <a:t>Outline: RGB80-86-92, ½ pt.</a:t>
            </a:r>
          </a:p>
        </p:txBody>
      </p:sp>
      <p:sp>
        <p:nvSpPr>
          <p:cNvPr id="14" name="Rectangle 13"/>
          <p:cNvSpPr/>
          <p:nvPr userDrawn="1"/>
        </p:nvSpPr>
        <p:spPr>
          <a:xfrm>
            <a:off x="-2689625" y="5933074"/>
            <a:ext cx="2434133" cy="548640"/>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prstClr val="white"/>
                </a:solidFill>
              </a:rPr>
              <a:t>106 – 115 - 123</a:t>
            </a:r>
          </a:p>
        </p:txBody>
      </p:sp>
    </p:spTree>
    <p:extLst>
      <p:ext uri="{BB962C8B-B14F-4D97-AF65-F5344CB8AC3E}">
        <p14:creationId xmlns:p14="http://schemas.microsoft.com/office/powerpoint/2010/main" val="3403970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4019" r:id="rId16"/>
  </p:sldLayoutIdLst>
  <p:txStyles>
    <p:titleStyle>
      <a:lvl1pPr algn="ctr" defTabSz="914400" rtl="0" eaLnBrk="1" latinLnBrk="0" hangingPunct="1">
        <a:spcBef>
          <a:spcPct val="0"/>
        </a:spcBef>
        <a:buNone/>
        <a:defRPr lang="en-US" sz="2600" b="1" i="0" kern="1200" dirty="0">
          <a:solidFill>
            <a:schemeClr val="accent6">
              <a:lumMod val="75000"/>
            </a:schemeClr>
          </a:solidFill>
          <a:effectLst/>
          <a:latin typeface="ITC Officina Serif"/>
          <a:ea typeface="+mj-ea"/>
          <a:cs typeface="Arial" pitchFamily="34" charset="0"/>
        </a:defRPr>
      </a:lvl1pPr>
    </p:titleStyle>
    <p:bodyStyle>
      <a:lvl1pPr marL="236538" indent="-236538" algn="l" defTabSz="914400"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38" indent="-236538" algn="l" defTabSz="914400"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38" indent="-173038" algn="l" defTabSz="914400"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38" indent="-173038" algn="l" defTabSz="914400"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838" indent="-173038" algn="l" defTabSz="914400"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3.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hyperlink" Target="https://bostonscientific.box.com/s/bt4jssgnqfkgz1zi95bs1ggjkl3hj1lo"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microsoft.com/office/2007/relationships/hdphoto" Target="../media/hdphoto3.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0.tif"/><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WATCHMAN</a:t>
            </a:r>
            <a:r>
              <a:rPr lang="en-US" baseline="30000" dirty="0"/>
              <a:t>TM</a:t>
            </a:r>
            <a:r>
              <a:rPr lang="en-US" dirty="0"/>
              <a:t> </a:t>
            </a:r>
            <a:br>
              <a:rPr lang="en-US" dirty="0"/>
            </a:br>
            <a:r>
              <a:rPr lang="en-US" dirty="0"/>
              <a:t>A Viable Option for </a:t>
            </a:r>
            <a:br>
              <a:rPr lang="en-US" dirty="0"/>
            </a:br>
            <a:r>
              <a:rPr lang="en-US" dirty="0"/>
              <a:t>Stroke Risk Reduction</a:t>
            </a:r>
            <a:br>
              <a:rPr lang="en-US" dirty="0"/>
            </a:br>
            <a:endParaRPr lang="en-US" dirty="0"/>
          </a:p>
        </p:txBody>
      </p:sp>
      <p:sp>
        <p:nvSpPr>
          <p:cNvPr id="3" name="Text Placeholder 2"/>
          <p:cNvSpPr>
            <a:spLocks noGrp="1"/>
          </p:cNvSpPr>
          <p:nvPr>
            <p:ph type="body" sz="quarter" idx="11"/>
          </p:nvPr>
        </p:nvSpPr>
        <p:spPr/>
        <p:txBody>
          <a:bodyPr/>
          <a:lstStyle/>
          <a:p>
            <a:r>
              <a:rPr lang="en-US" dirty="0" smtClean="0"/>
              <a:t>Deepak P. </a:t>
            </a:r>
            <a:r>
              <a:rPr lang="en-US" dirty="0" err="1" smtClean="0"/>
              <a:t>Vivek</a:t>
            </a:r>
            <a:r>
              <a:rPr lang="en-US" dirty="0" smtClean="0"/>
              <a:t>, MD</a:t>
            </a:r>
          </a:p>
          <a:p>
            <a:r>
              <a:rPr lang="en-US" dirty="0" smtClean="0"/>
              <a:t>April 13, 2019</a:t>
            </a:r>
            <a:endParaRPr lang="en-US" dirty="0"/>
          </a:p>
        </p:txBody>
      </p:sp>
    </p:spTree>
    <p:extLst>
      <p:ext uri="{BB962C8B-B14F-4D97-AF65-F5344CB8AC3E}">
        <p14:creationId xmlns:p14="http://schemas.microsoft.com/office/powerpoint/2010/main" val="38748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 y="4595750"/>
            <a:ext cx="8503920" cy="548640"/>
          </a:xfrm>
          <a:prstGeom prst="rect">
            <a:avLst/>
          </a:prstGeom>
          <a:solidFill>
            <a:srgbClr val="FFFF00"/>
          </a:solidFill>
          <a:ln w="38100">
            <a:noFill/>
          </a:ln>
        </p:spPr>
        <p:txBody>
          <a:bodyPr wrap="square" rtlCol="0" anchor="ctr">
            <a:noAutofit/>
          </a:bodyPr>
          <a:lstStyle/>
          <a:p>
            <a:pPr algn="ctr"/>
            <a:endParaRPr lang="en-US" sz="1400" b="1" dirty="0">
              <a:solidFill>
                <a:srgbClr val="000000"/>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056746428"/>
              </p:ext>
            </p:extLst>
          </p:nvPr>
        </p:nvGraphicFramePr>
        <p:xfrm>
          <a:off x="274638" y="1554163"/>
          <a:ext cx="8549965" cy="4114800"/>
        </p:xfrm>
        <a:graphic>
          <a:graphicData uri="http://schemas.openxmlformats.org/drawingml/2006/table">
            <a:tbl>
              <a:tblPr firstRow="1" bandRow="1">
                <a:tableStyleId>{5C22544A-7EE6-4342-B048-85BDC9FD1C3A}</a:tableStyleId>
              </a:tblPr>
              <a:tblGrid>
                <a:gridCol w="2612223">
                  <a:extLst>
                    <a:ext uri="{9D8B030D-6E8A-4147-A177-3AD203B41FA5}">
                      <a16:colId xmlns:a16="http://schemas.microsoft.com/office/drawing/2014/main" xmlns="" val="20000"/>
                    </a:ext>
                  </a:extLst>
                </a:gridCol>
                <a:gridCol w="2621861">
                  <a:extLst>
                    <a:ext uri="{9D8B030D-6E8A-4147-A177-3AD203B41FA5}">
                      <a16:colId xmlns:a16="http://schemas.microsoft.com/office/drawing/2014/main" xmlns="" val="20001"/>
                    </a:ext>
                  </a:extLst>
                </a:gridCol>
                <a:gridCol w="3315881">
                  <a:extLst>
                    <a:ext uri="{9D8B030D-6E8A-4147-A177-3AD203B41FA5}">
                      <a16:colId xmlns:a16="http://schemas.microsoft.com/office/drawing/2014/main" xmlns="" val="20002"/>
                    </a:ext>
                  </a:extLst>
                </a:gridCol>
              </a:tblGrid>
              <a:tr h="411480">
                <a:tc>
                  <a:txBody>
                    <a:bodyPr/>
                    <a:lstStyle/>
                    <a:p>
                      <a:pPr algn="ctr"/>
                      <a:r>
                        <a:rPr lang="en-US" sz="2400" b="1" dirty="0">
                          <a:solidFill>
                            <a:schemeClr val="bg1"/>
                          </a:solidFill>
                        </a:rPr>
                        <a:t>HAS-BLED Score </a:t>
                      </a:r>
                    </a:p>
                  </a:txBody>
                  <a:tcPr marL="91935" marR="91935"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Annual %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Bleed Risk*</a:t>
                      </a:r>
                    </a:p>
                  </a:txBody>
                  <a:tcPr marL="91935" marR="91935"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400" b="1" dirty="0">
                          <a:solidFill>
                            <a:schemeClr val="bg1"/>
                          </a:solidFill>
                        </a:rPr>
                        <a:t>10-Year Bleeding Risk (%)**</a:t>
                      </a:r>
                    </a:p>
                  </a:txBody>
                  <a:tcPr marL="91935" marR="91935" anchor="b">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548640">
                <a:tc>
                  <a:txBody>
                    <a:bodyPr/>
                    <a:lstStyle/>
                    <a:p>
                      <a:pPr lvl="0" algn="ctr"/>
                      <a:r>
                        <a:rPr lang="en-US" sz="2400" b="1" dirty="0"/>
                        <a:t>0</a:t>
                      </a:r>
                    </a:p>
                  </a:txBody>
                  <a:tcPr marL="91935" marR="91935"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t>0.9</a:t>
                      </a:r>
                    </a:p>
                  </a:txBody>
                  <a:tcPr marL="91935" marR="91935"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kern="1200" dirty="0">
                          <a:solidFill>
                            <a:schemeClr val="dk1"/>
                          </a:solidFill>
                          <a:latin typeface="+mn-lt"/>
                          <a:ea typeface="+mn-ea"/>
                          <a:cs typeface="+mn-cs"/>
                        </a:rPr>
                        <a:t>8.6</a:t>
                      </a:r>
                    </a:p>
                  </a:txBody>
                  <a:tcPr marL="9577" marR="9577" marT="9525"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548640">
                <a:tc>
                  <a:txBody>
                    <a:bodyPr/>
                    <a:lstStyle/>
                    <a:p>
                      <a:pPr lvl="0" algn="ctr"/>
                      <a:r>
                        <a:rPr lang="en-US" sz="2400" b="1" dirty="0"/>
                        <a:t>1</a:t>
                      </a:r>
                    </a:p>
                  </a:txBody>
                  <a:tcPr marL="91935" marR="91935"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t>3.4</a:t>
                      </a:r>
                    </a:p>
                  </a:txBody>
                  <a:tcPr marL="91935" marR="91935"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kern="1200" dirty="0">
                          <a:solidFill>
                            <a:schemeClr val="dk1"/>
                          </a:solidFill>
                          <a:latin typeface="+mn-lt"/>
                          <a:ea typeface="+mn-ea"/>
                          <a:cs typeface="+mn-cs"/>
                        </a:rPr>
                        <a:t>29.2</a:t>
                      </a:r>
                    </a:p>
                  </a:txBody>
                  <a:tcPr marL="9577" marR="9577" marT="9525"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548640">
                <a:tc>
                  <a:txBody>
                    <a:bodyPr/>
                    <a:lstStyle/>
                    <a:p>
                      <a:pPr lvl="0" algn="ctr"/>
                      <a:r>
                        <a:rPr lang="en-US" sz="2400" b="1" dirty="0"/>
                        <a:t>2</a:t>
                      </a:r>
                    </a:p>
                  </a:txBody>
                  <a:tcPr marL="91935" marR="91935"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t>4.1</a:t>
                      </a:r>
                    </a:p>
                  </a:txBody>
                  <a:tcPr marL="91935" marR="91935"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kern="1200" dirty="0">
                          <a:solidFill>
                            <a:schemeClr val="dk1"/>
                          </a:solidFill>
                          <a:latin typeface="+mn-lt"/>
                          <a:ea typeface="+mn-ea"/>
                          <a:cs typeface="+mn-cs"/>
                        </a:rPr>
                        <a:t>34.2</a:t>
                      </a:r>
                    </a:p>
                  </a:txBody>
                  <a:tcPr marL="9577" marR="9577" marT="9525"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548640">
                <a:tc>
                  <a:txBody>
                    <a:bodyPr/>
                    <a:lstStyle/>
                    <a:p>
                      <a:pPr lvl="0" algn="ctr"/>
                      <a:r>
                        <a:rPr lang="en-US" sz="2400" b="1" dirty="0"/>
                        <a:t>3</a:t>
                      </a:r>
                    </a:p>
                  </a:txBody>
                  <a:tcPr marL="91935" marR="91935"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t>5.8</a:t>
                      </a:r>
                    </a:p>
                  </a:txBody>
                  <a:tcPr marL="91935" marR="91935"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kern="1200" dirty="0">
                          <a:solidFill>
                            <a:schemeClr val="dk1"/>
                          </a:solidFill>
                          <a:latin typeface="+mn-lt"/>
                          <a:ea typeface="+mn-ea"/>
                          <a:cs typeface="+mn-cs"/>
                        </a:rPr>
                        <a:t>45.0</a:t>
                      </a:r>
                    </a:p>
                  </a:txBody>
                  <a:tcPr marL="9577" marR="9577" marT="9525"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548640">
                <a:tc>
                  <a:txBody>
                    <a:bodyPr/>
                    <a:lstStyle/>
                    <a:p>
                      <a:pPr lvl="0" algn="ctr"/>
                      <a:r>
                        <a:rPr lang="en-US" sz="2400" b="1" dirty="0"/>
                        <a:t>4</a:t>
                      </a:r>
                    </a:p>
                  </a:txBody>
                  <a:tcPr marL="91935" marR="91935"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t>8.9</a:t>
                      </a:r>
                    </a:p>
                  </a:txBody>
                  <a:tcPr marL="91935" marR="91935"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kern="1200" dirty="0">
                          <a:solidFill>
                            <a:schemeClr val="dk1"/>
                          </a:solidFill>
                          <a:latin typeface="+mn-lt"/>
                          <a:ea typeface="+mn-ea"/>
                          <a:cs typeface="+mn-cs"/>
                        </a:rPr>
                        <a:t>60.6</a:t>
                      </a:r>
                    </a:p>
                  </a:txBody>
                  <a:tcPr marL="9577" marR="9577" marT="9525"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548640">
                <a:tc>
                  <a:txBody>
                    <a:bodyPr/>
                    <a:lstStyle/>
                    <a:p>
                      <a:pPr lvl="0" algn="ctr"/>
                      <a:r>
                        <a:rPr lang="en-US" sz="2400" b="1" dirty="0"/>
                        <a:t>5</a:t>
                      </a:r>
                    </a:p>
                  </a:txBody>
                  <a:tcPr marL="91935" marR="91935"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t>9.1</a:t>
                      </a:r>
                    </a:p>
                  </a:txBody>
                  <a:tcPr marL="91935" marR="91935"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kern="1200" dirty="0">
                          <a:solidFill>
                            <a:schemeClr val="dk1"/>
                          </a:solidFill>
                          <a:latin typeface="+mn-lt"/>
                          <a:ea typeface="+mn-ea"/>
                          <a:cs typeface="+mn-cs"/>
                        </a:rPr>
                        <a:t>61.5</a:t>
                      </a:r>
                    </a:p>
                  </a:txBody>
                  <a:tcPr marL="9577" marR="9577" marT="9525"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
        <p:nvSpPr>
          <p:cNvPr id="3" name="Title 2"/>
          <p:cNvSpPr>
            <a:spLocks noGrp="1"/>
          </p:cNvSpPr>
          <p:nvPr>
            <p:ph type="title"/>
          </p:nvPr>
        </p:nvSpPr>
        <p:spPr/>
        <p:txBody>
          <a:bodyPr>
            <a:normAutofit fontScale="90000"/>
          </a:bodyPr>
          <a:lstStyle/>
          <a:p>
            <a:r>
              <a:rPr lang="en-US" dirty="0"/>
              <a:t>Bleeding Risk Increases Over </a:t>
            </a:r>
            <a:br>
              <a:rPr lang="en-US" dirty="0"/>
            </a:br>
            <a:r>
              <a:rPr lang="en-US" dirty="0"/>
              <a:t>Patients’ Lifetime</a:t>
            </a:r>
          </a:p>
        </p:txBody>
      </p:sp>
      <p:sp>
        <p:nvSpPr>
          <p:cNvPr id="2" name="TextBox 1"/>
          <p:cNvSpPr txBox="1"/>
          <p:nvPr/>
        </p:nvSpPr>
        <p:spPr>
          <a:xfrm>
            <a:off x="0" y="6600498"/>
            <a:ext cx="9144000" cy="215444"/>
          </a:xfrm>
          <a:prstGeom prst="rect">
            <a:avLst/>
          </a:prstGeom>
          <a:noFill/>
        </p:spPr>
        <p:txBody>
          <a:bodyPr wrap="square" rtlCol="0">
            <a:spAutoFit/>
          </a:bodyPr>
          <a:lstStyle/>
          <a:p>
            <a:pPr marL="169863" indent="-169863"/>
            <a:r>
              <a:rPr lang="en-US" sz="800" dirty="0">
                <a:solidFill>
                  <a:schemeClr val="accent6">
                    <a:lumMod val="60000"/>
                    <a:lumOff val="40000"/>
                  </a:schemeClr>
                </a:solidFill>
              </a:rPr>
              <a:t>*  Lip. JACC (2011)</a:t>
            </a:r>
          </a:p>
        </p:txBody>
      </p:sp>
      <p:sp>
        <p:nvSpPr>
          <p:cNvPr id="6" name="TextBox 5"/>
          <p:cNvSpPr txBox="1"/>
          <p:nvPr/>
        </p:nvSpPr>
        <p:spPr>
          <a:xfrm>
            <a:off x="228600" y="5749549"/>
            <a:ext cx="8146333" cy="461665"/>
          </a:xfrm>
          <a:prstGeom prst="rect">
            <a:avLst/>
          </a:prstGeom>
          <a:noFill/>
        </p:spPr>
        <p:txBody>
          <a:bodyPr wrap="none" rtlCol="0">
            <a:spAutoFit/>
          </a:bodyPr>
          <a:lstStyle/>
          <a:p>
            <a:r>
              <a:rPr lang="en-US" sz="1200" dirty="0"/>
              <a:t>** Assumes constant risk despite increasing age and bleeding risk is independent from bleeding risk in previous years</a:t>
            </a:r>
          </a:p>
          <a:p>
            <a:endParaRPr lang="en-US" sz="1200" dirty="0"/>
          </a:p>
        </p:txBody>
      </p:sp>
    </p:spTree>
    <p:extLst>
      <p:ext uri="{BB962C8B-B14F-4D97-AF65-F5344CB8AC3E}">
        <p14:creationId xmlns:p14="http://schemas.microsoft.com/office/powerpoint/2010/main" val="427753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Stroke Treatment Option: Warfarin</a:t>
            </a:r>
          </a:p>
        </p:txBody>
      </p:sp>
      <p:sp>
        <p:nvSpPr>
          <p:cNvPr id="5" name="Content Placeholder 2"/>
          <p:cNvSpPr>
            <a:spLocks noGrp="1"/>
          </p:cNvSpPr>
          <p:nvPr>
            <p:ph sz="half" idx="1"/>
          </p:nvPr>
        </p:nvSpPr>
        <p:spPr/>
        <p:txBody>
          <a:bodyPr>
            <a:normAutofit/>
          </a:bodyPr>
          <a:lstStyle/>
          <a:p>
            <a:pPr marL="0" indent="0" eaLnBrk="1" hangingPunct="1">
              <a:buNone/>
              <a:defRPr/>
            </a:pPr>
            <a:r>
              <a:rPr lang="en-US" sz="2400" dirty="0">
                <a:solidFill>
                  <a:schemeClr val="accent6">
                    <a:lumMod val="75000"/>
                  </a:schemeClr>
                </a:solidFill>
              </a:rPr>
              <a:t>Warfarin is an effective means of stroke reduction in patients with AF but can present challenges</a:t>
            </a:r>
          </a:p>
        </p:txBody>
      </p:sp>
      <p:sp>
        <p:nvSpPr>
          <p:cNvPr id="4" name="Title 1"/>
          <p:cNvSpPr txBox="1">
            <a:spLocks/>
          </p:cNvSpPr>
          <p:nvPr/>
        </p:nvSpPr>
        <p:spPr>
          <a:xfrm>
            <a:off x="-1296" y="-776"/>
            <a:ext cx="9145295" cy="973792"/>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lang="en-US" sz="28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endParaRPr dirty="0">
              <a:solidFill>
                <a:srgbClr val="000000"/>
              </a:solidFill>
            </a:endParaRPr>
          </a:p>
        </p:txBody>
      </p:sp>
      <p:sp>
        <p:nvSpPr>
          <p:cNvPr id="6" name="Content Placeholder 2"/>
          <p:cNvSpPr txBox="1">
            <a:spLocks/>
          </p:cNvSpPr>
          <p:nvPr/>
        </p:nvSpPr>
        <p:spPr bwMode="auto">
          <a:xfrm>
            <a:off x="31898" y="2917370"/>
            <a:ext cx="4342677" cy="3578453"/>
          </a:xfrm>
          <a:prstGeom prst="rect">
            <a:avLst/>
          </a:prstGeom>
          <a:noFill/>
          <a:ln w="9525">
            <a:noFill/>
            <a:miter lim="800000"/>
            <a:headEnd/>
            <a:tailEnd/>
          </a:ln>
          <a:effectLst/>
        </p:spPr>
        <p:txBody>
          <a:bodyPr/>
          <a:lstStyle/>
          <a:p>
            <a:pPr marL="285750" indent="-285750">
              <a:spcBef>
                <a:spcPts val="900"/>
              </a:spcBef>
              <a:buFont typeface="Arial" pitchFamily="34" charset="0"/>
              <a:buChar char="•"/>
              <a:defRPr/>
            </a:pPr>
            <a:r>
              <a:rPr lang="en-US" sz="2000" dirty="0">
                <a:solidFill>
                  <a:schemeClr val="accent6">
                    <a:lumMod val="75000"/>
                  </a:schemeClr>
                </a:solidFill>
                <a:cs typeface="Lucida Sans Unicode" pitchFamily="34" charset="0"/>
              </a:rPr>
              <a:t>Many patients spend a significant amount of time outside of the therapeutic range.</a:t>
            </a:r>
          </a:p>
          <a:p>
            <a:pPr marL="285750" indent="-285750">
              <a:spcBef>
                <a:spcPts val="900"/>
              </a:spcBef>
              <a:buFont typeface="Arial" pitchFamily="34" charset="0"/>
              <a:buChar char="•"/>
              <a:defRPr/>
            </a:pPr>
            <a:endParaRPr lang="en-US" sz="2000" dirty="0">
              <a:solidFill>
                <a:schemeClr val="accent6">
                  <a:lumMod val="75000"/>
                </a:schemeClr>
              </a:solidFill>
              <a:cs typeface="Lucida Sans Unicode" pitchFamily="34" charset="0"/>
            </a:endParaRPr>
          </a:p>
          <a:p>
            <a:pPr marL="285750" indent="-285750">
              <a:spcBef>
                <a:spcPts val="900"/>
              </a:spcBef>
              <a:buFont typeface="Arial" pitchFamily="34" charset="0"/>
              <a:buChar char="•"/>
              <a:defRPr/>
            </a:pPr>
            <a:r>
              <a:rPr lang="en-US" sz="2000" dirty="0">
                <a:solidFill>
                  <a:schemeClr val="accent6">
                    <a:lumMod val="75000"/>
                  </a:schemeClr>
                </a:solidFill>
              </a:rPr>
              <a:t>Warfarin tops the list for emergency hospitalizations for adverse drug events in older Americans</a:t>
            </a:r>
            <a:r>
              <a:rPr lang="en-US" sz="2000" baseline="30000" dirty="0">
                <a:solidFill>
                  <a:schemeClr val="accent6">
                    <a:lumMod val="75000"/>
                  </a:schemeClr>
                </a:solidFill>
              </a:rPr>
              <a:t>2</a:t>
            </a:r>
          </a:p>
          <a:p>
            <a:pPr marL="234950" indent="-234950">
              <a:spcBef>
                <a:spcPts val="900"/>
              </a:spcBef>
              <a:buClr>
                <a:prstClr val="white"/>
              </a:buClr>
              <a:buFont typeface="Arial" pitchFamily="34" charset="0"/>
              <a:buChar char="•"/>
              <a:defRPr/>
            </a:pPr>
            <a:endParaRPr lang="en-US" sz="1650" dirty="0">
              <a:solidFill>
                <a:schemeClr val="accent6">
                  <a:lumMod val="75000"/>
                </a:schemeClr>
              </a:solidFill>
              <a:latin typeface="Lucida Sans Unicode" pitchFamily="34" charset="0"/>
              <a:cs typeface="Lucida Sans Unicode" pitchFamily="34" charset="0"/>
            </a:endParaRPr>
          </a:p>
        </p:txBody>
      </p:sp>
      <p:grpSp>
        <p:nvGrpSpPr>
          <p:cNvPr id="18" name="Group 17"/>
          <p:cNvGrpSpPr/>
          <p:nvPr/>
        </p:nvGrpSpPr>
        <p:grpSpPr>
          <a:xfrm>
            <a:off x="4267200" y="1828800"/>
            <a:ext cx="4475020" cy="4724400"/>
            <a:chOff x="4267200" y="1426030"/>
            <a:chExt cx="4475020" cy="4724400"/>
          </a:xfrm>
        </p:grpSpPr>
        <p:sp>
          <p:nvSpPr>
            <p:cNvPr id="7" name="Up Arrow 6"/>
            <p:cNvSpPr/>
            <p:nvPr/>
          </p:nvSpPr>
          <p:spPr>
            <a:xfrm>
              <a:off x="6761020" y="1426030"/>
              <a:ext cx="1981200" cy="4365170"/>
            </a:xfrm>
            <a:prstGeom prst="upArrow">
              <a:avLst/>
            </a:prstGeom>
            <a:solidFill>
              <a:schemeClr val="tx2"/>
            </a:solidFill>
            <a:ln w="25400" cap="flat" cmpd="sng" algn="ctr">
              <a:noFill/>
              <a:prstDash val="solid"/>
            </a:ln>
            <a:effectLst/>
            <a:scene3d>
              <a:camera prst="orthographicFront"/>
              <a:lightRig rig="threePt" dir="t"/>
            </a:scene3d>
            <a:sp3d>
              <a:bevelT/>
            </a:sp3d>
          </p:spPr>
          <p:txBody>
            <a:bodyPr anchor="ctr"/>
            <a:lstStyle/>
            <a:p>
              <a:pPr algn="ctr">
                <a:defRPr/>
              </a:pPr>
              <a:endParaRPr lang="en-US" kern="0" dirty="0">
                <a:solidFill>
                  <a:srgbClr val="000000"/>
                </a:solidFill>
                <a:latin typeface="Lucida Sans Unicode" pitchFamily="34" charset="0"/>
                <a:cs typeface="Lucida Sans Unicode" pitchFamily="34" charset="0"/>
              </a:endParaRPr>
            </a:p>
          </p:txBody>
        </p:sp>
        <p:sp>
          <p:nvSpPr>
            <p:cNvPr id="8" name="TextBox 5"/>
            <p:cNvSpPr txBox="1">
              <a:spLocks noChangeArrowheads="1"/>
            </p:cNvSpPr>
            <p:nvPr/>
          </p:nvSpPr>
          <p:spPr bwMode="auto">
            <a:xfrm>
              <a:off x="7142020" y="2209800"/>
              <a:ext cx="1066800" cy="341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kern="0" dirty="0">
                  <a:solidFill>
                    <a:prstClr val="white"/>
                  </a:solidFill>
                  <a:latin typeface="ITC Officina Serif"/>
                  <a:cs typeface="Lucida Sans Unicode" pitchFamily="34" charset="0"/>
                </a:rPr>
                <a:t>-5</a:t>
              </a:r>
            </a:p>
            <a:p>
              <a:pPr eaLnBrk="1" hangingPunct="1">
                <a:defRPr/>
              </a:pPr>
              <a:r>
                <a:rPr lang="en-US" kern="0" dirty="0">
                  <a:solidFill>
                    <a:prstClr val="white"/>
                  </a:solidFill>
                  <a:latin typeface="ITC Officina Serif"/>
                  <a:cs typeface="Lucida Sans Unicode" pitchFamily="34" charset="0"/>
                </a:rPr>
                <a:t>-</a:t>
              </a:r>
            </a:p>
            <a:p>
              <a:pPr eaLnBrk="1" hangingPunct="1">
                <a:defRPr/>
              </a:pPr>
              <a:r>
                <a:rPr lang="en-US" kern="0" dirty="0">
                  <a:solidFill>
                    <a:prstClr val="white"/>
                  </a:solidFill>
                  <a:latin typeface="ITC Officina Serif"/>
                  <a:cs typeface="Lucida Sans Unicode" pitchFamily="34" charset="0"/>
                </a:rPr>
                <a:t>-4</a:t>
              </a:r>
            </a:p>
            <a:p>
              <a:pPr eaLnBrk="1" hangingPunct="1">
                <a:defRPr/>
              </a:pPr>
              <a:r>
                <a:rPr lang="en-US" kern="0" dirty="0">
                  <a:solidFill>
                    <a:prstClr val="white"/>
                  </a:solidFill>
                  <a:latin typeface="ITC Officina Serif"/>
                  <a:cs typeface="Lucida Sans Unicode" pitchFamily="34" charset="0"/>
                </a:rPr>
                <a:t>-</a:t>
              </a:r>
            </a:p>
            <a:p>
              <a:pPr eaLnBrk="1" hangingPunct="1">
                <a:defRPr/>
              </a:pPr>
              <a:r>
                <a:rPr lang="en-US" kern="0" dirty="0">
                  <a:solidFill>
                    <a:prstClr val="white"/>
                  </a:solidFill>
                  <a:latin typeface="ITC Officina Serif"/>
                  <a:cs typeface="Lucida Sans Unicode" pitchFamily="34" charset="0"/>
                </a:rPr>
                <a:t>-3</a:t>
              </a:r>
            </a:p>
            <a:p>
              <a:pPr eaLnBrk="1" hangingPunct="1">
                <a:defRPr/>
              </a:pPr>
              <a:r>
                <a:rPr lang="en-US" kern="0" dirty="0">
                  <a:solidFill>
                    <a:prstClr val="white"/>
                  </a:solidFill>
                  <a:latin typeface="ITC Officina Serif"/>
                  <a:cs typeface="Lucida Sans Unicode" pitchFamily="34" charset="0"/>
                </a:rPr>
                <a:t>-</a:t>
              </a:r>
            </a:p>
            <a:p>
              <a:pPr eaLnBrk="1" hangingPunct="1">
                <a:defRPr/>
              </a:pPr>
              <a:r>
                <a:rPr lang="en-US" kern="0" dirty="0">
                  <a:solidFill>
                    <a:prstClr val="white"/>
                  </a:solidFill>
                  <a:latin typeface="ITC Officina Serif"/>
                  <a:cs typeface="Lucida Sans Unicode" pitchFamily="34" charset="0"/>
                </a:rPr>
                <a:t>-2</a:t>
              </a:r>
            </a:p>
            <a:p>
              <a:pPr eaLnBrk="1" hangingPunct="1">
                <a:defRPr/>
              </a:pPr>
              <a:r>
                <a:rPr lang="en-US" kern="0" dirty="0">
                  <a:solidFill>
                    <a:prstClr val="white"/>
                  </a:solidFill>
                  <a:latin typeface="ITC Officina Serif"/>
                  <a:cs typeface="Lucida Sans Unicode" pitchFamily="34" charset="0"/>
                </a:rPr>
                <a:t>-</a:t>
              </a:r>
            </a:p>
            <a:p>
              <a:pPr eaLnBrk="1" hangingPunct="1">
                <a:defRPr/>
              </a:pPr>
              <a:r>
                <a:rPr lang="en-US" kern="0" dirty="0">
                  <a:solidFill>
                    <a:prstClr val="white"/>
                  </a:solidFill>
                  <a:latin typeface="ITC Officina Serif"/>
                  <a:cs typeface="Lucida Sans Unicode" pitchFamily="34" charset="0"/>
                </a:rPr>
                <a:t>-1</a:t>
              </a:r>
            </a:p>
          </p:txBody>
        </p:sp>
        <p:sp>
          <p:nvSpPr>
            <p:cNvPr id="9" name="TextBox 13"/>
            <p:cNvSpPr txBox="1">
              <a:spLocks noChangeArrowheads="1"/>
            </p:cNvSpPr>
            <p:nvPr/>
          </p:nvSpPr>
          <p:spPr bwMode="auto">
            <a:xfrm>
              <a:off x="7218220" y="1671638"/>
              <a:ext cx="106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b="1" kern="0" dirty="0">
                  <a:solidFill>
                    <a:prstClr val="white"/>
                  </a:solidFill>
                  <a:latin typeface="ITC Officina Serif"/>
                  <a:cs typeface="Lucida Sans Unicode" pitchFamily="34" charset="0"/>
                </a:rPr>
                <a:t>INR</a:t>
              </a:r>
            </a:p>
          </p:txBody>
        </p:sp>
        <p:sp>
          <p:nvSpPr>
            <p:cNvPr id="10" name="TextBox 20"/>
            <p:cNvSpPr txBox="1">
              <a:spLocks noChangeArrowheads="1"/>
            </p:cNvSpPr>
            <p:nvPr/>
          </p:nvSpPr>
          <p:spPr bwMode="auto">
            <a:xfrm rot="5400000">
              <a:off x="7632558" y="2862263"/>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1400" kern="0" dirty="0">
                  <a:solidFill>
                    <a:schemeClr val="accent6">
                      <a:lumMod val="75000"/>
                    </a:schemeClr>
                  </a:solidFill>
                  <a:latin typeface="+mn-lt"/>
                  <a:cs typeface="Lucida Sans Unicode" pitchFamily="34" charset="0"/>
                </a:rPr>
                <a:t>Over-anti-coagulated</a:t>
              </a:r>
            </a:p>
          </p:txBody>
        </p:sp>
        <p:sp>
          <p:nvSpPr>
            <p:cNvPr id="11" name="TextBox 21"/>
            <p:cNvSpPr txBox="1">
              <a:spLocks noChangeArrowheads="1"/>
            </p:cNvSpPr>
            <p:nvPr/>
          </p:nvSpPr>
          <p:spPr bwMode="auto">
            <a:xfrm rot="5400000">
              <a:off x="7670658" y="5088392"/>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1400" kern="0" dirty="0">
                  <a:solidFill>
                    <a:schemeClr val="accent6">
                      <a:lumMod val="75000"/>
                    </a:schemeClr>
                  </a:solidFill>
                  <a:latin typeface="+mn-lt"/>
                  <a:cs typeface="Lucida Sans Unicode" pitchFamily="34" charset="0"/>
                </a:rPr>
                <a:t>Under-anti-coagulated</a:t>
              </a:r>
            </a:p>
          </p:txBody>
        </p:sp>
        <p:sp>
          <p:nvSpPr>
            <p:cNvPr id="12" name="Left Brace 11"/>
            <p:cNvSpPr/>
            <p:nvPr/>
          </p:nvSpPr>
          <p:spPr>
            <a:xfrm>
              <a:off x="6456220" y="3917950"/>
              <a:ext cx="762000" cy="730250"/>
            </a:xfrm>
            <a:prstGeom prst="leftBrace">
              <a:avLst>
                <a:gd name="adj1" fmla="val 8333"/>
                <a:gd name="adj2" fmla="val 51012"/>
              </a:avLst>
            </a:prstGeom>
            <a:noFill/>
            <a:ln w="19050">
              <a:solidFill>
                <a:srgbClr val="76B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000000"/>
                </a:solidFill>
                <a:latin typeface="Lucida Sans Unicode" pitchFamily="34" charset="0"/>
                <a:cs typeface="Lucida Sans Unicode" pitchFamily="34" charset="0"/>
              </a:endParaRPr>
            </a:p>
          </p:txBody>
        </p:sp>
        <p:sp>
          <p:nvSpPr>
            <p:cNvPr id="13" name="Left Brace 12"/>
            <p:cNvSpPr/>
            <p:nvPr/>
          </p:nvSpPr>
          <p:spPr>
            <a:xfrm>
              <a:off x="6380020" y="2416630"/>
              <a:ext cx="838200" cy="1469570"/>
            </a:xfrm>
            <a:prstGeom prst="leftBrace">
              <a:avLst>
                <a:gd name="adj1" fmla="val 8333"/>
                <a:gd name="adj2" fmla="val 51132"/>
              </a:avLst>
            </a:prstGeom>
            <a:noFill/>
            <a:ln w="19050">
              <a:solidFill>
                <a:srgbClr val="B0232A"/>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000000"/>
                </a:solidFill>
                <a:latin typeface="Lucida Sans Unicode" pitchFamily="34" charset="0"/>
                <a:cs typeface="Lucida Sans Unicode" pitchFamily="34" charset="0"/>
              </a:endParaRPr>
            </a:p>
          </p:txBody>
        </p:sp>
        <p:sp>
          <p:nvSpPr>
            <p:cNvPr id="14" name="Left Brace 13"/>
            <p:cNvSpPr/>
            <p:nvPr/>
          </p:nvSpPr>
          <p:spPr>
            <a:xfrm>
              <a:off x="6456220" y="4681290"/>
              <a:ext cx="762000" cy="1109910"/>
            </a:xfrm>
            <a:prstGeom prst="leftBrace">
              <a:avLst/>
            </a:prstGeom>
            <a:noFill/>
            <a:ln w="19050">
              <a:solidFill>
                <a:srgbClr val="B0232A"/>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dirty="0">
                <a:solidFill>
                  <a:srgbClr val="000000"/>
                </a:solidFill>
                <a:latin typeface="Lucida Sans Unicode" pitchFamily="34" charset="0"/>
                <a:cs typeface="Lucida Sans Unicode" pitchFamily="34" charset="0"/>
              </a:endParaRPr>
            </a:p>
          </p:txBody>
        </p:sp>
        <p:sp>
          <p:nvSpPr>
            <p:cNvPr id="15" name="Rounded Rectangle 14"/>
            <p:cNvSpPr/>
            <p:nvPr/>
          </p:nvSpPr>
          <p:spPr>
            <a:xfrm>
              <a:off x="4374575" y="4055170"/>
              <a:ext cx="2209799" cy="457200"/>
            </a:xfrm>
            <a:prstGeom prst="roundRect">
              <a:avLst/>
            </a:prstGeom>
            <a:solidFill>
              <a:srgbClr val="5F5F5F">
                <a:lumMod val="90000"/>
              </a:srgbClr>
            </a:solidFill>
            <a:ln w="25400" cap="flat" cmpd="sng" algn="ctr">
              <a:noFill/>
              <a:prstDash val="solid"/>
            </a:ln>
            <a:effectLst/>
            <a:scene3d>
              <a:camera prst="orthographicFront"/>
              <a:lightRig rig="threePt" dir="t"/>
            </a:scene3d>
            <a:sp3d>
              <a:bevelT/>
            </a:sp3d>
          </p:spPr>
          <p:txBody>
            <a:bodyPr anchor="ctr"/>
            <a:lstStyle/>
            <a:p>
              <a:pPr algn="ctr">
                <a:defRPr/>
              </a:pPr>
              <a:r>
                <a:rPr lang="en-US" sz="1600" kern="0" dirty="0">
                  <a:solidFill>
                    <a:prstClr val="white"/>
                  </a:solidFill>
                  <a:latin typeface="ITC Officina Serif"/>
                  <a:cs typeface="Lucida Sans Unicode" pitchFamily="34" charset="0"/>
                </a:rPr>
                <a:t>Therapeutic Range</a:t>
              </a:r>
            </a:p>
          </p:txBody>
        </p:sp>
        <p:sp>
          <p:nvSpPr>
            <p:cNvPr id="16" name="Rounded Rectangle 15"/>
            <p:cNvSpPr/>
            <p:nvPr/>
          </p:nvSpPr>
          <p:spPr>
            <a:xfrm>
              <a:off x="4267200" y="2514600"/>
              <a:ext cx="2393375" cy="1028700"/>
            </a:xfrm>
            <a:prstGeom prst="roundRect">
              <a:avLst/>
            </a:prstGeom>
            <a:solidFill>
              <a:schemeClr val="tx2"/>
            </a:solidFill>
            <a:ln w="25400" cap="flat" cmpd="sng" algn="ctr">
              <a:noFill/>
              <a:prstDash val="solid"/>
            </a:ln>
            <a:effectLst/>
            <a:scene3d>
              <a:camera prst="orthographicFront"/>
              <a:lightRig rig="threePt" dir="t"/>
            </a:scene3d>
            <a:sp3d>
              <a:bevelT/>
            </a:sp3d>
          </p:spPr>
          <p:txBody>
            <a:bodyPr anchor="ctr"/>
            <a:lstStyle/>
            <a:p>
              <a:pPr algn="ctr">
                <a:defRPr/>
              </a:pPr>
              <a:r>
                <a:rPr lang="en-US" b="1" kern="0" dirty="0">
                  <a:solidFill>
                    <a:prstClr val="white"/>
                  </a:solidFill>
                  <a:latin typeface="ITC Officina Serif"/>
                  <a:cs typeface="Lucida Sans Unicode" pitchFamily="34" charset="0"/>
                </a:rPr>
                <a:t>44%</a:t>
              </a:r>
              <a:r>
                <a:rPr lang="en-US" sz="1400" kern="0" dirty="0">
                  <a:solidFill>
                    <a:prstClr val="white"/>
                  </a:solidFill>
                  <a:latin typeface="ITC Officina Serif"/>
                  <a:cs typeface="Lucida Sans Unicode" pitchFamily="34" charset="0"/>
                </a:rPr>
                <a:t> of bleeding events occur in patients above therapeutic range</a:t>
              </a:r>
              <a:r>
                <a:rPr lang="en-US" sz="1400" kern="0" baseline="30000" dirty="0">
                  <a:solidFill>
                    <a:prstClr val="white"/>
                  </a:solidFill>
                  <a:latin typeface="ITC Officina Serif"/>
                  <a:cs typeface="Lucida Sans Unicode" pitchFamily="34" charset="0"/>
                </a:rPr>
                <a:t>1</a:t>
              </a:r>
            </a:p>
          </p:txBody>
        </p:sp>
        <p:sp>
          <p:nvSpPr>
            <p:cNvPr id="17" name="Rounded Rectangle 16"/>
            <p:cNvSpPr/>
            <p:nvPr/>
          </p:nvSpPr>
          <p:spPr>
            <a:xfrm>
              <a:off x="4267200" y="4681290"/>
              <a:ext cx="2393375" cy="1109910"/>
            </a:xfrm>
            <a:prstGeom prst="roundRect">
              <a:avLst/>
            </a:prstGeom>
            <a:solidFill>
              <a:schemeClr val="tx2"/>
            </a:solidFill>
            <a:ln w="25400" cap="flat" cmpd="sng" algn="ctr">
              <a:noFill/>
              <a:prstDash val="solid"/>
            </a:ln>
            <a:effectLst/>
            <a:scene3d>
              <a:camera prst="orthographicFront"/>
              <a:lightRig rig="threePt" dir="t"/>
            </a:scene3d>
            <a:sp3d>
              <a:bevelT/>
            </a:sp3d>
          </p:spPr>
          <p:txBody>
            <a:bodyPr anchor="ctr"/>
            <a:lstStyle/>
            <a:p>
              <a:pPr algn="ctr">
                <a:defRPr/>
              </a:pPr>
              <a:r>
                <a:rPr lang="en-US" b="1" kern="0" dirty="0">
                  <a:solidFill>
                    <a:prstClr val="white"/>
                  </a:solidFill>
                  <a:latin typeface="ITC Officina Serif"/>
                  <a:cs typeface="Lucida Sans Unicode" pitchFamily="34" charset="0"/>
                </a:rPr>
                <a:t>48%</a:t>
              </a:r>
              <a:r>
                <a:rPr lang="en-US" sz="1400" kern="0" dirty="0">
                  <a:solidFill>
                    <a:prstClr val="white"/>
                  </a:solidFill>
                  <a:latin typeface="ITC Officina Serif"/>
                  <a:cs typeface="Lucida Sans Unicode" pitchFamily="34" charset="0"/>
                </a:rPr>
                <a:t> of thromboembolic events occur in patients below therapeutic range</a:t>
              </a:r>
              <a:r>
                <a:rPr lang="en-US" sz="1400" kern="0" baseline="30000" dirty="0">
                  <a:solidFill>
                    <a:prstClr val="white"/>
                  </a:solidFill>
                  <a:latin typeface="ITC Officina Serif"/>
                  <a:cs typeface="Lucida Sans Unicode" pitchFamily="34" charset="0"/>
                </a:rPr>
                <a:t>1</a:t>
              </a:r>
              <a:endParaRPr lang="en-US" sz="1400" kern="0" dirty="0">
                <a:solidFill>
                  <a:prstClr val="white"/>
                </a:solidFill>
                <a:latin typeface="ITC Officina Serif"/>
                <a:cs typeface="Lucida Sans Unicode" pitchFamily="34" charset="0"/>
              </a:endParaRPr>
            </a:p>
          </p:txBody>
        </p:sp>
      </p:grpSp>
      <p:sp>
        <p:nvSpPr>
          <p:cNvPr id="19" name="Rectangle 18"/>
          <p:cNvSpPr/>
          <p:nvPr/>
        </p:nvSpPr>
        <p:spPr>
          <a:xfrm>
            <a:off x="0" y="6519446"/>
            <a:ext cx="4008296" cy="338554"/>
          </a:xfrm>
          <a:prstGeom prst="rect">
            <a:avLst/>
          </a:prstGeom>
        </p:spPr>
        <p:txBody>
          <a:bodyPr wrap="square">
            <a:spAutoFit/>
          </a:bodyPr>
          <a:lstStyle/>
          <a:p>
            <a:r>
              <a:rPr lang="en-US" sz="800" dirty="0">
                <a:solidFill>
                  <a:schemeClr val="accent6">
                    <a:lumMod val="60000"/>
                    <a:lumOff val="40000"/>
                  </a:schemeClr>
                </a:solidFill>
                <a:cs typeface="Lucida Sans Unicode" pitchFamily="34" charset="0"/>
              </a:rPr>
              <a:t>1 </a:t>
            </a:r>
            <a:r>
              <a:rPr lang="en-US" sz="800" dirty="0" err="1">
                <a:solidFill>
                  <a:schemeClr val="accent6">
                    <a:lumMod val="60000"/>
                    <a:lumOff val="40000"/>
                  </a:schemeClr>
                </a:solidFill>
                <a:cs typeface="Lucida Sans Unicode" pitchFamily="34" charset="0"/>
              </a:rPr>
              <a:t>Oake</a:t>
            </a:r>
            <a:r>
              <a:rPr lang="en-US" sz="800" dirty="0">
                <a:solidFill>
                  <a:schemeClr val="accent6">
                    <a:lumMod val="60000"/>
                    <a:lumOff val="40000"/>
                  </a:schemeClr>
                </a:solidFill>
                <a:cs typeface="Lucida Sans Unicode" pitchFamily="34" charset="0"/>
              </a:rPr>
              <a:t> N, et al. </a:t>
            </a:r>
            <a:r>
              <a:rPr lang="en-US" sz="800" i="1" dirty="0">
                <a:solidFill>
                  <a:schemeClr val="accent6">
                    <a:lumMod val="60000"/>
                    <a:lumOff val="40000"/>
                  </a:schemeClr>
                </a:solidFill>
                <a:cs typeface="Lucida Sans Unicode" pitchFamily="34" charset="0"/>
              </a:rPr>
              <a:t>Can Med Assoc J. </a:t>
            </a:r>
            <a:r>
              <a:rPr lang="en-US" sz="800" dirty="0">
                <a:solidFill>
                  <a:schemeClr val="accent6">
                    <a:lumMod val="60000"/>
                    <a:lumOff val="40000"/>
                  </a:schemeClr>
                </a:solidFill>
                <a:cs typeface="Lucida Sans Unicode" pitchFamily="34" charset="0"/>
              </a:rPr>
              <a:t>2007:176(11);1589−1594 </a:t>
            </a:r>
          </a:p>
          <a:p>
            <a:r>
              <a:rPr lang="en-US" sz="800" dirty="0">
                <a:solidFill>
                  <a:schemeClr val="accent6">
                    <a:lumMod val="60000"/>
                    <a:lumOff val="40000"/>
                  </a:schemeClr>
                </a:solidFill>
                <a:cs typeface="Lucida Sans Unicode" pitchFamily="34" charset="0"/>
              </a:rPr>
              <a:t>2 </a:t>
            </a:r>
            <a:r>
              <a:rPr lang="en-US" sz="800" dirty="0" err="1">
                <a:solidFill>
                  <a:schemeClr val="accent6">
                    <a:lumMod val="60000"/>
                    <a:lumOff val="40000"/>
                  </a:schemeClr>
                </a:solidFill>
                <a:cs typeface="Lucida Sans Unicode" pitchFamily="34" charset="0"/>
              </a:rPr>
              <a:t>Budnitz</a:t>
            </a:r>
            <a:r>
              <a:rPr lang="en-US" sz="800" dirty="0">
                <a:solidFill>
                  <a:schemeClr val="accent6">
                    <a:lumMod val="60000"/>
                    <a:lumOff val="40000"/>
                  </a:schemeClr>
                </a:solidFill>
                <a:cs typeface="Lucida Sans Unicode" pitchFamily="34" charset="0"/>
              </a:rPr>
              <a:t>, MD, MPH. et al. </a:t>
            </a:r>
            <a:r>
              <a:rPr lang="en-US" sz="800" i="1" dirty="0">
                <a:solidFill>
                  <a:schemeClr val="accent6">
                    <a:lumMod val="60000"/>
                    <a:lumOff val="40000"/>
                  </a:schemeClr>
                </a:solidFill>
                <a:cs typeface="Lucida Sans Unicode" pitchFamily="34" charset="0"/>
              </a:rPr>
              <a:t>Annals of Internal Medicine</a:t>
            </a:r>
            <a:r>
              <a:rPr lang="en-US" sz="800" dirty="0">
                <a:solidFill>
                  <a:schemeClr val="accent6">
                    <a:lumMod val="60000"/>
                    <a:lumOff val="40000"/>
                  </a:schemeClr>
                </a:solidFill>
                <a:cs typeface="Lucida Sans Unicode" pitchFamily="34" charset="0"/>
              </a:rPr>
              <a:t>. 2007:147(11); 229 </a:t>
            </a:r>
          </a:p>
        </p:txBody>
      </p:sp>
      <p:sp>
        <p:nvSpPr>
          <p:cNvPr id="20" name="Title 1"/>
          <p:cNvSpPr txBox="1">
            <a:spLocks/>
          </p:cNvSpPr>
          <p:nvPr/>
        </p:nvSpPr>
        <p:spPr>
          <a:xfrm>
            <a:off x="152400" y="254876"/>
            <a:ext cx="6705600" cy="838200"/>
          </a:xfrm>
          <a:prstGeom prst="rect">
            <a:avLst/>
          </a:prstGeom>
        </p:spPr>
        <p:txBody>
          <a:bodyPr anchor="b">
            <a:noAutofit/>
          </a:bodyPr>
          <a:lstStyle>
            <a:lvl1pPr algn="ctr" defTabSz="914400" rtl="0" eaLnBrk="1" latinLnBrk="0" hangingPunct="1">
              <a:spcBef>
                <a:spcPct val="0"/>
              </a:spcBef>
              <a:buNone/>
              <a:defRPr lang="en-US" sz="2800" kern="1200"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algn="l"/>
            <a:endParaRPr lang="en-US" sz="2600" b="1" dirty="0">
              <a:solidFill>
                <a:schemeClr val="accent6">
                  <a:lumMod val="75000"/>
                </a:schemeClr>
              </a:solidFill>
              <a:effectLst/>
              <a:latin typeface="ITC Officina Serif"/>
            </a:endParaRPr>
          </a:p>
          <a:p>
            <a:pPr algn="l"/>
            <a:endParaRPr lang="en-US" sz="2600" b="1" dirty="0">
              <a:solidFill>
                <a:schemeClr val="accent6">
                  <a:lumMod val="75000"/>
                </a:schemeClr>
              </a:solidFill>
              <a:effectLst/>
              <a:latin typeface="ITC Officina Serif"/>
            </a:endParaRPr>
          </a:p>
        </p:txBody>
      </p:sp>
    </p:spTree>
    <p:extLst>
      <p:ext uri="{BB962C8B-B14F-4D97-AF65-F5344CB8AC3E}">
        <p14:creationId xmlns:p14="http://schemas.microsoft.com/office/powerpoint/2010/main" val="127774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629400" cy="838200"/>
          </a:xfrm>
        </p:spPr>
        <p:txBody>
          <a:bodyPr>
            <a:normAutofit fontScale="90000"/>
          </a:bodyPr>
          <a:lstStyle/>
          <a:p>
            <a:r>
              <a:rPr lang="en-US" dirty="0"/>
              <a:t>Oral Anticoagulation is Standard of Care,    but Compliance a Challenge</a:t>
            </a:r>
          </a:p>
        </p:txBody>
      </p:sp>
      <p:sp>
        <p:nvSpPr>
          <p:cNvPr id="5" name="TextBox 4"/>
          <p:cNvSpPr txBox="1"/>
          <p:nvPr/>
        </p:nvSpPr>
        <p:spPr>
          <a:xfrm>
            <a:off x="5686" y="6600498"/>
            <a:ext cx="9747914" cy="215444"/>
          </a:xfrm>
          <a:prstGeom prst="rect">
            <a:avLst/>
          </a:prstGeom>
          <a:noFill/>
        </p:spPr>
        <p:txBody>
          <a:bodyPr wrap="square" rtlCol="0">
            <a:spAutoFit/>
          </a:bodyPr>
          <a:lstStyle/>
          <a:p>
            <a:r>
              <a:rPr lang="en-US" sz="800" dirty="0">
                <a:solidFill>
                  <a:schemeClr val="accent6">
                    <a:lumMod val="60000"/>
                    <a:lumOff val="40000"/>
                  </a:schemeClr>
                </a:solidFill>
                <a:latin typeface="ITC Officina Serif"/>
              </a:rPr>
              <a:t>1. </a:t>
            </a:r>
            <a:r>
              <a:rPr lang="en-US" sz="800" dirty="0">
                <a:solidFill>
                  <a:schemeClr val="accent6">
                    <a:lumMod val="60000"/>
                    <a:lumOff val="40000"/>
                  </a:schemeClr>
                </a:solidFill>
              </a:rPr>
              <a:t>Hsu, J et al. </a:t>
            </a:r>
            <a:r>
              <a:rPr lang="en-US" sz="800" i="1" dirty="0">
                <a:solidFill>
                  <a:schemeClr val="accent6">
                    <a:lumMod val="60000"/>
                    <a:lumOff val="40000"/>
                  </a:schemeClr>
                </a:solidFill>
              </a:rPr>
              <a:t>JAMA </a:t>
            </a:r>
            <a:r>
              <a:rPr lang="en-US" sz="800" i="1" dirty="0" err="1">
                <a:solidFill>
                  <a:schemeClr val="accent6">
                    <a:lumMod val="60000"/>
                    <a:lumOff val="40000"/>
                  </a:schemeClr>
                </a:solidFill>
              </a:rPr>
              <a:t>Cardiol</a:t>
            </a:r>
            <a:r>
              <a:rPr lang="en-US" sz="800" dirty="0">
                <a:solidFill>
                  <a:schemeClr val="accent6">
                    <a:lumMod val="60000"/>
                    <a:lumOff val="40000"/>
                  </a:schemeClr>
                </a:solidFill>
              </a:rPr>
              <a:t>. Published online  March 16, 2016. doi:10.1001/jamacardio.2015.0374</a:t>
            </a:r>
          </a:p>
        </p:txBody>
      </p:sp>
      <p:grpSp>
        <p:nvGrpSpPr>
          <p:cNvPr id="18" name="Group 17"/>
          <p:cNvGrpSpPr/>
          <p:nvPr/>
        </p:nvGrpSpPr>
        <p:grpSpPr>
          <a:xfrm>
            <a:off x="609600" y="1570909"/>
            <a:ext cx="7467600" cy="4982290"/>
            <a:chOff x="76200" y="1467582"/>
            <a:chExt cx="5486400" cy="4664811"/>
          </a:xfrm>
        </p:grpSpPr>
        <p:pic>
          <p:nvPicPr>
            <p:cNvPr id="12" name="Picture 13" descr="Cove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7335" r="6976"/>
            <a:stretch/>
          </p:blipFill>
          <p:spPr bwMode="auto">
            <a:xfrm>
              <a:off x="76200" y="5867400"/>
              <a:ext cx="5410200" cy="2649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Cove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p:blipFill>
          <p:spPr bwMode="auto">
            <a:xfrm>
              <a:off x="76200" y="1706465"/>
              <a:ext cx="5181600" cy="404526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52400" y="1782665"/>
              <a:ext cx="5334000" cy="387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1467582"/>
              <a:ext cx="5410200" cy="669523"/>
            </a:xfrm>
            <a:prstGeom prst="roundRect">
              <a:avLst/>
            </a:prstGeom>
            <a:solidFill>
              <a:srgbClr val="FF9933"/>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schemeClr val="accent6">
                      <a:lumMod val="75000"/>
                    </a:schemeClr>
                  </a:solidFill>
                </a:rPr>
                <a:t>Use of OACs in AF Patients peaks at ~50%,</a:t>
              </a:r>
              <a:br>
                <a:rPr lang="en-US" b="1" dirty="0">
                  <a:solidFill>
                    <a:schemeClr val="accent6">
                      <a:lumMod val="75000"/>
                    </a:schemeClr>
                  </a:solidFill>
                </a:rPr>
              </a:br>
              <a:r>
                <a:rPr lang="en-US" b="1" dirty="0">
                  <a:solidFill>
                    <a:schemeClr val="accent6">
                      <a:lumMod val="75000"/>
                    </a:schemeClr>
                  </a:solidFill>
                </a:rPr>
                <a:t>use declines with increasing risk</a:t>
              </a:r>
              <a:endParaRPr lang="en-US" dirty="0">
                <a:solidFill>
                  <a:schemeClr val="accent6">
                    <a:lumMod val="75000"/>
                  </a:schemeClr>
                </a:solidFill>
              </a:endParaRPr>
            </a:p>
          </p:txBody>
        </p:sp>
      </p:grpSp>
    </p:spTree>
    <p:extLst>
      <p:ext uri="{BB962C8B-B14F-4D97-AF65-F5344CB8AC3E}">
        <p14:creationId xmlns:p14="http://schemas.microsoft.com/office/powerpoint/2010/main" val="35734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Adherence to DOACs</a:t>
            </a:r>
          </a:p>
        </p:txBody>
      </p:sp>
      <p:sp>
        <p:nvSpPr>
          <p:cNvPr id="3" name="Content Placeholder 2"/>
          <p:cNvSpPr>
            <a:spLocks noGrp="1"/>
          </p:cNvSpPr>
          <p:nvPr>
            <p:ph sz="half" idx="1"/>
          </p:nvPr>
        </p:nvSpPr>
        <p:spPr/>
        <p:txBody>
          <a:bodyPr>
            <a:normAutofit/>
          </a:bodyPr>
          <a:lstStyle/>
          <a:p>
            <a:r>
              <a:rPr lang="en-US" sz="2800" dirty="0"/>
              <a:t>A retrospective study of 64,661 patients found that only 47.5% of patients on DOACs had &gt;80% adherence during a median follow-up period of 1.1 years</a:t>
            </a:r>
          </a:p>
          <a:p>
            <a:pPr lvl="1"/>
            <a:r>
              <a:rPr lang="en-US" sz="2400" dirty="0" err="1"/>
              <a:t>Apixaban</a:t>
            </a:r>
            <a:r>
              <a:rPr lang="en-US" sz="2400" dirty="0"/>
              <a:t>: 52.1%</a:t>
            </a:r>
          </a:p>
          <a:p>
            <a:pPr lvl="1"/>
            <a:r>
              <a:rPr lang="en-US" sz="2400" dirty="0" err="1"/>
              <a:t>Rivaroxaban</a:t>
            </a:r>
            <a:r>
              <a:rPr lang="en-US" sz="2400" dirty="0"/>
              <a:t>: 47.6%</a:t>
            </a:r>
          </a:p>
          <a:p>
            <a:pPr lvl="1"/>
            <a:r>
              <a:rPr lang="en-US" sz="2400" dirty="0" err="1"/>
              <a:t>Dabigatran</a:t>
            </a:r>
            <a:r>
              <a:rPr lang="en-US" sz="2400" dirty="0"/>
              <a:t>: 45.9%</a:t>
            </a:r>
          </a:p>
          <a:p>
            <a:pPr marL="457200" lvl="1" indent="0">
              <a:buNone/>
            </a:pPr>
            <a:endParaRPr lang="en-US" sz="2400" dirty="0"/>
          </a:p>
          <a:p>
            <a:r>
              <a:rPr lang="en-US" sz="2800" dirty="0"/>
              <a:t>DOAC adherence was higher than warfarin</a:t>
            </a:r>
          </a:p>
          <a:p>
            <a:pPr lvl="1"/>
            <a:r>
              <a:rPr lang="en-US" sz="2400" dirty="0"/>
              <a:t>Warfarin: 38.7%</a:t>
            </a:r>
          </a:p>
          <a:p>
            <a:endParaRPr lang="en-US" sz="2800" dirty="0">
              <a:solidFill>
                <a:schemeClr val="tx1"/>
              </a:solidFill>
            </a:endParaRPr>
          </a:p>
          <a:p>
            <a:endParaRPr lang="en-US" sz="2800" dirty="0"/>
          </a:p>
        </p:txBody>
      </p:sp>
      <p:sp>
        <p:nvSpPr>
          <p:cNvPr id="4" name="Shape 431"/>
          <p:cNvSpPr txBox="1"/>
          <p:nvPr/>
        </p:nvSpPr>
        <p:spPr>
          <a:xfrm>
            <a:off x="0" y="6601768"/>
            <a:ext cx="6868800" cy="224700"/>
          </a:xfrm>
          <a:prstGeom prst="rect">
            <a:avLst/>
          </a:prstGeom>
          <a:noFill/>
          <a:ln>
            <a:noFill/>
          </a:ln>
        </p:spPr>
        <p:txBody>
          <a:bodyPr lIns="91425" tIns="91425" rIns="91425" bIns="91425" anchor="ctr" anchorCtr="0">
            <a:noAutofit/>
          </a:bodyPr>
          <a:lstStyle/>
          <a:p>
            <a:pPr lvl="0" rtl="0">
              <a:spcBef>
                <a:spcPts val="0"/>
              </a:spcBef>
              <a:buNone/>
            </a:pPr>
            <a:r>
              <a:rPr lang="en-US" sz="800" dirty="0">
                <a:solidFill>
                  <a:schemeClr val="accent6">
                    <a:lumMod val="60000"/>
                    <a:lumOff val="40000"/>
                  </a:schemeClr>
                </a:solidFill>
                <a:latin typeface="Arial" panose="020B0604020202020204" pitchFamily="34" charset="0"/>
                <a:ea typeface="Calibri"/>
                <a:cs typeface="Arial" panose="020B0604020202020204" pitchFamily="34" charset="0"/>
                <a:sym typeface="Calibri"/>
              </a:rPr>
              <a:t>Yao X. J Am Heart Assoc. 2016;5:e003074 </a:t>
            </a:r>
          </a:p>
        </p:txBody>
      </p:sp>
    </p:spTree>
    <p:extLst>
      <p:ext uri="{BB962C8B-B14F-4D97-AF65-F5344CB8AC3E}">
        <p14:creationId xmlns:p14="http://schemas.microsoft.com/office/powerpoint/2010/main" val="252957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781800" cy="838200"/>
          </a:xfrm>
        </p:spPr>
        <p:txBody>
          <a:bodyPr>
            <a:normAutofit fontScale="90000"/>
          </a:bodyPr>
          <a:lstStyle/>
          <a:p>
            <a:r>
              <a:rPr lang="en-US" dirty="0"/>
              <a:t>Despite NOAC Adoption and Ability to Switch NOACs, Adherence to Anticoagulation Remains a Challenge</a:t>
            </a:r>
          </a:p>
        </p:txBody>
      </p:sp>
      <p:sp>
        <p:nvSpPr>
          <p:cNvPr id="14" name="TextBox 13"/>
          <p:cNvSpPr txBox="1"/>
          <p:nvPr/>
        </p:nvSpPr>
        <p:spPr>
          <a:xfrm>
            <a:off x="0" y="6597868"/>
            <a:ext cx="7543800" cy="215444"/>
          </a:xfrm>
          <a:prstGeom prst="rect">
            <a:avLst/>
          </a:prstGeom>
          <a:noFill/>
        </p:spPr>
        <p:txBody>
          <a:bodyPr wrap="square" rtlCol="0">
            <a:spAutoFit/>
          </a:bodyPr>
          <a:lstStyle/>
          <a:p>
            <a:r>
              <a:rPr lang="en-US" sz="800" dirty="0">
                <a:solidFill>
                  <a:schemeClr val="accent6">
                    <a:lumMod val="60000"/>
                    <a:lumOff val="40000"/>
                  </a:schemeClr>
                </a:solidFill>
                <a:latin typeface="ITC Officina Serif"/>
              </a:rPr>
              <a:t>Martinez C, et al. </a:t>
            </a:r>
            <a:r>
              <a:rPr lang="en-US" sz="800" i="1" dirty="0" err="1">
                <a:solidFill>
                  <a:schemeClr val="accent6">
                    <a:lumMod val="60000"/>
                    <a:lumOff val="40000"/>
                  </a:schemeClr>
                </a:solidFill>
                <a:latin typeface="ITC Officina Serif"/>
              </a:rPr>
              <a:t>Thromb</a:t>
            </a:r>
            <a:r>
              <a:rPr lang="en-US" sz="800" i="1" dirty="0">
                <a:solidFill>
                  <a:schemeClr val="accent6">
                    <a:lumMod val="60000"/>
                    <a:lumOff val="40000"/>
                  </a:schemeClr>
                </a:solidFill>
                <a:latin typeface="ITC Officina Serif"/>
              </a:rPr>
              <a:t> </a:t>
            </a:r>
            <a:r>
              <a:rPr lang="en-US" sz="800" i="1" dirty="0" err="1">
                <a:solidFill>
                  <a:schemeClr val="accent6">
                    <a:lumMod val="60000"/>
                    <a:lumOff val="40000"/>
                  </a:schemeClr>
                </a:solidFill>
                <a:latin typeface="ITC Officina Serif"/>
              </a:rPr>
              <a:t>Haemost</a:t>
            </a:r>
            <a:r>
              <a:rPr lang="en-US" sz="800" i="1" dirty="0">
                <a:solidFill>
                  <a:schemeClr val="accent6">
                    <a:lumMod val="60000"/>
                    <a:lumOff val="40000"/>
                  </a:schemeClr>
                </a:solidFill>
                <a:latin typeface="ITC Officina Serif"/>
              </a:rPr>
              <a:t>.</a:t>
            </a:r>
            <a:r>
              <a:rPr lang="en-US" sz="800" dirty="0">
                <a:solidFill>
                  <a:schemeClr val="accent6">
                    <a:lumMod val="60000"/>
                    <a:lumOff val="40000"/>
                  </a:schemeClr>
                </a:solidFill>
                <a:latin typeface="ITC Officina Serif"/>
              </a:rPr>
              <a:t> 2015 Dec 22;115(1):31-9.</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74068"/>
            <a:ext cx="7543800" cy="4479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91592" y="1583260"/>
            <a:ext cx="7363883" cy="442674"/>
          </a:xfrm>
          <a:prstGeom prst="roundRect">
            <a:avLst/>
          </a:prstGeom>
          <a:solidFill>
            <a:srgbClr val="FF9933"/>
          </a:solidFill>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sz="2000" b="1" dirty="0">
                <a:solidFill>
                  <a:schemeClr val="accent6">
                    <a:lumMod val="50000"/>
                  </a:schemeClr>
                </a:solidFill>
              </a:rPr>
              <a:t>~30% of NOAC patients stop taking any drug at 2 years</a:t>
            </a:r>
          </a:p>
        </p:txBody>
      </p:sp>
    </p:spTree>
    <p:extLst>
      <p:ext uri="{BB962C8B-B14F-4D97-AF65-F5344CB8AC3E}">
        <p14:creationId xmlns:p14="http://schemas.microsoft.com/office/powerpoint/2010/main" val="175629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81000" y="69574"/>
            <a:ext cx="6705600" cy="838200"/>
          </a:xfrm>
          <a:prstGeom prst="rect">
            <a:avLst/>
          </a:prstGeom>
        </p:spPr>
        <p:txBody>
          <a:bodyPr>
            <a:noAutofit/>
          </a:bodyPr>
          <a:lstStyle>
            <a:lvl1pPr algn="ctr" defTabSz="914400" rtl="0" eaLnBrk="1" latinLnBrk="0" hangingPunct="1">
              <a:spcBef>
                <a:spcPct val="0"/>
              </a:spcBef>
              <a:buNone/>
              <a:defRPr lang="en-US" sz="2800" kern="1200"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algn="l"/>
            <a:endParaRPr sz="2600" b="1">
              <a:solidFill>
                <a:srgbClr val="6A737B">
                  <a:lumMod val="75000"/>
                </a:srgbClr>
              </a:solidFill>
              <a:effectLst/>
              <a:latin typeface="ITC Officina Serif"/>
            </a:endParaRPr>
          </a:p>
        </p:txBody>
      </p:sp>
      <p:graphicFrame>
        <p:nvGraphicFramePr>
          <p:cNvPr id="16" name="Content Placeholder 10"/>
          <p:cNvGraphicFramePr>
            <a:graphicFrameLocks/>
          </p:cNvGraphicFramePr>
          <p:nvPr>
            <p:extLst>
              <p:ext uri="{D42A27DB-BD31-4B8C-83A1-F6EECF244321}">
                <p14:modId xmlns:p14="http://schemas.microsoft.com/office/powerpoint/2010/main" val="3658862137"/>
              </p:ext>
            </p:extLst>
          </p:nvPr>
        </p:nvGraphicFramePr>
        <p:xfrm>
          <a:off x="752532" y="1371598"/>
          <a:ext cx="7705668" cy="4376727"/>
        </p:xfrm>
        <a:graphic>
          <a:graphicData uri="http://schemas.openxmlformats.org/drawingml/2006/table">
            <a:tbl>
              <a:tblPr firstRow="1" bandRow="1">
                <a:tableStyleId>{5C22544A-7EE6-4342-B048-85BDC9FD1C3A}</a:tableStyleId>
              </a:tblPr>
              <a:tblGrid>
                <a:gridCol w="2568556">
                  <a:extLst>
                    <a:ext uri="{9D8B030D-6E8A-4147-A177-3AD203B41FA5}">
                      <a16:colId xmlns:a16="http://schemas.microsoft.com/office/drawing/2014/main" xmlns="" val="20000"/>
                    </a:ext>
                  </a:extLst>
                </a:gridCol>
                <a:gridCol w="2568556">
                  <a:extLst>
                    <a:ext uri="{9D8B030D-6E8A-4147-A177-3AD203B41FA5}">
                      <a16:colId xmlns:a16="http://schemas.microsoft.com/office/drawing/2014/main" xmlns="" val="20001"/>
                    </a:ext>
                  </a:extLst>
                </a:gridCol>
                <a:gridCol w="2568556">
                  <a:extLst>
                    <a:ext uri="{9D8B030D-6E8A-4147-A177-3AD203B41FA5}">
                      <a16:colId xmlns:a16="http://schemas.microsoft.com/office/drawing/2014/main" xmlns="" val="20002"/>
                    </a:ext>
                  </a:extLst>
                </a:gridCol>
              </a:tblGrid>
              <a:tr h="885252">
                <a:tc>
                  <a:txBody>
                    <a:bodyPr/>
                    <a:lstStyle/>
                    <a:p>
                      <a:r>
                        <a:rPr lang="en-US" sz="1600" dirty="0">
                          <a:latin typeface="+mj-lt"/>
                        </a:rPr>
                        <a:t>Treatment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600" dirty="0">
                          <a:latin typeface="+mj-lt"/>
                        </a:rPr>
                        <a:t>Study Drug</a:t>
                      </a:r>
                      <a:r>
                        <a:rPr lang="en-US" sz="1600" baseline="0" dirty="0">
                          <a:latin typeface="+mj-lt"/>
                        </a:rPr>
                        <a:t> Discontinuation Rate</a:t>
                      </a:r>
                      <a:endParaRPr lang="en-US" sz="1600" dirty="0">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600" dirty="0">
                          <a:latin typeface="+mj-lt"/>
                        </a:rPr>
                        <a:t>Major</a:t>
                      </a:r>
                      <a:r>
                        <a:rPr lang="en-US" sz="1600" baseline="0" dirty="0">
                          <a:latin typeface="+mj-lt"/>
                        </a:rPr>
                        <a:t> Bleeding </a:t>
                      </a:r>
                    </a:p>
                    <a:p>
                      <a:pPr algn="ctr"/>
                      <a:r>
                        <a:rPr lang="en-US" sz="1600" b="0" baseline="0" dirty="0">
                          <a:latin typeface="+mj-lt"/>
                        </a:rPr>
                        <a:t>(rate/year)</a:t>
                      </a:r>
                      <a:endParaRPr lang="en-US" sz="1600" b="0" dirty="0">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69829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a:r>
                        <a:rPr lang="en-US" sz="1600" b="1" dirty="0">
                          <a:solidFill>
                            <a:schemeClr val="accent6">
                              <a:lumMod val="75000"/>
                            </a:schemeClr>
                          </a:solidFill>
                          <a:latin typeface="+mj-lt"/>
                        </a:rPr>
                        <a:t>Rivaroxaban</a:t>
                      </a:r>
                      <a:r>
                        <a:rPr lang="en-US" sz="1600" b="1" baseline="30000" dirty="0">
                          <a:solidFill>
                            <a:schemeClr val="accent6">
                              <a:lumMod val="75000"/>
                            </a:schemeClr>
                          </a:solidFill>
                          <a:latin typeface="+mj-lt"/>
                        </a:rPr>
                        <a:t>1</a:t>
                      </a:r>
                      <a:endParaRPr lang="en-US" sz="1600" b="1" baseline="30000" dirty="0">
                        <a:solidFill>
                          <a:schemeClr val="accent6">
                            <a:lumMod val="75000"/>
                          </a:schemeClr>
                        </a:solidFill>
                        <a:latin typeface="+mj-lt"/>
                        <a:cs typeface="Lucida Sans Unicode"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en-US" sz="1600" b="0" dirty="0">
                          <a:solidFill>
                            <a:schemeClr val="accent6">
                              <a:lumMod val="75000"/>
                            </a:schemeClr>
                          </a:solidFill>
                          <a:latin typeface="+mj-lt"/>
                        </a:rPr>
                        <a:t>24%</a:t>
                      </a:r>
                      <a:endParaRPr lang="en-US" sz="1600" b="0" baseline="30000" dirty="0">
                        <a:solidFill>
                          <a:schemeClr val="accent6">
                            <a:lumMod val="75000"/>
                          </a:schemeClr>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600" b="0" dirty="0">
                          <a:solidFill>
                            <a:schemeClr val="accent6">
                              <a:lumMod val="75000"/>
                            </a:schemeClr>
                          </a:solidFill>
                          <a:latin typeface="+mj-lt"/>
                        </a:rPr>
                        <a:t>3.6%</a:t>
                      </a:r>
                      <a:endParaRPr lang="en-US" sz="1600" b="0" dirty="0">
                        <a:solidFill>
                          <a:schemeClr val="accent6">
                            <a:lumMod val="75000"/>
                          </a:schemeClr>
                        </a:solidFill>
                        <a:latin typeface="+mj-lt"/>
                        <a:cs typeface="Lucida Sans Unicode"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69829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a:r>
                        <a:rPr lang="en-US" sz="1600" b="1" dirty="0">
                          <a:solidFill>
                            <a:schemeClr val="accent6">
                              <a:lumMod val="75000"/>
                            </a:schemeClr>
                          </a:solidFill>
                          <a:latin typeface="+mj-lt"/>
                        </a:rPr>
                        <a:t>Apixaban</a:t>
                      </a:r>
                      <a:r>
                        <a:rPr lang="en-US" sz="1600" b="1" baseline="30000" dirty="0">
                          <a:solidFill>
                            <a:schemeClr val="accent6">
                              <a:lumMod val="75000"/>
                            </a:schemeClr>
                          </a:solidFill>
                          <a:latin typeface="+mj-lt"/>
                        </a:rPr>
                        <a:t>2</a:t>
                      </a:r>
                      <a:endParaRPr lang="en-US" sz="1600" b="1" baseline="30000" dirty="0">
                        <a:solidFill>
                          <a:schemeClr val="accent6">
                            <a:lumMod val="75000"/>
                          </a:schemeClr>
                        </a:solidFill>
                        <a:latin typeface="+mj-lt"/>
                        <a:cs typeface="Lucida Sans Unicode"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0" kern="1200" dirty="0">
                          <a:solidFill>
                            <a:schemeClr val="accent6">
                              <a:lumMod val="75000"/>
                            </a:schemeClr>
                          </a:solidFill>
                          <a:effectLst/>
                          <a:latin typeface="+mj-lt"/>
                          <a:ea typeface="+mn-ea"/>
                          <a:cs typeface="+mn-cs"/>
                        </a:rPr>
                        <a:t>25%</a:t>
                      </a:r>
                      <a:endParaRPr lang="en-US" sz="1600" b="0" baseline="30000" dirty="0">
                        <a:solidFill>
                          <a:schemeClr val="accent6">
                            <a:lumMod val="75000"/>
                          </a:schemeClr>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600" b="0" dirty="0">
                          <a:solidFill>
                            <a:schemeClr val="accent6">
                              <a:lumMod val="75000"/>
                            </a:schemeClr>
                          </a:solidFill>
                          <a:latin typeface="+mj-lt"/>
                        </a:rPr>
                        <a:t>2.1%</a:t>
                      </a:r>
                      <a:endParaRPr lang="en-US" sz="1600" b="0" dirty="0">
                        <a:solidFill>
                          <a:schemeClr val="accent6">
                            <a:lumMod val="75000"/>
                          </a:schemeClr>
                        </a:solidFill>
                        <a:latin typeface="+mj-lt"/>
                        <a:cs typeface="Lucida Sans Unicode"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69829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a:r>
                        <a:rPr lang="en-US" sz="1600" b="1" dirty="0">
                          <a:solidFill>
                            <a:schemeClr val="accent6">
                              <a:lumMod val="75000"/>
                            </a:schemeClr>
                          </a:solidFill>
                          <a:latin typeface="+mj-lt"/>
                        </a:rPr>
                        <a:t>Dabigatran</a:t>
                      </a:r>
                      <a:r>
                        <a:rPr lang="en-US" sz="1600" b="1" baseline="30000" dirty="0">
                          <a:solidFill>
                            <a:schemeClr val="accent6">
                              <a:lumMod val="75000"/>
                            </a:schemeClr>
                          </a:solidFill>
                          <a:latin typeface="+mj-lt"/>
                        </a:rPr>
                        <a:t>3</a:t>
                      </a:r>
                      <a:r>
                        <a:rPr lang="en-US" sz="1600" b="1" baseline="0" dirty="0">
                          <a:solidFill>
                            <a:schemeClr val="accent6">
                              <a:lumMod val="75000"/>
                            </a:schemeClr>
                          </a:solidFill>
                          <a:latin typeface="+mj-lt"/>
                        </a:rPr>
                        <a:t> </a:t>
                      </a:r>
                    </a:p>
                    <a:p>
                      <a:pPr algn="l"/>
                      <a:r>
                        <a:rPr lang="en-US" sz="1600" b="0" baseline="0" dirty="0">
                          <a:solidFill>
                            <a:schemeClr val="accent6">
                              <a:lumMod val="75000"/>
                            </a:schemeClr>
                          </a:solidFill>
                          <a:latin typeface="+mj-lt"/>
                        </a:rPr>
                        <a:t>(150 mg)</a:t>
                      </a:r>
                      <a:endParaRPr lang="en-US" sz="1600" b="0" dirty="0">
                        <a:solidFill>
                          <a:schemeClr val="accent6">
                            <a:lumMod val="75000"/>
                          </a:schemeClr>
                        </a:solidFill>
                        <a:latin typeface="+mj-lt"/>
                        <a:cs typeface="Lucida Sans Unicode" pitchFamily="34" charset="0"/>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en-US" sz="1600" b="0" dirty="0">
                          <a:solidFill>
                            <a:schemeClr val="accent6">
                              <a:lumMod val="75000"/>
                            </a:schemeClr>
                          </a:solidFill>
                          <a:latin typeface="+mj-lt"/>
                        </a:rPr>
                        <a:t>21%</a:t>
                      </a:r>
                      <a:endParaRPr lang="en-US" sz="1600" b="0" baseline="30000" dirty="0">
                        <a:solidFill>
                          <a:schemeClr val="accent6">
                            <a:lumMod val="75000"/>
                          </a:schemeClr>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600" b="0" dirty="0">
                          <a:solidFill>
                            <a:schemeClr val="accent6">
                              <a:lumMod val="75000"/>
                            </a:schemeClr>
                          </a:solidFill>
                          <a:latin typeface="+mj-lt"/>
                        </a:rPr>
                        <a:t>3.3%</a:t>
                      </a:r>
                      <a:endParaRPr lang="en-US" sz="1600" b="0" dirty="0">
                        <a:solidFill>
                          <a:schemeClr val="accent6">
                            <a:lumMod val="75000"/>
                          </a:schemeClr>
                        </a:solidFill>
                        <a:latin typeface="+mj-lt"/>
                        <a:cs typeface="Lucida Sans Unicode"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698295">
                <a:tc>
                  <a:txBody>
                    <a:bodyPr/>
                    <a:lstStyle/>
                    <a:p>
                      <a:pPr algn="l"/>
                      <a:r>
                        <a:rPr lang="en-US" sz="1600" b="1" kern="1200" dirty="0">
                          <a:solidFill>
                            <a:schemeClr val="accent6">
                              <a:lumMod val="75000"/>
                            </a:schemeClr>
                          </a:solidFill>
                          <a:latin typeface="+mj-lt"/>
                          <a:ea typeface="+mn-ea"/>
                          <a:cs typeface="Arial"/>
                        </a:rPr>
                        <a:t>Edoxaban</a:t>
                      </a:r>
                      <a:r>
                        <a:rPr lang="en-US" sz="1600" b="1" kern="1200" baseline="30000" dirty="0">
                          <a:solidFill>
                            <a:schemeClr val="accent6">
                              <a:lumMod val="75000"/>
                            </a:schemeClr>
                          </a:solidFill>
                          <a:latin typeface="+mj-lt"/>
                          <a:ea typeface="+mn-ea"/>
                          <a:cs typeface="Arial"/>
                        </a:rPr>
                        <a:t>4</a:t>
                      </a:r>
                    </a:p>
                    <a:p>
                      <a:pPr algn="l"/>
                      <a:r>
                        <a:rPr lang="en-US" sz="1600" b="0" dirty="0">
                          <a:solidFill>
                            <a:schemeClr val="accent6">
                              <a:lumMod val="75000"/>
                            </a:schemeClr>
                          </a:solidFill>
                          <a:latin typeface="+mj-lt"/>
                          <a:cs typeface="Lucida Sans Unicode" pitchFamily="34" charset="0"/>
                        </a:rPr>
                        <a:t>(60 mg /</a:t>
                      </a:r>
                      <a:r>
                        <a:rPr lang="en-US" sz="1600" b="0" baseline="0" dirty="0">
                          <a:solidFill>
                            <a:schemeClr val="accent6">
                              <a:lumMod val="75000"/>
                            </a:schemeClr>
                          </a:solidFill>
                          <a:latin typeface="+mj-lt"/>
                          <a:cs typeface="Lucida Sans Unicode" pitchFamily="34" charset="0"/>
                        </a:rPr>
                        <a:t> 30 mg)</a:t>
                      </a:r>
                      <a:endParaRPr lang="en-US" sz="1600" b="0" dirty="0">
                        <a:solidFill>
                          <a:schemeClr val="accent6">
                            <a:lumMod val="75000"/>
                          </a:schemeClr>
                        </a:solidFill>
                        <a:latin typeface="+mj-lt"/>
                        <a:cs typeface="Lucida Sans Unicode" pitchFamily="34" charset="0"/>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0" kern="1200" dirty="0">
                          <a:solidFill>
                            <a:schemeClr val="accent6">
                              <a:lumMod val="75000"/>
                            </a:schemeClr>
                          </a:solidFill>
                          <a:latin typeface="+mj-lt"/>
                          <a:ea typeface="+mn-ea"/>
                          <a:cs typeface="+mn-cs"/>
                        </a:rPr>
                        <a:t>33 % / 34%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a:solidFill>
                            <a:schemeClr val="accent6">
                              <a:lumMod val="75000"/>
                            </a:schemeClr>
                          </a:solidFill>
                          <a:latin typeface="+mj-lt"/>
                          <a:cs typeface="Lucida Sans Unicode" pitchFamily="34" charset="0"/>
                        </a:rPr>
                        <a:t>2.8% / 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698295">
                <a:tc>
                  <a:txBody>
                    <a:bodyPr/>
                    <a:lstStyle/>
                    <a:p>
                      <a:pPr algn="l"/>
                      <a:r>
                        <a:rPr lang="en-US" sz="1600" b="1" dirty="0">
                          <a:solidFill>
                            <a:schemeClr val="accent6">
                              <a:lumMod val="75000"/>
                            </a:schemeClr>
                          </a:solidFill>
                          <a:latin typeface="+mj-lt"/>
                          <a:cs typeface="Lucida Sans Unicode" pitchFamily="34" charset="0"/>
                        </a:rPr>
                        <a:t>Warfarin</a:t>
                      </a:r>
                      <a:r>
                        <a:rPr lang="en-US" sz="1600" b="1" baseline="30000" dirty="0">
                          <a:solidFill>
                            <a:schemeClr val="accent6">
                              <a:lumMod val="75000"/>
                            </a:schemeClr>
                          </a:solidFill>
                          <a:latin typeface="+mj-lt"/>
                          <a:cs typeface="Lucida Sans Unicode" pitchFamily="34" charset="0"/>
                        </a:rPr>
                        <a:t>1-4</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0" baseline="0" dirty="0">
                          <a:solidFill>
                            <a:schemeClr val="accent6">
                              <a:lumMod val="75000"/>
                            </a:schemeClr>
                          </a:solidFill>
                          <a:latin typeface="+mj-lt"/>
                          <a:cs typeface="Lucida Sans Unicode" pitchFamily="34" charset="0"/>
                        </a:rPr>
                        <a:t>17 – 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baseline="0" dirty="0">
                          <a:solidFill>
                            <a:schemeClr val="accent6">
                              <a:lumMod val="75000"/>
                            </a:schemeClr>
                          </a:solidFill>
                          <a:latin typeface="+mj-lt"/>
                        </a:rPr>
                        <a:t>3.1 – 3.6%</a:t>
                      </a:r>
                      <a:endParaRPr lang="en-US" sz="1600" b="0" kern="1200" baseline="0" dirty="0">
                        <a:solidFill>
                          <a:schemeClr val="accent6">
                            <a:lumMod val="75000"/>
                          </a:schemeClr>
                        </a:solidFill>
                        <a:latin typeface="+mj-lt"/>
                        <a:ea typeface="+mn-ea"/>
                        <a:cs typeface="Lucida Sans Unicode"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18" name="Rounded Rectangle 17"/>
          <p:cNvSpPr/>
          <p:nvPr/>
        </p:nvSpPr>
        <p:spPr>
          <a:xfrm>
            <a:off x="1114396" y="5853830"/>
            <a:ext cx="6905596" cy="596473"/>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For those that remain adherent, there is an annual </a:t>
            </a:r>
            <a:r>
              <a:rPr lang="en-US" b="1" u="sng" dirty="0">
                <a:solidFill>
                  <a:srgbClr val="FFFFFF"/>
                </a:solidFill>
              </a:rPr>
              <a:t>compounding</a:t>
            </a:r>
            <a:r>
              <a:rPr lang="en-US" b="1" dirty="0">
                <a:solidFill>
                  <a:srgbClr val="FFFFFF"/>
                </a:solidFill>
              </a:rPr>
              <a:t> bleeding risk</a:t>
            </a:r>
          </a:p>
        </p:txBody>
      </p:sp>
      <p:sp>
        <p:nvSpPr>
          <p:cNvPr id="15" name="TextBox 14"/>
          <p:cNvSpPr txBox="1"/>
          <p:nvPr/>
        </p:nvSpPr>
        <p:spPr>
          <a:xfrm>
            <a:off x="4832132" y="6503680"/>
            <a:ext cx="4287883" cy="400110"/>
          </a:xfrm>
          <a:prstGeom prst="rect">
            <a:avLst/>
          </a:prstGeom>
          <a:noFill/>
        </p:spPr>
        <p:txBody>
          <a:bodyPr wrap="square" rtlCol="0">
            <a:spAutoFit/>
          </a:bodyPr>
          <a:lstStyle/>
          <a:p>
            <a:pPr algn="r"/>
            <a:r>
              <a:rPr lang="en-US" sz="1000" dirty="0">
                <a:solidFill>
                  <a:schemeClr val="accent2"/>
                </a:solidFill>
              </a:rPr>
              <a:t>Results from different clinical investigations are not directly comparable. Information provided for educational purposes only</a:t>
            </a:r>
          </a:p>
        </p:txBody>
      </p:sp>
      <p:sp>
        <p:nvSpPr>
          <p:cNvPr id="21" name="TextBox 20"/>
          <p:cNvSpPr txBox="1"/>
          <p:nvPr/>
        </p:nvSpPr>
        <p:spPr>
          <a:xfrm>
            <a:off x="-7621" y="6485718"/>
            <a:ext cx="4274821" cy="424732"/>
          </a:xfrm>
          <a:prstGeom prst="rect">
            <a:avLst/>
          </a:prstGeom>
          <a:noFill/>
        </p:spPr>
        <p:txBody>
          <a:bodyPr wrap="square" rtlCol="0">
            <a:spAutoFit/>
          </a:bodyPr>
          <a:lstStyle/>
          <a:p>
            <a:pPr fontAlgn="base">
              <a:lnSpc>
                <a:spcPct val="90000"/>
              </a:lnSpc>
              <a:spcBef>
                <a:spcPct val="0"/>
              </a:spcBef>
              <a:spcAft>
                <a:spcPct val="0"/>
              </a:spcAft>
            </a:pPr>
            <a:r>
              <a:rPr lang="en-US" sz="800" dirty="0">
                <a:solidFill>
                  <a:schemeClr val="accent6">
                    <a:lumMod val="60000"/>
                    <a:lumOff val="40000"/>
                  </a:schemeClr>
                </a:solidFill>
              </a:rPr>
              <a:t>1Connolly, S. NEJM 2009; 361:1139-1151 – 2 </a:t>
            </a:r>
            <a:r>
              <a:rPr lang="en-US" sz="800" dirty="0" err="1">
                <a:solidFill>
                  <a:schemeClr val="accent6">
                    <a:lumMod val="60000"/>
                    <a:lumOff val="40000"/>
                  </a:schemeClr>
                </a:solidFill>
              </a:rPr>
              <a:t>yrs</a:t>
            </a:r>
            <a:r>
              <a:rPr lang="en-US" sz="800" dirty="0">
                <a:solidFill>
                  <a:schemeClr val="accent6">
                    <a:lumMod val="60000"/>
                    <a:lumOff val="40000"/>
                  </a:schemeClr>
                </a:solidFill>
              </a:rPr>
              <a:t> follow-up (Corrected)  2Patel, M. NEJM 2011; 365:883-891 – 1.9 </a:t>
            </a:r>
            <a:r>
              <a:rPr lang="en-US" sz="800" dirty="0" err="1">
                <a:solidFill>
                  <a:schemeClr val="accent6">
                    <a:lumMod val="60000"/>
                    <a:lumOff val="40000"/>
                  </a:schemeClr>
                </a:solidFill>
              </a:rPr>
              <a:t>yrs</a:t>
            </a:r>
            <a:r>
              <a:rPr lang="en-US" sz="800" dirty="0">
                <a:solidFill>
                  <a:schemeClr val="accent6">
                    <a:lumMod val="60000"/>
                    <a:lumOff val="40000"/>
                  </a:schemeClr>
                </a:solidFill>
              </a:rPr>
              <a:t> follow-up, ITT  3Granger, C NEJM 2011; 365:981-992 – 1.8 </a:t>
            </a:r>
            <a:r>
              <a:rPr lang="en-US" sz="800" dirty="0" err="1">
                <a:solidFill>
                  <a:schemeClr val="accent6">
                    <a:lumMod val="60000"/>
                    <a:lumOff val="40000"/>
                  </a:schemeClr>
                </a:solidFill>
              </a:rPr>
              <a:t>yrs</a:t>
            </a:r>
            <a:r>
              <a:rPr lang="en-US" sz="800" dirty="0">
                <a:solidFill>
                  <a:schemeClr val="accent6">
                    <a:lumMod val="60000"/>
                    <a:lumOff val="40000"/>
                  </a:schemeClr>
                </a:solidFill>
              </a:rPr>
              <a:t> follow-up, 4Giugliano, R. NEJM 2013; 369(22): 2093-2104 – 2.8 </a:t>
            </a:r>
            <a:r>
              <a:rPr lang="en-US" sz="800" dirty="0" err="1">
                <a:solidFill>
                  <a:schemeClr val="accent6">
                    <a:lumMod val="60000"/>
                    <a:lumOff val="40000"/>
                  </a:schemeClr>
                </a:solidFill>
              </a:rPr>
              <a:t>yrs</a:t>
            </a:r>
            <a:r>
              <a:rPr lang="en-US" sz="800" dirty="0">
                <a:solidFill>
                  <a:schemeClr val="accent6">
                    <a:lumMod val="60000"/>
                    <a:lumOff val="40000"/>
                  </a:schemeClr>
                </a:solidFill>
              </a:rPr>
              <a:t> follow-up.</a:t>
            </a:r>
          </a:p>
        </p:txBody>
      </p:sp>
      <p:sp>
        <p:nvSpPr>
          <p:cNvPr id="3" name="Oval 2"/>
          <p:cNvSpPr/>
          <p:nvPr/>
        </p:nvSpPr>
        <p:spPr>
          <a:xfrm>
            <a:off x="6084124" y="2286000"/>
            <a:ext cx="2221676" cy="35678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DOAC Trials</a:t>
            </a:r>
            <a:br>
              <a:rPr lang="en-US" dirty="0"/>
            </a:br>
            <a:r>
              <a:rPr lang="en-US" dirty="0"/>
              <a:t>Adherence and Bleeding Issues</a:t>
            </a:r>
          </a:p>
        </p:txBody>
      </p:sp>
      <p:sp>
        <p:nvSpPr>
          <p:cNvPr id="4" name="Content Placeholder 3"/>
          <p:cNvSpPr>
            <a:spLocks noGrp="1"/>
          </p:cNvSpPr>
          <p:nvPr>
            <p:ph sz="half" idx="1"/>
          </p:nvPr>
        </p:nvSpPr>
        <p:spPr/>
        <p:txBody>
          <a:bodyPr/>
          <a:lstStyle/>
          <a:p>
            <a:endParaRPr lang="en-US"/>
          </a:p>
        </p:txBody>
      </p:sp>
    </p:spTree>
    <p:extLst>
      <p:ext uri="{BB962C8B-B14F-4D97-AF65-F5344CB8AC3E}">
        <p14:creationId xmlns:p14="http://schemas.microsoft.com/office/powerpoint/2010/main" val="263570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Non-</a:t>
            </a:r>
            <a:r>
              <a:rPr lang="en-US" sz="2800" dirty="0" err="1"/>
              <a:t>Valvular</a:t>
            </a:r>
            <a:r>
              <a:rPr lang="en-US" sz="2800" dirty="0"/>
              <a:t> Atrial Fibrillation (NVAF), Stroke, and Current Treatment Options</a:t>
            </a:r>
            <a:endParaRPr lang="en-US" dirty="0"/>
          </a:p>
        </p:txBody>
      </p:sp>
      <p:sp>
        <p:nvSpPr>
          <p:cNvPr id="3" name="Content Placeholder 2"/>
          <p:cNvSpPr>
            <a:spLocks noGrp="1"/>
          </p:cNvSpPr>
          <p:nvPr>
            <p:ph sz="half" idx="1"/>
          </p:nvPr>
        </p:nvSpPr>
        <p:spPr/>
        <p:txBody>
          <a:bodyPr>
            <a:normAutofit/>
          </a:bodyPr>
          <a:lstStyle/>
          <a:p>
            <a:r>
              <a:rPr lang="en-US" sz="2800" dirty="0"/>
              <a:t>AF is a Growing Problem Associated with Greater Morbidity and Mortality </a:t>
            </a:r>
          </a:p>
          <a:p>
            <a:pPr lvl="1"/>
            <a:r>
              <a:rPr lang="en-US" sz="2400" dirty="0"/>
              <a:t>5x increased risk of stroke</a:t>
            </a:r>
          </a:p>
          <a:p>
            <a:pPr lvl="1"/>
            <a:r>
              <a:rPr lang="en-US" sz="2400" dirty="0"/>
              <a:t>90% of clots formed in LA come from LAA</a:t>
            </a:r>
          </a:p>
          <a:p>
            <a:r>
              <a:rPr lang="en-US" sz="2800" dirty="0"/>
              <a:t>Current treatments with warfarin or DNOACS are effective, but many patients stop taking the medications</a:t>
            </a:r>
          </a:p>
          <a:p>
            <a:pPr lvl="1"/>
            <a:r>
              <a:rPr lang="en-US" sz="2400" dirty="0"/>
              <a:t>~1 in 4 patients discontinue blood thinners after 2 years</a:t>
            </a:r>
          </a:p>
          <a:p>
            <a:r>
              <a:rPr lang="en-US" sz="2800" dirty="0"/>
              <a:t>Anti-coagulation bleeding risk compounds over time; may not be viable as a long-term solution for some patients</a:t>
            </a:r>
          </a:p>
          <a:p>
            <a:pPr lvl="1"/>
            <a:endParaRPr lang="en-US" sz="2400" dirty="0"/>
          </a:p>
        </p:txBody>
      </p:sp>
    </p:spTree>
    <p:extLst>
      <p:ext uri="{BB962C8B-B14F-4D97-AF65-F5344CB8AC3E}">
        <p14:creationId xmlns:p14="http://schemas.microsoft.com/office/powerpoint/2010/main" val="111686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228600" y="1685544"/>
            <a:ext cx="5334000" cy="4943856"/>
          </a:xfrm>
        </p:spPr>
        <p:txBody>
          <a:bodyPr anchor="ctr">
            <a:normAutofit/>
          </a:bodyPr>
          <a:lstStyle/>
          <a:p>
            <a:pPr marL="0" indent="0" algn="ctr">
              <a:buNone/>
            </a:pPr>
            <a:r>
              <a:rPr lang="en-US" sz="3200" b="1" dirty="0"/>
              <a:t>Left Atrial Appendage Closure (LAAC) with WATCHMAN</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79695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477000" cy="838200"/>
          </a:xfrm>
        </p:spPr>
        <p:txBody>
          <a:bodyPr>
            <a:noAutofit/>
          </a:bodyPr>
          <a:lstStyle/>
          <a:p>
            <a:r>
              <a:rPr lang="en-US" sz="2300" dirty="0"/>
              <a:t>Connection Between NVAF-Related Stroke and the Left Atrial Appendage</a:t>
            </a:r>
          </a:p>
        </p:txBody>
      </p:sp>
      <p:sp>
        <p:nvSpPr>
          <p:cNvPr id="4" name="Rectangle 10"/>
          <p:cNvSpPr>
            <a:spLocks noChangeArrowheads="1"/>
          </p:cNvSpPr>
          <p:nvPr/>
        </p:nvSpPr>
        <p:spPr bwMode="auto">
          <a:xfrm>
            <a:off x="577418" y="1680744"/>
            <a:ext cx="8109382" cy="681456"/>
          </a:xfrm>
          <a:prstGeom prst="roundRect">
            <a:avLst/>
          </a:prstGeom>
          <a:solidFill>
            <a:srgbClr val="00467F"/>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63500"/>
          </a:sp3d>
        </p:spPr>
        <p:txBody>
          <a:bodyPr wrap="square" lIns="63996" tIns="31998" rIns="63996" bIns="31998" anchor="ctr"/>
          <a:lstStyle/>
          <a:p>
            <a:pPr algn="ctr" fontAlgn="base">
              <a:lnSpc>
                <a:spcPct val="90000"/>
              </a:lnSpc>
              <a:spcBef>
                <a:spcPct val="0"/>
              </a:spcBef>
              <a:spcAft>
                <a:spcPct val="0"/>
              </a:spcAft>
              <a:defRPr/>
            </a:pPr>
            <a:r>
              <a:rPr lang="en-US" sz="2000" b="1" dirty="0">
                <a:solidFill>
                  <a:srgbClr val="F2F2F2"/>
                </a:solidFill>
                <a:latin typeface="ITC Officina Serif"/>
              </a:rPr>
              <a:t>AF Creates Environment  for Thrombus Formation in Left Atrium</a:t>
            </a:r>
            <a:endParaRPr lang="en-US" sz="2000" b="1" baseline="30000" dirty="0">
              <a:solidFill>
                <a:srgbClr val="F2F2F2"/>
              </a:solidFill>
              <a:latin typeface="ITC Officina Serif"/>
            </a:endParaRPr>
          </a:p>
        </p:txBody>
      </p:sp>
      <p:sp>
        <p:nvSpPr>
          <p:cNvPr id="5" name="Text Box 5"/>
          <p:cNvSpPr txBox="1">
            <a:spLocks noChangeArrowheads="1"/>
          </p:cNvSpPr>
          <p:nvPr/>
        </p:nvSpPr>
        <p:spPr bwMode="auto">
          <a:xfrm>
            <a:off x="0" y="6477000"/>
            <a:ext cx="51989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Helvetica" pitchFamily="34" charset="0"/>
                <a:cs typeface="Arial" charset="0"/>
              </a:defRPr>
            </a:lvl1pPr>
            <a:lvl2pPr marL="742950" indent="-285750" eaLnBrk="0" hangingPunct="0">
              <a:defRPr sz="2000">
                <a:solidFill>
                  <a:schemeClr val="tx1"/>
                </a:solidFill>
                <a:latin typeface="Helvetica" pitchFamily="34" charset="0"/>
                <a:cs typeface="Arial" charset="0"/>
              </a:defRPr>
            </a:lvl2pPr>
            <a:lvl3pPr marL="1143000" indent="-228600" eaLnBrk="0" hangingPunct="0">
              <a:defRPr sz="2000">
                <a:solidFill>
                  <a:schemeClr val="tx1"/>
                </a:solidFill>
                <a:latin typeface="Helvetica" pitchFamily="34" charset="0"/>
                <a:cs typeface="Arial" charset="0"/>
              </a:defRPr>
            </a:lvl3pPr>
            <a:lvl4pPr marL="1600200" indent="-228600" eaLnBrk="0" hangingPunct="0">
              <a:defRPr sz="2000">
                <a:solidFill>
                  <a:schemeClr val="tx1"/>
                </a:solidFill>
                <a:latin typeface="Helvetica" pitchFamily="34" charset="0"/>
                <a:cs typeface="Arial" charset="0"/>
              </a:defRPr>
            </a:lvl4pPr>
            <a:lvl5pPr marL="2057400" indent="-228600" eaLnBrk="0" hangingPunct="0">
              <a:defRPr sz="2000">
                <a:solidFill>
                  <a:schemeClr val="tx1"/>
                </a:solidFill>
                <a:latin typeface="Helvetica" pitchFamily="34" charset="0"/>
                <a:cs typeface="Arial" charset="0"/>
              </a:defRPr>
            </a:lvl5pPr>
            <a:lvl6pPr marL="2514600" indent="-228600" eaLnBrk="0" fontAlgn="base" hangingPunct="0">
              <a:spcBef>
                <a:spcPct val="0"/>
              </a:spcBef>
              <a:spcAft>
                <a:spcPct val="0"/>
              </a:spcAft>
              <a:defRPr sz="2000">
                <a:solidFill>
                  <a:schemeClr val="tx1"/>
                </a:solidFill>
                <a:latin typeface="Helvetica" pitchFamily="34" charset="0"/>
                <a:cs typeface="Arial" charset="0"/>
              </a:defRPr>
            </a:lvl6pPr>
            <a:lvl7pPr marL="2971800" indent="-228600" eaLnBrk="0" fontAlgn="base" hangingPunct="0">
              <a:spcBef>
                <a:spcPct val="0"/>
              </a:spcBef>
              <a:spcAft>
                <a:spcPct val="0"/>
              </a:spcAft>
              <a:defRPr sz="2000">
                <a:solidFill>
                  <a:schemeClr val="tx1"/>
                </a:solidFill>
                <a:latin typeface="Helvetica" pitchFamily="34" charset="0"/>
                <a:cs typeface="Arial" charset="0"/>
              </a:defRPr>
            </a:lvl7pPr>
            <a:lvl8pPr marL="3429000" indent="-228600" eaLnBrk="0" fontAlgn="base" hangingPunct="0">
              <a:spcBef>
                <a:spcPct val="0"/>
              </a:spcBef>
              <a:spcAft>
                <a:spcPct val="0"/>
              </a:spcAft>
              <a:defRPr sz="2000">
                <a:solidFill>
                  <a:schemeClr val="tx1"/>
                </a:solidFill>
                <a:latin typeface="Helvetica" pitchFamily="34" charset="0"/>
                <a:cs typeface="Arial" charset="0"/>
              </a:defRPr>
            </a:lvl8pPr>
            <a:lvl9pPr marL="3886200" indent="-228600" eaLnBrk="0" fontAlgn="base" hangingPunct="0">
              <a:spcBef>
                <a:spcPct val="0"/>
              </a:spcBef>
              <a:spcAft>
                <a:spcPct val="0"/>
              </a:spcAft>
              <a:defRPr sz="2000">
                <a:solidFill>
                  <a:schemeClr val="tx1"/>
                </a:solidFill>
                <a:latin typeface="Helvetica" pitchFamily="34" charset="0"/>
                <a:cs typeface="Arial" charset="0"/>
              </a:defRPr>
            </a:lvl9pPr>
          </a:lstStyle>
          <a:p>
            <a:pPr eaLnBrk="1" hangingPunct="1"/>
            <a:r>
              <a:rPr lang="en-US" sz="800" dirty="0">
                <a:solidFill>
                  <a:schemeClr val="accent6">
                    <a:lumMod val="60000"/>
                    <a:lumOff val="40000"/>
                  </a:schemeClr>
                </a:solidFill>
                <a:latin typeface="ITC Officina Serif"/>
                <a:cs typeface="Lucida Sans Unicode" pitchFamily="34" charset="0"/>
              </a:rPr>
              <a:t>1. Stoddard et al. Am Heart J. (2003); 2. Goldman et al. </a:t>
            </a:r>
            <a:r>
              <a:rPr lang="en-US" sz="800" i="1" dirty="0">
                <a:solidFill>
                  <a:schemeClr val="accent6">
                    <a:lumMod val="60000"/>
                    <a:lumOff val="40000"/>
                  </a:schemeClr>
                </a:solidFill>
                <a:latin typeface="ITC Officina Serif"/>
                <a:cs typeface="Lucida Sans Unicode" pitchFamily="34" charset="0"/>
              </a:rPr>
              <a:t>J Am </a:t>
            </a:r>
            <a:r>
              <a:rPr lang="en-US" sz="800" i="1" dirty="0" err="1">
                <a:solidFill>
                  <a:schemeClr val="accent6">
                    <a:lumMod val="60000"/>
                    <a:lumOff val="40000"/>
                  </a:schemeClr>
                </a:solidFill>
                <a:latin typeface="ITC Officina Serif"/>
                <a:cs typeface="Lucida Sans Unicode" pitchFamily="34" charset="0"/>
              </a:rPr>
              <a:t>Soc</a:t>
            </a:r>
            <a:r>
              <a:rPr lang="en-US" sz="800" i="1" dirty="0">
                <a:solidFill>
                  <a:schemeClr val="accent6">
                    <a:lumMod val="60000"/>
                    <a:lumOff val="40000"/>
                  </a:schemeClr>
                </a:solidFill>
                <a:latin typeface="ITC Officina Serif"/>
                <a:cs typeface="Lucida Sans Unicode" pitchFamily="34" charset="0"/>
              </a:rPr>
              <a:t> </a:t>
            </a:r>
            <a:r>
              <a:rPr lang="en-US" sz="800" i="1" dirty="0" err="1">
                <a:solidFill>
                  <a:schemeClr val="accent6">
                    <a:lumMod val="60000"/>
                    <a:lumOff val="40000"/>
                  </a:schemeClr>
                </a:solidFill>
                <a:latin typeface="ITC Officina Serif"/>
                <a:cs typeface="Lucida Sans Unicode" pitchFamily="34" charset="0"/>
              </a:rPr>
              <a:t>Echocardiogr</a:t>
            </a:r>
            <a:r>
              <a:rPr lang="en-US" sz="800" i="1" dirty="0">
                <a:solidFill>
                  <a:schemeClr val="accent6">
                    <a:lumMod val="60000"/>
                    <a:lumOff val="40000"/>
                  </a:schemeClr>
                </a:solidFill>
                <a:latin typeface="ITC Officina Serif"/>
                <a:cs typeface="Lucida Sans Unicode" pitchFamily="34" charset="0"/>
              </a:rPr>
              <a:t> </a:t>
            </a:r>
            <a:r>
              <a:rPr lang="en-US" sz="800" dirty="0">
                <a:solidFill>
                  <a:schemeClr val="accent6">
                    <a:lumMod val="60000"/>
                    <a:lumOff val="40000"/>
                  </a:schemeClr>
                </a:solidFill>
                <a:latin typeface="ITC Officina Serif"/>
                <a:cs typeface="Lucida Sans Unicode" pitchFamily="34" charset="0"/>
              </a:rPr>
              <a:t>(1999)</a:t>
            </a:r>
          </a:p>
          <a:p>
            <a:pPr eaLnBrk="1" hangingPunct="1"/>
            <a:r>
              <a:rPr lang="en-US" sz="800" dirty="0">
                <a:solidFill>
                  <a:schemeClr val="accent6">
                    <a:lumMod val="60000"/>
                    <a:lumOff val="40000"/>
                  </a:schemeClr>
                </a:solidFill>
                <a:latin typeface="ITC Officina Serif"/>
                <a:cs typeface="Lucida Sans Unicode" pitchFamily="34" charset="0"/>
              </a:rPr>
              <a:t>3 Blackshear JL. Odell JA</a:t>
            </a:r>
            <a:r>
              <a:rPr lang="en-US" sz="800" i="1" dirty="0">
                <a:solidFill>
                  <a:schemeClr val="accent6">
                    <a:lumMod val="60000"/>
                    <a:lumOff val="40000"/>
                  </a:schemeClr>
                </a:solidFill>
                <a:latin typeface="ITC Officina Serif"/>
                <a:cs typeface="Lucida Sans Unicode" pitchFamily="34" charset="0"/>
              </a:rPr>
              <a:t>., Annals of Thoracic </a:t>
            </a:r>
            <a:r>
              <a:rPr lang="en-US" sz="800" i="1" dirty="0" err="1">
                <a:solidFill>
                  <a:schemeClr val="accent6">
                    <a:lumMod val="60000"/>
                    <a:lumOff val="40000"/>
                  </a:schemeClr>
                </a:solidFill>
                <a:latin typeface="ITC Officina Serif"/>
                <a:cs typeface="Lucida Sans Unicode" pitchFamily="34" charset="0"/>
              </a:rPr>
              <a:t>Surg</a:t>
            </a:r>
            <a:r>
              <a:rPr lang="en-US" sz="800" i="1" dirty="0">
                <a:solidFill>
                  <a:schemeClr val="accent6">
                    <a:lumMod val="60000"/>
                    <a:lumOff val="40000"/>
                  </a:schemeClr>
                </a:solidFill>
                <a:latin typeface="ITC Officina Serif"/>
                <a:cs typeface="Lucida Sans Unicode" pitchFamily="34" charset="0"/>
              </a:rPr>
              <a:t> (</a:t>
            </a:r>
            <a:r>
              <a:rPr lang="en-US" sz="800" dirty="0">
                <a:solidFill>
                  <a:schemeClr val="accent6">
                    <a:lumMod val="60000"/>
                    <a:lumOff val="40000"/>
                  </a:schemeClr>
                </a:solidFill>
                <a:latin typeface="ITC Officina Serif"/>
                <a:cs typeface="Lucida Sans Unicode" pitchFamily="34" charset="0"/>
              </a:rPr>
              <a:t>1996)</a:t>
            </a:r>
          </a:p>
        </p:txBody>
      </p:sp>
      <p:pic>
        <p:nvPicPr>
          <p:cNvPr id="6" name="LAA Thrombus TEE.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114800" y="2491545"/>
            <a:ext cx="4805940" cy="3604455"/>
          </a:xfrm>
          <a:prstGeom prst="rect">
            <a:avLst/>
          </a:prstGeom>
        </p:spPr>
      </p:pic>
      <p:sp>
        <p:nvSpPr>
          <p:cNvPr id="7" name="TextBox 6"/>
          <p:cNvSpPr txBox="1"/>
          <p:nvPr/>
        </p:nvSpPr>
        <p:spPr>
          <a:xfrm>
            <a:off x="76200" y="2554558"/>
            <a:ext cx="4038600"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6A737B">
                    <a:lumMod val="75000"/>
                  </a:srgbClr>
                </a:solidFill>
                <a:latin typeface="ITC Officina Serif"/>
              </a:rPr>
              <a:t>Stasis-related LA thrombus is a predictor of TIA</a:t>
            </a:r>
            <a:r>
              <a:rPr lang="en-US" sz="2000" baseline="30000" dirty="0">
                <a:solidFill>
                  <a:srgbClr val="6A737B">
                    <a:lumMod val="75000"/>
                  </a:srgbClr>
                </a:solidFill>
                <a:latin typeface="ITC Officina Serif"/>
              </a:rPr>
              <a:t>1</a:t>
            </a:r>
            <a:r>
              <a:rPr lang="en-US" sz="2000" dirty="0">
                <a:solidFill>
                  <a:srgbClr val="6A737B">
                    <a:lumMod val="75000"/>
                  </a:srgbClr>
                </a:solidFill>
                <a:latin typeface="ITC Officina Serif"/>
              </a:rPr>
              <a:t> and ischemic stroke</a:t>
            </a:r>
            <a:r>
              <a:rPr lang="en-US" sz="2000" baseline="30000" dirty="0">
                <a:solidFill>
                  <a:srgbClr val="6A737B">
                    <a:lumMod val="75000"/>
                  </a:srgbClr>
                </a:solidFill>
                <a:latin typeface="ITC Officina Serif"/>
              </a:rPr>
              <a:t>2</a:t>
            </a:r>
            <a:r>
              <a:rPr lang="en-US" sz="2000" dirty="0">
                <a:solidFill>
                  <a:srgbClr val="6A737B">
                    <a:lumMod val="75000"/>
                  </a:srgbClr>
                </a:solidFill>
                <a:latin typeface="ITC Officina Serif"/>
              </a:rPr>
              <a:t>.</a:t>
            </a:r>
          </a:p>
          <a:p>
            <a:pPr marL="285750" indent="-285750">
              <a:buFont typeface="Arial" panose="020B0604020202020204" pitchFamily="34" charset="0"/>
              <a:buChar char="•"/>
            </a:pPr>
            <a:endParaRPr lang="en-US" sz="2000" dirty="0">
              <a:solidFill>
                <a:srgbClr val="6A737B">
                  <a:lumMod val="75000"/>
                </a:srgbClr>
              </a:solidFill>
              <a:latin typeface="ITC Officina Serif"/>
            </a:endParaRPr>
          </a:p>
          <a:p>
            <a:pPr marL="285750" indent="-285750">
              <a:buFont typeface="Arial" panose="020B0604020202020204" pitchFamily="34" charset="0"/>
              <a:buChar char="•"/>
            </a:pPr>
            <a:r>
              <a:rPr lang="en-US" sz="2000" dirty="0">
                <a:solidFill>
                  <a:srgbClr val="6A737B">
                    <a:lumMod val="75000"/>
                  </a:srgbClr>
                </a:solidFill>
                <a:latin typeface="ITC Officina Serif"/>
              </a:rPr>
              <a:t>In non-valvular AF, &gt;90% of stroke-causing clots that come from the left atrium are formed in the LAA</a:t>
            </a:r>
            <a:r>
              <a:rPr lang="en-US" sz="2000" baseline="30000" dirty="0">
                <a:solidFill>
                  <a:srgbClr val="6A737B">
                    <a:lumMod val="75000"/>
                  </a:srgbClr>
                </a:solidFill>
                <a:latin typeface="ITC Officina Serif"/>
              </a:rPr>
              <a:t>3</a:t>
            </a:r>
            <a:r>
              <a:rPr lang="en-US" sz="2000" dirty="0">
                <a:solidFill>
                  <a:srgbClr val="6A737B">
                    <a:lumMod val="75000"/>
                  </a:srgbClr>
                </a:solidFill>
                <a:latin typeface="ITC Officina Serif"/>
              </a:rPr>
              <a:t>.</a:t>
            </a:r>
          </a:p>
        </p:txBody>
      </p:sp>
    </p:spTree>
    <p:extLst>
      <p:ext uri="{BB962C8B-B14F-4D97-AF65-F5344CB8AC3E}">
        <p14:creationId xmlns:p14="http://schemas.microsoft.com/office/powerpoint/2010/main" val="273324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repeatCount="indefinite" fill="hold" display="0">
                  <p:stCondLst>
                    <p:cond delay="indefinite"/>
                  </p:stCondLst>
                </p:cTn>
                <p:tgtEl>
                  <p:spTgt spid="6"/>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7" name="Rectangle 9"/>
          <p:cNvSpPr txBox="1">
            <a:spLocks noChangeArrowheads="1"/>
          </p:cNvSpPr>
          <p:nvPr/>
        </p:nvSpPr>
        <p:spPr bwMode="auto">
          <a:xfrm>
            <a:off x="192088" y="1676400"/>
            <a:ext cx="8799512" cy="4724400"/>
          </a:xfrm>
          <a:prstGeom prst="rect">
            <a:avLst/>
          </a:prstGeom>
          <a:noFill/>
          <a:ln w="9525">
            <a:noFill/>
            <a:miter lim="800000"/>
            <a:headEnd/>
            <a:tailEnd/>
          </a:ln>
        </p:spPr>
        <p:txBody>
          <a:bodyPr anchor="t"/>
          <a:lstStyle>
            <a:lvl1pPr marL="236538" indent="-236538"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marL="285750" indent="-285750">
              <a:spcBef>
                <a:spcPts val="600"/>
              </a:spcBef>
              <a:buFont typeface="Arial" pitchFamily="34" charset="0"/>
              <a:buChar char="•"/>
            </a:pPr>
            <a:r>
              <a:rPr lang="en-US" sz="2000" b="0" dirty="0">
                <a:solidFill>
                  <a:srgbClr val="6A737B">
                    <a:lumMod val="75000"/>
                  </a:srgbClr>
                </a:solidFill>
                <a:latin typeface="ITC Officina Serif"/>
              </a:rPr>
              <a:t>One-time implant that does not need to be replaced</a:t>
            </a:r>
          </a:p>
          <a:p>
            <a:pPr marL="285750" indent="-285750">
              <a:spcBef>
                <a:spcPts val="600"/>
              </a:spcBef>
              <a:buFont typeface="Arial" pitchFamily="34" charset="0"/>
              <a:buChar char="•"/>
            </a:pPr>
            <a:r>
              <a:rPr lang="en-US" sz="2000" b="0" dirty="0">
                <a:solidFill>
                  <a:srgbClr val="6A737B">
                    <a:lumMod val="75000"/>
                  </a:srgbClr>
                </a:solidFill>
                <a:latin typeface="ITC Officina Serif"/>
              </a:rPr>
              <a:t>Performed in a cardiac cath lab/EP suite by a Heart Team </a:t>
            </a:r>
          </a:p>
          <a:p>
            <a:pPr marL="285750" indent="-285750">
              <a:spcBef>
                <a:spcPts val="600"/>
              </a:spcBef>
              <a:buFont typeface="Arial" pitchFamily="34" charset="0"/>
              <a:buChar char="•"/>
            </a:pPr>
            <a:r>
              <a:rPr lang="en-US" sz="2000" b="0" dirty="0" err="1">
                <a:solidFill>
                  <a:srgbClr val="6A737B">
                    <a:lumMod val="75000"/>
                  </a:srgbClr>
                </a:solidFill>
                <a:latin typeface="ITC Officina Serif"/>
              </a:rPr>
              <a:t>Transfemoral</a:t>
            </a:r>
            <a:r>
              <a:rPr lang="en-US" sz="2000" b="0" dirty="0">
                <a:solidFill>
                  <a:srgbClr val="6A737B">
                    <a:lumMod val="75000"/>
                  </a:srgbClr>
                </a:solidFill>
                <a:latin typeface="ITC Officina Serif"/>
              </a:rPr>
              <a:t> Access: </a:t>
            </a:r>
          </a:p>
          <a:p>
            <a:pPr marL="792162" lvl="1">
              <a:spcBef>
                <a:spcPts val="600"/>
              </a:spcBef>
              <a:buFont typeface="Arial" pitchFamily="34" charset="0"/>
              <a:buChar char="•"/>
            </a:pPr>
            <a:r>
              <a:rPr lang="en-US" sz="2000" b="0" dirty="0">
                <a:solidFill>
                  <a:srgbClr val="6A737B">
                    <a:lumMod val="75000"/>
                  </a:srgbClr>
                </a:solidFill>
                <a:latin typeface="ITC Officina Serif"/>
              </a:rPr>
              <a:t>Catheter advanced to the LAA via the femoral vein </a:t>
            </a:r>
          </a:p>
          <a:p>
            <a:pPr marL="792162" lvl="1">
              <a:spcBef>
                <a:spcPts val="600"/>
              </a:spcBef>
              <a:buFont typeface="Arial" pitchFamily="34" charset="0"/>
              <a:buChar char="•"/>
            </a:pPr>
            <a:r>
              <a:rPr lang="en-US" sz="2000" b="0" dirty="0">
                <a:solidFill>
                  <a:srgbClr val="6A737B">
                    <a:lumMod val="75000"/>
                  </a:srgbClr>
                </a:solidFill>
                <a:latin typeface="ITC Officina Serif"/>
              </a:rPr>
              <a:t>Does not require open heart surgery</a:t>
            </a:r>
          </a:p>
          <a:p>
            <a:pPr marL="285750" indent="-285750">
              <a:spcBef>
                <a:spcPts val="600"/>
              </a:spcBef>
              <a:buFont typeface="Arial" pitchFamily="34" charset="0"/>
              <a:buChar char="•"/>
            </a:pPr>
            <a:r>
              <a:rPr lang="en-US" sz="2000" b="0" dirty="0">
                <a:solidFill>
                  <a:srgbClr val="6A737B">
                    <a:lumMod val="75000"/>
                  </a:srgbClr>
                </a:solidFill>
                <a:latin typeface="ITC Officina Serif"/>
              </a:rPr>
              <a:t>General anesthesia (typical)</a:t>
            </a:r>
          </a:p>
          <a:p>
            <a:pPr marL="285750" indent="-285750">
              <a:spcBef>
                <a:spcPts val="600"/>
              </a:spcBef>
              <a:buFont typeface="Arial" pitchFamily="34" charset="0"/>
              <a:buChar char="•"/>
            </a:pPr>
            <a:r>
              <a:rPr lang="en-US" sz="2000" b="0" dirty="0">
                <a:solidFill>
                  <a:srgbClr val="6A737B">
                    <a:lumMod val="75000"/>
                  </a:srgbClr>
                </a:solidFill>
                <a:latin typeface="ITC Officina Serif"/>
              </a:rPr>
              <a:t>1 hour procedure (typical)</a:t>
            </a:r>
          </a:p>
          <a:p>
            <a:pPr marL="285750" indent="-285750">
              <a:spcBef>
                <a:spcPts val="600"/>
              </a:spcBef>
              <a:buFont typeface="Arial" pitchFamily="34" charset="0"/>
              <a:buChar char="•"/>
            </a:pPr>
            <a:r>
              <a:rPr lang="en-US" sz="2000" b="0" dirty="0">
                <a:solidFill>
                  <a:srgbClr val="6A737B">
                    <a:lumMod val="75000"/>
                  </a:srgbClr>
                </a:solidFill>
                <a:latin typeface="ITC Officina Serif"/>
              </a:rPr>
              <a:t>1-2 day hospital stay (typical)</a:t>
            </a:r>
          </a:p>
          <a:p>
            <a:pPr marL="285750" indent="-285750">
              <a:spcBef>
                <a:spcPts val="600"/>
              </a:spcBef>
              <a:buFont typeface="Arial" pitchFamily="34" charset="0"/>
              <a:buChar char="•"/>
            </a:pPr>
            <a:endParaRPr lang="en-US" b="0" dirty="0">
              <a:solidFill>
                <a:srgbClr val="6A737B">
                  <a:lumMod val="75000"/>
                </a:srgbClr>
              </a:solidFill>
              <a:latin typeface="ITC Officina Serif"/>
            </a:endParaRPr>
          </a:p>
          <a:p>
            <a:pPr marL="285750" indent="-285750">
              <a:spcBef>
                <a:spcPts val="600"/>
              </a:spcBef>
              <a:buFont typeface="Arial" pitchFamily="34" charset="0"/>
              <a:buChar char="•"/>
            </a:pPr>
            <a:endParaRPr lang="en-US" b="0" dirty="0">
              <a:solidFill>
                <a:srgbClr val="6A737B">
                  <a:lumMod val="75000"/>
                </a:srgbClr>
              </a:solidFill>
              <a:latin typeface="ITC Officina Serif"/>
            </a:endParaRPr>
          </a:p>
        </p:txBody>
      </p:sp>
      <p:pic>
        <p:nvPicPr>
          <p:cNvPr id="30725" name="Picture 19"/>
          <p:cNvPicPr>
            <a:picLocks noChangeAspect="1" noChangeArrowheads="1"/>
          </p:cNvPicPr>
          <p:nvPr/>
        </p:nvPicPr>
        <p:blipFill rotWithShape="1">
          <a:blip r:embed="rId4">
            <a:extLst>
              <a:ext uri="{28A0092B-C50C-407E-A947-70E740481C1C}">
                <a14:useLocalDpi xmlns:a14="http://schemas.microsoft.com/office/drawing/2010/main" val="0"/>
              </a:ext>
            </a:extLst>
          </a:blip>
          <a:srcRect b="8391"/>
          <a:stretch/>
        </p:blipFill>
        <p:spPr bwMode="auto">
          <a:xfrm>
            <a:off x="4191000" y="4300226"/>
            <a:ext cx="4495800" cy="2024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81000" y="228600"/>
            <a:ext cx="6705600" cy="838200"/>
          </a:xfrm>
          <a:prstGeom prst="rect">
            <a:avLst/>
          </a:prstGeom>
        </p:spPr>
        <p:txBody>
          <a:bodyPr>
            <a:noAutofit/>
          </a:bodyPr>
          <a:lstStyle>
            <a:lvl1pPr algn="ctr" defTabSz="914400" rtl="0" eaLnBrk="1" latinLnBrk="0" hangingPunct="1">
              <a:spcBef>
                <a:spcPct val="0"/>
              </a:spcBef>
              <a:buNone/>
              <a:defRPr lang="en-US" sz="2800" kern="1200"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algn="l"/>
            <a:r>
              <a:rPr sz="2600" b="1" dirty="0">
                <a:solidFill>
                  <a:srgbClr val="6A737B">
                    <a:lumMod val="75000"/>
                  </a:srgbClr>
                </a:solidFill>
                <a:effectLst/>
                <a:latin typeface="ITC Officina Serif"/>
              </a:rPr>
              <a:t>WATCHMAN LAAC Device: </a:t>
            </a:r>
          </a:p>
          <a:p>
            <a:pPr algn="l"/>
            <a:r>
              <a:rPr lang="en-US" sz="2600" b="1" dirty="0">
                <a:solidFill>
                  <a:srgbClr val="6A737B">
                    <a:lumMod val="75000"/>
                  </a:srgbClr>
                </a:solidFill>
                <a:effectLst/>
                <a:latin typeface="ITC Officina Serif"/>
              </a:rPr>
              <a:t>A One-Time </a:t>
            </a:r>
            <a:r>
              <a:rPr sz="2600" b="1" dirty="0">
                <a:solidFill>
                  <a:srgbClr val="6A737B">
                    <a:lumMod val="75000"/>
                  </a:srgbClr>
                </a:solidFill>
                <a:effectLst/>
                <a:latin typeface="ITC Officina Serif"/>
              </a:rPr>
              <a:t>Procedure</a:t>
            </a:r>
          </a:p>
        </p:txBody>
      </p:sp>
    </p:spTree>
    <p:extLst>
      <p:ext uri="{BB962C8B-B14F-4D97-AF65-F5344CB8AC3E}">
        <p14:creationId xmlns:p14="http://schemas.microsoft.com/office/powerpoint/2010/main" val="21323202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28600" y="1685544"/>
            <a:ext cx="5715000" cy="4943856"/>
          </a:xfrm>
        </p:spPr>
        <p:txBody>
          <a:bodyPr anchor="ctr">
            <a:normAutofit/>
          </a:bodyPr>
          <a:lstStyle/>
          <a:p>
            <a:pPr marL="0" indent="0" algn="ctr">
              <a:buNone/>
            </a:pPr>
            <a:r>
              <a:rPr lang="en-US" sz="3200" b="1" dirty="0"/>
              <a:t>Non-Valvular Atrial Fibrillation (NVAF), Stroke, and Current Treatment Options</a:t>
            </a:r>
          </a:p>
        </p:txBody>
      </p:sp>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342942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rgbClr val="6A737B">
                    <a:lumMod val="75000"/>
                  </a:srgbClr>
                </a:solidFill>
              </a:rPr>
              <a:t>WATCHMAN LAAC Device Overview</a:t>
            </a:r>
            <a:endParaRPr lang="en-US" dirty="0"/>
          </a:p>
        </p:txBody>
      </p:sp>
      <p:sp>
        <p:nvSpPr>
          <p:cNvPr id="14" name="Rectangle 17"/>
          <p:cNvSpPr txBox="1">
            <a:spLocks noChangeArrowheads="1"/>
          </p:cNvSpPr>
          <p:nvPr/>
        </p:nvSpPr>
        <p:spPr bwMode="auto">
          <a:xfrm>
            <a:off x="4686300" y="1524000"/>
            <a:ext cx="4381500" cy="53340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Lst>
        </p:spPr>
        <p:txBody>
          <a:bodyPr/>
          <a:lstStyle>
            <a:lvl1pPr marL="231775" indent="-231775" algn="l" rtl="0" eaLnBrk="0" fontAlgn="base" hangingPunct="0">
              <a:spcBef>
                <a:spcPct val="50000"/>
              </a:spcBef>
              <a:spcAft>
                <a:spcPct val="0"/>
              </a:spcAft>
              <a:buClr>
                <a:schemeClr val="accent1"/>
              </a:buClr>
              <a:buChar char="•"/>
              <a:defRPr sz="2800">
                <a:solidFill>
                  <a:srgbClr val="000000"/>
                </a:solidFill>
                <a:latin typeface="+mn-lt"/>
                <a:ea typeface="+mn-ea"/>
                <a:cs typeface="+mn-cs"/>
              </a:defRPr>
            </a:lvl1pPr>
            <a:lvl2pPr marL="687388" indent="-285750" algn="l" rtl="0" eaLnBrk="0" fontAlgn="base" hangingPunct="0">
              <a:spcBef>
                <a:spcPct val="50000"/>
              </a:spcBef>
              <a:spcAft>
                <a:spcPct val="0"/>
              </a:spcAft>
              <a:buClr>
                <a:schemeClr val="accent1"/>
              </a:buClr>
              <a:buChar char="•"/>
              <a:defRPr sz="2800">
                <a:solidFill>
                  <a:schemeClr val="tx2"/>
                </a:solidFill>
                <a:latin typeface="+mn-lt"/>
                <a:cs typeface="+mn-cs"/>
              </a:defRPr>
            </a:lvl2pPr>
            <a:lvl3pPr marL="1030288" indent="-228600" algn="l" rtl="0" eaLnBrk="0" fontAlgn="base" hangingPunct="0">
              <a:spcBef>
                <a:spcPct val="50000"/>
              </a:spcBef>
              <a:spcAft>
                <a:spcPct val="0"/>
              </a:spcAft>
              <a:buClr>
                <a:schemeClr val="accent2"/>
              </a:buClr>
              <a:buFont typeface="Times New Roman" pitchFamily="18" charset="0"/>
              <a:buChar char="–"/>
              <a:defRPr sz="2400">
                <a:solidFill>
                  <a:srgbClr val="4D4D4D"/>
                </a:solidFill>
                <a:latin typeface="+mn-lt"/>
                <a:cs typeface="+mn-cs"/>
              </a:defRPr>
            </a:lvl3pPr>
            <a:lvl4pPr marL="1373188" indent="-228600" algn="l" rtl="0" eaLnBrk="0" fontAlgn="base" hangingPunct="0">
              <a:spcBef>
                <a:spcPct val="50000"/>
              </a:spcBef>
              <a:spcAft>
                <a:spcPct val="0"/>
              </a:spcAft>
              <a:buClr>
                <a:schemeClr val="hlink"/>
              </a:buClr>
              <a:buChar char="•"/>
              <a:defRPr sz="2000">
                <a:solidFill>
                  <a:schemeClr val="tx1"/>
                </a:solidFill>
                <a:latin typeface="+mn-lt"/>
                <a:cs typeface="+mn-cs"/>
              </a:defRPr>
            </a:lvl4pPr>
            <a:lvl5pPr marL="1716088" indent="-228600" algn="l" rtl="0" eaLnBrk="0" fontAlgn="base" hangingPunct="0">
              <a:spcBef>
                <a:spcPct val="50000"/>
              </a:spcBef>
              <a:spcAft>
                <a:spcPct val="0"/>
              </a:spcAft>
              <a:buClr>
                <a:schemeClr val="folHlink"/>
              </a:buClr>
              <a:buFont typeface="Times New Roman" pitchFamily="18" charset="0"/>
              <a:buChar char="–"/>
              <a:defRPr>
                <a:solidFill>
                  <a:srgbClr val="5F5F5F"/>
                </a:solidFill>
                <a:latin typeface="+mn-lt"/>
                <a:cs typeface="+mn-cs"/>
              </a:defRPr>
            </a:lvl5pPr>
            <a:lvl6pPr marL="2173288" indent="-228600" algn="l" rtl="0" fontAlgn="base">
              <a:spcBef>
                <a:spcPct val="50000"/>
              </a:spcBef>
              <a:spcAft>
                <a:spcPct val="0"/>
              </a:spcAft>
              <a:buClr>
                <a:schemeClr val="folHlink"/>
              </a:buClr>
              <a:buFont typeface="Times New Roman" pitchFamily="18" charset="0"/>
              <a:buChar char="–"/>
              <a:defRPr>
                <a:solidFill>
                  <a:srgbClr val="5F5F5F"/>
                </a:solidFill>
                <a:latin typeface="+mn-lt"/>
                <a:cs typeface="+mn-cs"/>
              </a:defRPr>
            </a:lvl6pPr>
            <a:lvl7pPr marL="2630488" indent="-228600" algn="l" rtl="0" fontAlgn="base">
              <a:spcBef>
                <a:spcPct val="50000"/>
              </a:spcBef>
              <a:spcAft>
                <a:spcPct val="0"/>
              </a:spcAft>
              <a:buClr>
                <a:schemeClr val="folHlink"/>
              </a:buClr>
              <a:buFont typeface="Times New Roman" pitchFamily="18" charset="0"/>
              <a:buChar char="–"/>
              <a:defRPr>
                <a:solidFill>
                  <a:srgbClr val="5F5F5F"/>
                </a:solidFill>
                <a:latin typeface="+mn-lt"/>
                <a:cs typeface="+mn-cs"/>
              </a:defRPr>
            </a:lvl7pPr>
            <a:lvl8pPr marL="3087688" indent="-228600" algn="l" rtl="0" fontAlgn="base">
              <a:spcBef>
                <a:spcPct val="50000"/>
              </a:spcBef>
              <a:spcAft>
                <a:spcPct val="0"/>
              </a:spcAft>
              <a:buClr>
                <a:schemeClr val="folHlink"/>
              </a:buClr>
              <a:buFont typeface="Times New Roman" pitchFamily="18" charset="0"/>
              <a:buChar char="–"/>
              <a:defRPr>
                <a:solidFill>
                  <a:srgbClr val="5F5F5F"/>
                </a:solidFill>
                <a:latin typeface="+mn-lt"/>
                <a:cs typeface="+mn-cs"/>
              </a:defRPr>
            </a:lvl8pPr>
            <a:lvl9pPr marL="3544888" indent="-228600" algn="l" rtl="0" fontAlgn="base">
              <a:spcBef>
                <a:spcPct val="50000"/>
              </a:spcBef>
              <a:spcAft>
                <a:spcPct val="0"/>
              </a:spcAft>
              <a:buClr>
                <a:schemeClr val="folHlink"/>
              </a:buClr>
              <a:buFont typeface="Times New Roman" pitchFamily="18" charset="0"/>
              <a:buChar char="–"/>
              <a:defRPr>
                <a:solidFill>
                  <a:srgbClr val="5F5F5F"/>
                </a:solidFill>
                <a:latin typeface="+mn-lt"/>
                <a:cs typeface="+mn-cs"/>
              </a:defRPr>
            </a:lvl9pPr>
          </a:lstStyle>
          <a:p>
            <a:pPr eaLnBrk="1" hangingPunct="1">
              <a:lnSpc>
                <a:spcPct val="90000"/>
              </a:lnSpc>
              <a:buClr>
                <a:srgbClr val="00467F"/>
              </a:buClr>
              <a:defRPr/>
            </a:pPr>
            <a:r>
              <a:rPr lang="en-US" kern="0" dirty="0" err="1">
                <a:solidFill>
                  <a:srgbClr val="6A737B">
                    <a:lumMod val="75000"/>
                  </a:srgbClr>
                </a:solidFill>
                <a:latin typeface="ITC Officina Serif"/>
                <a:cs typeface="Arial"/>
              </a:rPr>
              <a:t>Nitinol</a:t>
            </a:r>
            <a:r>
              <a:rPr lang="en-US" kern="0" dirty="0">
                <a:solidFill>
                  <a:srgbClr val="6A737B">
                    <a:lumMod val="75000"/>
                  </a:srgbClr>
                </a:solidFill>
                <a:latin typeface="ITC Officina Serif"/>
                <a:cs typeface="Arial"/>
              </a:rPr>
              <a:t> frame radially expands to maintain position in LAA</a:t>
            </a:r>
          </a:p>
          <a:p>
            <a:pPr eaLnBrk="1" hangingPunct="1">
              <a:lnSpc>
                <a:spcPct val="90000"/>
              </a:lnSpc>
              <a:buClr>
                <a:srgbClr val="00467F"/>
              </a:buClr>
              <a:defRPr/>
            </a:pPr>
            <a:r>
              <a:rPr lang="en-US" kern="0" dirty="0">
                <a:solidFill>
                  <a:srgbClr val="6A737B">
                    <a:lumMod val="75000"/>
                  </a:srgbClr>
                </a:solidFill>
                <a:latin typeface="ITC Officina Serif"/>
                <a:cs typeface="Arial"/>
              </a:rPr>
              <a:t>10 fixation anchors engage LAA tissue for stability and retention</a:t>
            </a:r>
          </a:p>
          <a:p>
            <a:pPr eaLnBrk="1" hangingPunct="1">
              <a:lnSpc>
                <a:spcPct val="90000"/>
              </a:lnSpc>
              <a:buClr>
                <a:srgbClr val="00467F"/>
              </a:buClr>
              <a:defRPr/>
            </a:pPr>
            <a:r>
              <a:rPr lang="en-US" kern="0" dirty="0">
                <a:solidFill>
                  <a:srgbClr val="6A737B">
                    <a:lumMod val="75000"/>
                  </a:srgbClr>
                </a:solidFill>
                <a:latin typeface="ITC Officina Serif"/>
                <a:cs typeface="Arial"/>
              </a:rPr>
              <a:t>Polyethylene terephthalate  (PET) membrane designed to block emboli from exiting the LAA</a:t>
            </a:r>
          </a:p>
        </p:txBody>
      </p:sp>
      <p:sp>
        <p:nvSpPr>
          <p:cNvPr id="16" name="Line 6"/>
          <p:cNvSpPr>
            <a:spLocks noChangeShapeType="1"/>
          </p:cNvSpPr>
          <p:nvPr/>
        </p:nvSpPr>
        <p:spPr bwMode="auto">
          <a:xfrm flipV="1">
            <a:off x="2894806" y="5138737"/>
            <a:ext cx="167482" cy="438150"/>
          </a:xfrm>
          <a:prstGeom prst="line">
            <a:avLst/>
          </a:prstGeom>
          <a:noFill/>
          <a:ln w="38100">
            <a:solidFill>
              <a:srgbClr val="000000"/>
            </a:solidFill>
            <a:round/>
            <a:headEnd/>
            <a:tailEnd type="arrow" w="med" len="med"/>
          </a:ln>
          <a:extLst>
            <a:ext uri="{909E8E84-426E-40DD-AFC4-6F175D3DCCD1}">
              <a14:hiddenFill xmlns:a14="http://schemas.microsoft.com/office/drawing/2010/main">
                <a:noFill/>
              </a14:hiddenFill>
            </a:ext>
          </a:extLst>
        </p:spPr>
        <p:txBody>
          <a:bodyPr lIns="0" tIns="0" rIns="0" bIns="0"/>
          <a:lstStyle/>
          <a:p>
            <a:pPr>
              <a:defRPr/>
            </a:pPr>
            <a:endParaRPr lang="en-US" kern="0">
              <a:solidFill>
                <a:sysClr val="windowText" lastClr="000000"/>
              </a:solidFill>
              <a:cs typeface="Arial" charset="0"/>
            </a:endParaRPr>
          </a:p>
        </p:txBody>
      </p:sp>
      <p:sp>
        <p:nvSpPr>
          <p:cNvPr id="17" name="Line 8"/>
          <p:cNvSpPr>
            <a:spLocks noChangeShapeType="1"/>
          </p:cNvSpPr>
          <p:nvPr/>
        </p:nvSpPr>
        <p:spPr bwMode="auto">
          <a:xfrm flipH="1">
            <a:off x="3384550" y="2033587"/>
            <a:ext cx="344488" cy="457200"/>
          </a:xfrm>
          <a:prstGeom prst="line">
            <a:avLst/>
          </a:prstGeom>
          <a:noFill/>
          <a:ln w="38100">
            <a:solidFill>
              <a:srgbClr val="000000"/>
            </a:solidFill>
            <a:round/>
            <a:headEnd/>
            <a:tailEnd type="arrow" w="med" len="med"/>
          </a:ln>
          <a:extLst>
            <a:ext uri="{909E8E84-426E-40DD-AFC4-6F175D3DCCD1}">
              <a14:hiddenFill xmlns:a14="http://schemas.microsoft.com/office/drawing/2010/main">
                <a:noFill/>
              </a14:hiddenFill>
            </a:ext>
          </a:extLst>
        </p:spPr>
        <p:txBody>
          <a:bodyPr lIns="0" tIns="0" rIns="0" bIns="0"/>
          <a:lstStyle/>
          <a:p>
            <a:pPr>
              <a:defRPr/>
            </a:pPr>
            <a:endParaRPr lang="en-US" kern="0">
              <a:solidFill>
                <a:sysClr val="windowText" lastClr="000000"/>
              </a:solidFill>
              <a:cs typeface="Arial" charset="0"/>
            </a:endParaRPr>
          </a:p>
        </p:txBody>
      </p:sp>
      <p:sp>
        <p:nvSpPr>
          <p:cNvPr id="33800" name="Rectangle 11"/>
          <p:cNvSpPr>
            <a:spLocks noChangeArrowheads="1"/>
          </p:cNvSpPr>
          <p:nvPr/>
        </p:nvSpPr>
        <p:spPr bwMode="auto">
          <a:xfrm>
            <a:off x="2071023" y="5562600"/>
            <a:ext cx="1019175" cy="32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p>
            <a:r>
              <a:rPr lang="en-US" sz="1600" dirty="0">
                <a:solidFill>
                  <a:srgbClr val="6A737B">
                    <a:lumMod val="75000"/>
                  </a:srgbClr>
                </a:solidFill>
                <a:latin typeface="ITC Officina Serif"/>
                <a:ea typeface="MS PGothic" pitchFamily="34" charset="-128"/>
              </a:rPr>
              <a:t> Anchors</a:t>
            </a:r>
          </a:p>
        </p:txBody>
      </p:sp>
      <p:sp>
        <p:nvSpPr>
          <p:cNvPr id="33801" name="Rectangle 11"/>
          <p:cNvSpPr>
            <a:spLocks noChangeArrowheads="1"/>
          </p:cNvSpPr>
          <p:nvPr/>
        </p:nvSpPr>
        <p:spPr bwMode="auto">
          <a:xfrm>
            <a:off x="3021013" y="1447800"/>
            <a:ext cx="14001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p>
            <a:r>
              <a:rPr lang="en-US" sz="1600" dirty="0">
                <a:solidFill>
                  <a:srgbClr val="6A737B">
                    <a:lumMod val="75000"/>
                  </a:srgbClr>
                </a:solidFill>
                <a:latin typeface="ITC Officina Serif"/>
                <a:ea typeface="MS PGothic" pitchFamily="34" charset="-128"/>
              </a:rPr>
              <a:t>160 Micron Membrane</a:t>
            </a:r>
          </a:p>
        </p:txBody>
      </p:sp>
      <p:pic>
        <p:nvPicPr>
          <p:cNvPr id="33802" name="Picture 13" descr="http://international.inside.bsci.com/intranetr30/marcom/crm/downloadcenter/watchman/download_material/WATCHMAN_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 y="2262187"/>
            <a:ext cx="404812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 y="6324600"/>
            <a:ext cx="4116388" cy="246221"/>
          </a:xfrm>
          <a:prstGeom prst="rect">
            <a:avLst/>
          </a:prstGeom>
          <a:noFill/>
        </p:spPr>
        <p:txBody>
          <a:bodyPr wrap="square" rtlCol="0">
            <a:spAutoFit/>
          </a:bodyPr>
          <a:lstStyle/>
          <a:p>
            <a:endParaRPr lang="en-US" sz="1000" dirty="0">
              <a:solidFill>
                <a:srgbClr val="00467F"/>
              </a:solidFill>
            </a:endParaRPr>
          </a:p>
        </p:txBody>
      </p:sp>
      <p:sp>
        <p:nvSpPr>
          <p:cNvPr id="3" name="TextBox 2"/>
          <p:cNvSpPr txBox="1"/>
          <p:nvPr/>
        </p:nvSpPr>
        <p:spPr>
          <a:xfrm>
            <a:off x="609600" y="6096000"/>
            <a:ext cx="4038600" cy="584775"/>
          </a:xfrm>
          <a:prstGeom prst="rect">
            <a:avLst/>
          </a:prstGeom>
          <a:noFill/>
        </p:spPr>
        <p:txBody>
          <a:bodyPr wrap="square" rtlCol="0">
            <a:spAutoFit/>
          </a:bodyPr>
          <a:lstStyle/>
          <a:p>
            <a:pPr algn="ctr"/>
            <a:r>
              <a:rPr lang="en-US" sz="1600" b="1" i="1" kern="0" dirty="0">
                <a:solidFill>
                  <a:srgbClr val="6A737B">
                    <a:lumMod val="75000"/>
                  </a:srgbClr>
                </a:solidFill>
                <a:latin typeface="ITC Officina Serif"/>
              </a:rPr>
              <a:t>Designed specifically for the left atrial appendage</a:t>
            </a:r>
            <a:endParaRPr lang="en-US" sz="1050" b="1" i="1" dirty="0">
              <a:solidFill>
                <a:srgbClr val="6A737B">
                  <a:lumMod val="75000"/>
                </a:srgbClr>
              </a:solidFill>
              <a:latin typeface="ITC Officina Serif"/>
            </a:endParaRPr>
          </a:p>
        </p:txBody>
      </p:sp>
      <p:sp>
        <p:nvSpPr>
          <p:cNvPr id="12" name="Title 1"/>
          <p:cNvSpPr txBox="1">
            <a:spLocks/>
          </p:cNvSpPr>
          <p:nvPr/>
        </p:nvSpPr>
        <p:spPr>
          <a:xfrm>
            <a:off x="381000" y="228600"/>
            <a:ext cx="6705600" cy="838200"/>
          </a:xfrm>
          <a:prstGeom prst="rect">
            <a:avLst/>
          </a:prstGeom>
        </p:spPr>
        <p:txBody>
          <a:bodyPr>
            <a:noAutofit/>
          </a:bodyPr>
          <a:lstStyle>
            <a:lvl1pPr algn="ctr" defTabSz="914400" rtl="0" eaLnBrk="1" latinLnBrk="0" hangingPunct="1">
              <a:spcBef>
                <a:spcPct val="0"/>
              </a:spcBef>
              <a:buNone/>
              <a:defRPr lang="en-US" sz="2800" kern="1200"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algn="l"/>
            <a:endParaRPr sz="2600" b="1" dirty="0">
              <a:solidFill>
                <a:srgbClr val="6A737B">
                  <a:lumMod val="75000"/>
                </a:srgbClr>
              </a:solidFill>
              <a:effectLst/>
              <a:latin typeface="ITC Officina Serif"/>
            </a:endParaRPr>
          </a:p>
        </p:txBody>
      </p:sp>
      <p:sp>
        <p:nvSpPr>
          <p:cNvPr id="5" name="Content Placeholder 4"/>
          <p:cNvSpPr>
            <a:spLocks noGrp="1"/>
          </p:cNvSpPr>
          <p:nvPr>
            <p:ph sz="half" idx="1"/>
          </p:nvPr>
        </p:nvSpPr>
        <p:spPr/>
        <p:txBody>
          <a:bodyPr/>
          <a:lstStyle/>
          <a:p>
            <a:endParaRPr lang="en-US"/>
          </a:p>
        </p:txBody>
      </p:sp>
    </p:spTree>
    <p:extLst>
      <p:ext uri="{BB962C8B-B14F-4D97-AF65-F5344CB8AC3E}">
        <p14:creationId xmlns:p14="http://schemas.microsoft.com/office/powerpoint/2010/main" val="264299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C:\Users\youngn5\Desktop\Implant_Procedure_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516"/>
          <a:stretch/>
        </p:blipFill>
        <p:spPr bwMode="auto">
          <a:xfrm>
            <a:off x="1143000" y="1715868"/>
            <a:ext cx="6629400" cy="382604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n-US" dirty="0"/>
              <a:t>WATCHMAN Implant Procedure: Percutaneous Access</a:t>
            </a:r>
          </a:p>
        </p:txBody>
      </p:sp>
      <p:sp>
        <p:nvSpPr>
          <p:cNvPr id="7" name="Rounded Rectangle 6"/>
          <p:cNvSpPr/>
          <p:nvPr/>
        </p:nvSpPr>
        <p:spPr>
          <a:xfrm>
            <a:off x="685800" y="5715000"/>
            <a:ext cx="7848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latin typeface="Arial" panose="020B0604020202020204" pitchFamily="34" charset="0"/>
                <a:cs typeface="Arial" panose="020B0604020202020204" pitchFamily="34" charset="0"/>
              </a:rPr>
              <a:t>Using a standard percutaneous technique, a </a:t>
            </a:r>
            <a:r>
              <a:rPr lang="en-US" sz="2400" dirty="0" err="1">
                <a:solidFill>
                  <a:schemeClr val="bg2"/>
                </a:solidFill>
                <a:latin typeface="Arial" panose="020B0604020202020204" pitchFamily="34" charset="0"/>
                <a:cs typeface="Arial" panose="020B0604020202020204" pitchFamily="34" charset="0"/>
              </a:rPr>
              <a:t>guidewire</a:t>
            </a:r>
            <a:r>
              <a:rPr lang="en-US" sz="2400" dirty="0">
                <a:solidFill>
                  <a:schemeClr val="bg2"/>
                </a:solidFill>
                <a:latin typeface="Arial" panose="020B0604020202020204" pitchFamily="34" charset="0"/>
                <a:cs typeface="Arial" panose="020B0604020202020204" pitchFamily="34" charset="0"/>
              </a:rPr>
              <a:t> and vessel dilator are inserted into the femoral vein.</a:t>
            </a:r>
          </a:p>
        </p:txBody>
      </p:sp>
    </p:spTree>
    <p:extLst>
      <p:ext uri="{BB962C8B-B14F-4D97-AF65-F5344CB8AC3E}">
        <p14:creationId xmlns:p14="http://schemas.microsoft.com/office/powerpoint/2010/main" val="275936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Users\youngn5\Desktop\Implant_Procedure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715867"/>
            <a:ext cx="6629400" cy="382604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n-US" dirty="0"/>
              <a:t>WATCHMAN Implant Procedure: Imaging and </a:t>
            </a:r>
            <a:r>
              <a:rPr lang="en-US" dirty="0" err="1"/>
              <a:t>Transseptal</a:t>
            </a:r>
            <a:r>
              <a:rPr lang="en-US" dirty="0"/>
              <a:t> Access</a:t>
            </a:r>
          </a:p>
        </p:txBody>
      </p:sp>
      <p:sp>
        <p:nvSpPr>
          <p:cNvPr id="7" name="Rounded Rectangle 6"/>
          <p:cNvSpPr/>
          <p:nvPr/>
        </p:nvSpPr>
        <p:spPr>
          <a:xfrm>
            <a:off x="685800" y="5715000"/>
            <a:ext cx="7848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Arial" panose="020B0604020202020204" pitchFamily="34" charset="0"/>
                <a:cs typeface="Arial" panose="020B0604020202020204" pitchFamily="34" charset="0"/>
              </a:rPr>
              <a:t>The </a:t>
            </a:r>
            <a:r>
              <a:rPr lang="en-US" sz="2000" dirty="0" err="1">
                <a:solidFill>
                  <a:schemeClr val="bg2"/>
                </a:solidFill>
                <a:latin typeface="Arial" panose="020B0604020202020204" pitchFamily="34" charset="0"/>
                <a:cs typeface="Arial" panose="020B0604020202020204" pitchFamily="34" charset="0"/>
              </a:rPr>
              <a:t>interatrial</a:t>
            </a:r>
            <a:r>
              <a:rPr lang="en-US" sz="2000" dirty="0">
                <a:solidFill>
                  <a:schemeClr val="bg2"/>
                </a:solidFill>
                <a:latin typeface="Arial" panose="020B0604020202020204" pitchFamily="34" charset="0"/>
                <a:cs typeface="Arial" panose="020B0604020202020204" pitchFamily="34" charset="0"/>
              </a:rPr>
              <a:t> septum is crossed using a standard transseptal access system and the procedure is performed with fluoroscopy and </a:t>
            </a:r>
            <a:r>
              <a:rPr lang="en-US" sz="2000" dirty="0" err="1">
                <a:solidFill>
                  <a:schemeClr val="bg2"/>
                </a:solidFill>
                <a:latin typeface="Arial" panose="020B0604020202020204" pitchFamily="34" charset="0"/>
                <a:cs typeface="Arial" panose="020B0604020202020204" pitchFamily="34" charset="0"/>
              </a:rPr>
              <a:t>transesophageal</a:t>
            </a:r>
            <a:r>
              <a:rPr lang="en-US" sz="2000" dirty="0">
                <a:solidFill>
                  <a:schemeClr val="bg2"/>
                </a:solidFill>
                <a:latin typeface="Arial" panose="020B0604020202020204" pitchFamily="34" charset="0"/>
                <a:cs typeface="Arial" panose="020B0604020202020204" pitchFamily="34" charset="0"/>
              </a:rPr>
              <a:t> echocardiography (TEE)</a:t>
            </a:r>
          </a:p>
        </p:txBody>
      </p:sp>
    </p:spTree>
    <p:extLst>
      <p:ext uri="{BB962C8B-B14F-4D97-AF65-F5344CB8AC3E}">
        <p14:creationId xmlns:p14="http://schemas.microsoft.com/office/powerpoint/2010/main" val="11180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Users\youngn5\Desktop\Implant_Procedure_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792"/>
          <a:stretch/>
        </p:blipFill>
        <p:spPr bwMode="auto">
          <a:xfrm>
            <a:off x="1143000" y="1715866"/>
            <a:ext cx="6629400" cy="382604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n-US" dirty="0"/>
              <a:t>WATCHMAN Implant Procedure: Navigating to the LAA</a:t>
            </a:r>
          </a:p>
        </p:txBody>
      </p:sp>
      <p:sp>
        <p:nvSpPr>
          <p:cNvPr id="7" name="Rounded Rectangle 6"/>
          <p:cNvSpPr/>
          <p:nvPr/>
        </p:nvSpPr>
        <p:spPr>
          <a:xfrm>
            <a:off x="685800" y="5715000"/>
            <a:ext cx="7848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Arial" panose="020B0604020202020204" pitchFamily="34" charset="0"/>
                <a:cs typeface="Arial" panose="020B0604020202020204" pitchFamily="34" charset="0"/>
              </a:rPr>
              <a:t>Access sheath is advanced over the </a:t>
            </a:r>
            <a:r>
              <a:rPr lang="en-US" sz="2000" dirty="0" err="1">
                <a:solidFill>
                  <a:schemeClr val="bg2"/>
                </a:solidFill>
                <a:latin typeface="Arial" panose="020B0604020202020204" pitchFamily="34" charset="0"/>
                <a:cs typeface="Arial" panose="020B0604020202020204" pitchFamily="34" charset="0"/>
              </a:rPr>
              <a:t>guidewire</a:t>
            </a:r>
            <a:r>
              <a:rPr lang="en-US" sz="2000" dirty="0">
                <a:solidFill>
                  <a:schemeClr val="bg2"/>
                </a:solidFill>
                <a:latin typeface="Arial" panose="020B0604020202020204" pitchFamily="34" charset="0"/>
                <a:cs typeface="Arial" panose="020B0604020202020204" pitchFamily="34" charset="0"/>
              </a:rPr>
              <a:t> into the </a:t>
            </a:r>
          </a:p>
          <a:p>
            <a:pPr algn="ctr"/>
            <a:r>
              <a:rPr lang="en-US" sz="2000" dirty="0">
                <a:solidFill>
                  <a:schemeClr val="bg2"/>
                </a:solidFill>
                <a:latin typeface="Arial" panose="020B0604020202020204" pitchFamily="34" charset="0"/>
                <a:cs typeface="Arial" panose="020B0604020202020204" pitchFamily="34" charset="0"/>
              </a:rPr>
              <a:t>left atrium and then navigated into the distal portion </a:t>
            </a:r>
          </a:p>
          <a:p>
            <a:pPr algn="ctr"/>
            <a:r>
              <a:rPr lang="en-US" sz="2000" dirty="0">
                <a:solidFill>
                  <a:schemeClr val="bg2"/>
                </a:solidFill>
                <a:latin typeface="Arial" panose="020B0604020202020204" pitchFamily="34" charset="0"/>
                <a:cs typeface="Arial" panose="020B0604020202020204" pitchFamily="34" charset="0"/>
              </a:rPr>
              <a:t>of the LAA over a pigtail catheter.</a:t>
            </a:r>
          </a:p>
        </p:txBody>
      </p:sp>
    </p:spTree>
    <p:extLst>
      <p:ext uri="{BB962C8B-B14F-4D97-AF65-F5344CB8AC3E}">
        <p14:creationId xmlns:p14="http://schemas.microsoft.com/office/powerpoint/2010/main" val="32364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C:\Users\youngn5\Desktop\Implant_Procedure_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3060"/>
          <a:stretch/>
        </p:blipFill>
        <p:spPr bwMode="auto">
          <a:xfrm>
            <a:off x="1143000" y="1715865"/>
            <a:ext cx="6629400" cy="382604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n-US" dirty="0"/>
              <a:t>WATCHMAN Implant Procedure: Navigating to the LAA</a:t>
            </a:r>
          </a:p>
        </p:txBody>
      </p:sp>
      <p:sp>
        <p:nvSpPr>
          <p:cNvPr id="7" name="Rounded Rectangle 6"/>
          <p:cNvSpPr/>
          <p:nvPr/>
        </p:nvSpPr>
        <p:spPr>
          <a:xfrm>
            <a:off x="685800" y="5859926"/>
            <a:ext cx="7848600" cy="624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Arial" panose="020B0604020202020204" pitchFamily="34" charset="0"/>
                <a:cs typeface="Arial" panose="020B0604020202020204" pitchFamily="34" charset="0"/>
              </a:rPr>
              <a:t>WATCHMAN is then deployed and released in the LAA.</a:t>
            </a:r>
          </a:p>
        </p:txBody>
      </p:sp>
    </p:spTree>
    <p:extLst>
      <p:ext uri="{BB962C8B-B14F-4D97-AF65-F5344CB8AC3E}">
        <p14:creationId xmlns:p14="http://schemas.microsoft.com/office/powerpoint/2010/main" val="134382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C:\Users\youngn5\Desktop\Implant_Procedure_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3060"/>
          <a:stretch/>
        </p:blipFill>
        <p:spPr bwMode="auto">
          <a:xfrm>
            <a:off x="1143000" y="1715865"/>
            <a:ext cx="6629400" cy="382604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n-US" dirty="0"/>
              <a:t>WATCHMAN Implant Procedure: </a:t>
            </a:r>
            <a:br>
              <a:rPr lang="en-US" dirty="0"/>
            </a:br>
            <a:r>
              <a:rPr lang="en-US" dirty="0"/>
              <a:t>Healing after ~45 days</a:t>
            </a:r>
          </a:p>
        </p:txBody>
      </p:sp>
      <p:sp>
        <p:nvSpPr>
          <p:cNvPr id="7" name="Rounded Rectangle 6"/>
          <p:cNvSpPr/>
          <p:nvPr/>
        </p:nvSpPr>
        <p:spPr>
          <a:xfrm>
            <a:off x="685800" y="5686832"/>
            <a:ext cx="7848600" cy="9425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Arial" panose="020B0604020202020204" pitchFamily="34" charset="0"/>
                <a:cs typeface="Arial" panose="020B0604020202020204" pitchFamily="34" charset="0"/>
              </a:rPr>
              <a:t>Heart tissue grows over the WATCHMAN Implant, and the LAA is permanently sealed after approximately 45 days</a:t>
            </a:r>
          </a:p>
        </p:txBody>
      </p:sp>
      <p:pic>
        <p:nvPicPr>
          <p:cNvPr id="6" name="Picture 10" descr="C:\Users\youngn5\Desktop\Implant_Procedure_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365"/>
          <a:stretch/>
        </p:blipFill>
        <p:spPr bwMode="auto">
          <a:xfrm>
            <a:off x="1152938" y="1715864"/>
            <a:ext cx="6619461" cy="3820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22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Implant Animation</a:t>
            </a:r>
          </a:p>
        </p:txBody>
      </p:sp>
      <p:sp>
        <p:nvSpPr>
          <p:cNvPr id="3" name="Content Placeholder 2"/>
          <p:cNvSpPr>
            <a:spLocks noGrp="1"/>
          </p:cNvSpPr>
          <p:nvPr>
            <p:ph sz="half" idx="1"/>
          </p:nvPr>
        </p:nvSpPr>
        <p:spPr/>
        <p:txBody>
          <a:bodyPr/>
          <a:lstStyle/>
          <a:p>
            <a:r>
              <a:rPr lang="en-US" dirty="0"/>
              <a:t>If you would like to include the animation in this presentation, please download it from the following link:</a:t>
            </a:r>
          </a:p>
          <a:p>
            <a:r>
              <a:rPr lang="en-US" dirty="0">
                <a:hlinkClick r:id="rId3"/>
              </a:rPr>
              <a:t>https://bostonscientific.box.com/s/bt4jssgnqfkgz1zi95bs1ggjkl3hj1lo</a:t>
            </a:r>
            <a:endParaRPr lang="en-US" dirty="0"/>
          </a:p>
          <a:p>
            <a:endParaRPr lang="en-US" dirty="0"/>
          </a:p>
          <a:p>
            <a:r>
              <a:rPr lang="en-US" dirty="0"/>
              <a:t>To insert it on this slide.  </a:t>
            </a:r>
          </a:p>
          <a:p>
            <a:pPr lvl="1"/>
            <a:r>
              <a:rPr lang="en-US" sz="2000" dirty="0"/>
              <a:t>Click on “Insert”</a:t>
            </a:r>
          </a:p>
          <a:p>
            <a:pPr lvl="1"/>
            <a:r>
              <a:rPr lang="en-US" sz="2000" dirty="0"/>
              <a:t>Click on “Video”</a:t>
            </a:r>
          </a:p>
          <a:p>
            <a:pPr lvl="2"/>
            <a:r>
              <a:rPr lang="en-US" sz="1800" dirty="0"/>
              <a:t>Select “Video from file”</a:t>
            </a:r>
          </a:p>
          <a:p>
            <a:pPr lvl="1"/>
            <a:r>
              <a:rPr lang="en-US" sz="2000" dirty="0"/>
              <a:t>Go to “Playback”</a:t>
            </a:r>
          </a:p>
          <a:p>
            <a:pPr lvl="2"/>
            <a:r>
              <a:rPr lang="en-US" sz="1800" dirty="0"/>
              <a:t>Select “Start Automatically” from the dropdown menu next to the volume button</a:t>
            </a:r>
          </a:p>
          <a:p>
            <a:pPr lvl="2"/>
            <a:r>
              <a:rPr lang="en-US" sz="1800" dirty="0"/>
              <a:t>Select “Play Full Screen”</a:t>
            </a:r>
          </a:p>
        </p:txBody>
      </p:sp>
    </p:spTree>
    <p:extLst>
      <p:ext uri="{BB962C8B-B14F-4D97-AF65-F5344CB8AC3E}">
        <p14:creationId xmlns:p14="http://schemas.microsoft.com/office/powerpoint/2010/main" val="381201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Timeline of Adjunctive Pharmacotherapy in WATCHMAN Device Patients</a:t>
            </a:r>
          </a:p>
        </p:txBody>
      </p:sp>
      <p:sp>
        <p:nvSpPr>
          <p:cNvPr id="5" name="Rectangle 4"/>
          <p:cNvSpPr/>
          <p:nvPr/>
        </p:nvSpPr>
        <p:spPr>
          <a:xfrm>
            <a:off x="762000" y="3124200"/>
            <a:ext cx="990600" cy="762000"/>
          </a:xfrm>
          <a:prstGeom prst="rect">
            <a:avLst/>
          </a:prstGeom>
          <a:solidFill>
            <a:schemeClr val="accent1">
              <a:lumMod val="20000"/>
              <a:lumOff val="80000"/>
            </a:schemeClr>
          </a:solidFill>
          <a:ln>
            <a:solidFill>
              <a:srgbClr val="0002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0204"/>
                </a:solidFill>
              </a:rPr>
              <a:t>Warfarin + ASA</a:t>
            </a:r>
          </a:p>
          <a:p>
            <a:pPr algn="ctr"/>
            <a:r>
              <a:rPr lang="en-US" sz="1200" b="1" dirty="0">
                <a:solidFill>
                  <a:srgbClr val="000204"/>
                </a:solidFill>
              </a:rPr>
              <a:t>(81mg) daily</a:t>
            </a:r>
          </a:p>
        </p:txBody>
      </p:sp>
      <p:sp>
        <p:nvSpPr>
          <p:cNvPr id="7" name="Rectangle 6"/>
          <p:cNvSpPr/>
          <p:nvPr/>
        </p:nvSpPr>
        <p:spPr>
          <a:xfrm>
            <a:off x="1807534" y="3124200"/>
            <a:ext cx="1930400" cy="762000"/>
          </a:xfrm>
          <a:prstGeom prst="rect">
            <a:avLst/>
          </a:prstGeom>
          <a:solidFill>
            <a:schemeClr val="accent1">
              <a:lumMod val="40000"/>
              <a:lumOff val="60000"/>
            </a:schemeClr>
          </a:solidFill>
          <a:ln>
            <a:solidFill>
              <a:srgbClr val="0002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rgbClr val="000204"/>
                </a:solidFill>
              </a:rPr>
              <a:t>Clopidogrel</a:t>
            </a:r>
            <a:r>
              <a:rPr lang="en-US" sz="1200" b="1" dirty="0">
                <a:solidFill>
                  <a:srgbClr val="000204"/>
                </a:solidFill>
              </a:rPr>
              <a:t> (75mg) + ASA (325 mg) daily</a:t>
            </a:r>
          </a:p>
        </p:txBody>
      </p:sp>
      <p:sp>
        <p:nvSpPr>
          <p:cNvPr id="8" name="Rectangle 7"/>
          <p:cNvSpPr/>
          <p:nvPr/>
        </p:nvSpPr>
        <p:spPr>
          <a:xfrm>
            <a:off x="3799367" y="3124200"/>
            <a:ext cx="4551781" cy="762000"/>
          </a:xfrm>
          <a:prstGeom prst="rect">
            <a:avLst/>
          </a:prstGeom>
          <a:ln>
            <a:solidFill>
              <a:srgbClr val="0002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rPr>
              <a:t>ASA (325mg) daily</a:t>
            </a:r>
          </a:p>
        </p:txBody>
      </p:sp>
      <p:cxnSp>
        <p:nvCxnSpPr>
          <p:cNvPr id="9" name="Straight Arrow Connector 8"/>
          <p:cNvCxnSpPr/>
          <p:nvPr/>
        </p:nvCxnSpPr>
        <p:spPr>
          <a:xfrm>
            <a:off x="762000" y="4114800"/>
            <a:ext cx="7589148"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2000" y="4114800"/>
            <a:ext cx="0" cy="22860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787104" y="4114800"/>
            <a:ext cx="0" cy="22860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66870" y="4114800"/>
            <a:ext cx="0" cy="22860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8197" y="4343400"/>
            <a:ext cx="684803" cy="261610"/>
          </a:xfrm>
          <a:prstGeom prst="rect">
            <a:avLst/>
          </a:prstGeom>
          <a:noFill/>
        </p:spPr>
        <p:txBody>
          <a:bodyPr wrap="none" rtlCol="0">
            <a:spAutoFit/>
          </a:bodyPr>
          <a:lstStyle/>
          <a:p>
            <a:pPr algn="ctr"/>
            <a:r>
              <a:rPr lang="en-US" sz="1100" b="1" dirty="0">
                <a:solidFill>
                  <a:srgbClr val="6A737B">
                    <a:lumMod val="50000"/>
                  </a:srgbClr>
                </a:solidFill>
              </a:rPr>
              <a:t>Implant</a:t>
            </a:r>
          </a:p>
        </p:txBody>
      </p:sp>
      <p:sp>
        <p:nvSpPr>
          <p:cNvPr id="18" name="TextBox 17"/>
          <p:cNvSpPr txBox="1"/>
          <p:nvPr/>
        </p:nvSpPr>
        <p:spPr>
          <a:xfrm>
            <a:off x="1412731" y="4343400"/>
            <a:ext cx="756938" cy="261610"/>
          </a:xfrm>
          <a:prstGeom prst="rect">
            <a:avLst/>
          </a:prstGeom>
          <a:noFill/>
        </p:spPr>
        <p:txBody>
          <a:bodyPr wrap="none" rtlCol="0">
            <a:spAutoFit/>
          </a:bodyPr>
          <a:lstStyle/>
          <a:p>
            <a:pPr algn="ctr"/>
            <a:r>
              <a:rPr lang="en-US" sz="1100" b="1" dirty="0">
                <a:solidFill>
                  <a:srgbClr val="6A737B">
                    <a:lumMod val="50000"/>
                  </a:srgbClr>
                </a:solidFill>
              </a:rPr>
              <a:t>45 days*</a:t>
            </a:r>
          </a:p>
        </p:txBody>
      </p:sp>
      <p:sp>
        <p:nvSpPr>
          <p:cNvPr id="19" name="TextBox 18"/>
          <p:cNvSpPr txBox="1"/>
          <p:nvPr/>
        </p:nvSpPr>
        <p:spPr>
          <a:xfrm>
            <a:off x="3366679" y="4343400"/>
            <a:ext cx="811441" cy="261610"/>
          </a:xfrm>
          <a:prstGeom prst="rect">
            <a:avLst/>
          </a:prstGeom>
          <a:noFill/>
        </p:spPr>
        <p:txBody>
          <a:bodyPr wrap="none" rtlCol="0">
            <a:spAutoFit/>
          </a:bodyPr>
          <a:lstStyle/>
          <a:p>
            <a:pPr algn="ctr"/>
            <a:r>
              <a:rPr lang="en-US" sz="1100" b="1" dirty="0">
                <a:solidFill>
                  <a:srgbClr val="6A737B">
                    <a:lumMod val="50000"/>
                  </a:srgbClr>
                </a:solidFill>
              </a:rPr>
              <a:t>6 months</a:t>
            </a:r>
          </a:p>
        </p:txBody>
      </p:sp>
      <p:sp>
        <p:nvSpPr>
          <p:cNvPr id="21" name="TextBox 20"/>
          <p:cNvSpPr txBox="1"/>
          <p:nvPr/>
        </p:nvSpPr>
        <p:spPr>
          <a:xfrm>
            <a:off x="304800" y="5715000"/>
            <a:ext cx="8610600" cy="276999"/>
          </a:xfrm>
          <a:prstGeom prst="rect">
            <a:avLst/>
          </a:prstGeom>
          <a:noFill/>
        </p:spPr>
        <p:txBody>
          <a:bodyPr wrap="square" rtlCol="0">
            <a:spAutoFit/>
          </a:bodyPr>
          <a:lstStyle/>
          <a:p>
            <a:r>
              <a:rPr lang="de-DE" sz="1200" dirty="0">
                <a:solidFill>
                  <a:schemeClr val="accent1"/>
                </a:solidFill>
              </a:rPr>
              <a:t>*if leak &gt;5mm, patients remained on warfarin + ASA until seal documented, skipping the clopidogrel + ASA pharmacotherapy</a:t>
            </a:r>
          </a:p>
        </p:txBody>
      </p:sp>
      <p:sp>
        <p:nvSpPr>
          <p:cNvPr id="17" name="TextBox 16"/>
          <p:cNvSpPr txBox="1"/>
          <p:nvPr/>
        </p:nvSpPr>
        <p:spPr>
          <a:xfrm>
            <a:off x="1066800" y="2590800"/>
            <a:ext cx="2530804" cy="338554"/>
          </a:xfrm>
          <a:prstGeom prst="rect">
            <a:avLst/>
          </a:prstGeom>
          <a:noFill/>
        </p:spPr>
        <p:txBody>
          <a:bodyPr wrap="square" rtlCol="0">
            <a:spAutoFit/>
          </a:bodyPr>
          <a:lstStyle/>
          <a:p>
            <a:pPr algn="ctr"/>
            <a:r>
              <a:rPr lang="en-US" sz="1600" b="1" i="1" dirty="0">
                <a:solidFill>
                  <a:srgbClr val="76B900"/>
                </a:solidFill>
              </a:rPr>
              <a:t>Post Procedure Therapy</a:t>
            </a:r>
          </a:p>
        </p:txBody>
      </p:sp>
      <p:sp>
        <p:nvSpPr>
          <p:cNvPr id="20" name="TextBox 19"/>
          <p:cNvSpPr txBox="1"/>
          <p:nvPr/>
        </p:nvSpPr>
        <p:spPr>
          <a:xfrm>
            <a:off x="4800600" y="2590800"/>
            <a:ext cx="2530804" cy="338554"/>
          </a:xfrm>
          <a:prstGeom prst="rect">
            <a:avLst/>
          </a:prstGeom>
          <a:noFill/>
        </p:spPr>
        <p:txBody>
          <a:bodyPr wrap="square" rtlCol="0">
            <a:spAutoFit/>
          </a:bodyPr>
          <a:lstStyle/>
          <a:p>
            <a:pPr algn="ctr"/>
            <a:r>
              <a:rPr lang="en-US" sz="1600" b="1" i="1" dirty="0">
                <a:solidFill>
                  <a:srgbClr val="76B900"/>
                </a:solidFill>
              </a:rPr>
              <a:t>Destination Therapy</a:t>
            </a:r>
          </a:p>
        </p:txBody>
      </p:sp>
      <p:sp>
        <p:nvSpPr>
          <p:cNvPr id="22" name="TextBox 21"/>
          <p:cNvSpPr txBox="1"/>
          <p:nvPr/>
        </p:nvSpPr>
        <p:spPr>
          <a:xfrm>
            <a:off x="-11915" y="6600498"/>
            <a:ext cx="7499698" cy="215444"/>
          </a:xfrm>
          <a:prstGeom prst="rect">
            <a:avLst/>
          </a:prstGeom>
          <a:noFill/>
        </p:spPr>
        <p:txBody>
          <a:bodyPr wrap="square" rtlCol="0">
            <a:spAutoFit/>
          </a:bodyPr>
          <a:lstStyle/>
          <a:p>
            <a:r>
              <a:rPr lang="da-DK" sz="800" dirty="0">
                <a:solidFill>
                  <a:schemeClr val="accent6">
                    <a:lumMod val="60000"/>
                    <a:lumOff val="40000"/>
                  </a:schemeClr>
                </a:solidFill>
              </a:rPr>
              <a:t>Price, M. J., V. Y. Reddy, et al. JACC: CV Interv 2015; 8(15): 1925-1932</a:t>
            </a:r>
            <a:endParaRPr lang="en-US" sz="800" i="1" dirty="0">
              <a:solidFill>
                <a:schemeClr val="accent6">
                  <a:lumMod val="60000"/>
                  <a:lumOff val="40000"/>
                </a:schemeClr>
              </a:solidFill>
            </a:endParaRPr>
          </a:p>
        </p:txBody>
      </p:sp>
    </p:spTree>
    <p:extLst>
      <p:ext uri="{BB962C8B-B14F-4D97-AF65-F5344CB8AC3E}">
        <p14:creationId xmlns:p14="http://schemas.microsoft.com/office/powerpoint/2010/main" val="173020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228600" y="1685544"/>
            <a:ext cx="5334000" cy="4943856"/>
          </a:xfrm>
        </p:spPr>
        <p:txBody>
          <a:bodyPr anchor="ctr">
            <a:normAutofit/>
          </a:bodyPr>
          <a:lstStyle/>
          <a:p>
            <a:pPr marL="0" indent="0" algn="ctr">
              <a:buNone/>
            </a:pPr>
            <a:r>
              <a:rPr lang="en-US" sz="3200" b="1" dirty="0"/>
              <a:t>Clinical Data: </a:t>
            </a:r>
          </a:p>
          <a:p>
            <a:pPr marL="0" indent="0" algn="ctr">
              <a:buNone/>
            </a:pPr>
            <a:r>
              <a:rPr lang="en-US" sz="3200" b="1" dirty="0"/>
              <a:t>Efficacy and Safety</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60545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6172200" cy="838200"/>
          </a:xfrm>
        </p:spPr>
        <p:txBody>
          <a:bodyPr>
            <a:noAutofit/>
          </a:bodyPr>
          <a:lstStyle/>
          <a:p>
            <a:r>
              <a:rPr lang="en-US" sz="2200" dirty="0"/>
              <a:t>WATCHMAN is the most studied LAAC Device- Most Patients and Only One with Long-term Clinical Data</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97947977"/>
              </p:ext>
            </p:extLst>
          </p:nvPr>
        </p:nvGraphicFramePr>
        <p:xfrm>
          <a:off x="274639" y="1643380"/>
          <a:ext cx="8488361" cy="4289100"/>
        </p:xfrm>
        <a:graphic>
          <a:graphicData uri="http://schemas.openxmlformats.org/drawingml/2006/table">
            <a:tbl>
              <a:tblPr firstRow="1" firstCol="1">
                <a:tableStyleId>{9DCAF9ED-07DC-4A11-8D7F-57B35C25682E}</a:tableStyleId>
              </a:tblPr>
              <a:tblGrid>
                <a:gridCol w="1563717">
                  <a:extLst>
                    <a:ext uri="{9D8B030D-6E8A-4147-A177-3AD203B41FA5}">
                      <a16:colId xmlns:a16="http://schemas.microsoft.com/office/drawing/2014/main" xmlns="" val="20000"/>
                    </a:ext>
                  </a:extLst>
                </a:gridCol>
                <a:gridCol w="931659">
                  <a:extLst>
                    <a:ext uri="{9D8B030D-6E8A-4147-A177-3AD203B41FA5}">
                      <a16:colId xmlns:a16="http://schemas.microsoft.com/office/drawing/2014/main" xmlns="" val="20001"/>
                    </a:ext>
                  </a:extLst>
                </a:gridCol>
                <a:gridCol w="5992985">
                  <a:extLst>
                    <a:ext uri="{9D8B030D-6E8A-4147-A177-3AD203B41FA5}">
                      <a16:colId xmlns:a16="http://schemas.microsoft.com/office/drawing/2014/main" xmlns="" val="20002"/>
                    </a:ext>
                  </a:extLst>
                </a:gridCol>
              </a:tblGrid>
              <a:tr h="383237">
                <a:tc>
                  <a:txBody>
                    <a:bodyPr/>
                    <a:lstStyle/>
                    <a:p>
                      <a:r>
                        <a:rPr lang="en-US" dirty="0"/>
                        <a:t>Key Trials</a:t>
                      </a:r>
                    </a:p>
                  </a:txBody>
                  <a:tcPr anchor="b"/>
                </a:tc>
                <a:tc>
                  <a:txBody>
                    <a:bodyPr/>
                    <a:lstStyle/>
                    <a:p>
                      <a:pPr algn="ctr"/>
                      <a:r>
                        <a:rPr lang="en-US" dirty="0"/>
                        <a:t>N</a:t>
                      </a:r>
                    </a:p>
                  </a:txBody>
                  <a:tcPr anchor="b"/>
                </a:tc>
                <a:tc>
                  <a:txBody>
                    <a:bodyPr/>
                    <a:lstStyle/>
                    <a:p>
                      <a:r>
                        <a:rPr lang="en-US" dirty="0"/>
                        <a:t>Highlights</a:t>
                      </a:r>
                    </a:p>
                  </a:txBody>
                  <a:tcPr anchor="b"/>
                </a:tc>
                <a:extLst>
                  <a:ext uri="{0D108BD9-81ED-4DB2-BD59-A6C34878D82A}">
                    <a16:rowId xmlns:a16="http://schemas.microsoft.com/office/drawing/2014/main" xmlns="" val="10000"/>
                  </a:ext>
                </a:extLst>
              </a:tr>
              <a:tr h="598479">
                <a:tc>
                  <a:txBody>
                    <a:bodyPr/>
                    <a:lstStyle/>
                    <a:p>
                      <a:r>
                        <a:rPr lang="en-US" sz="1600" dirty="0"/>
                        <a:t>PROTECT AF</a:t>
                      </a:r>
                      <a:r>
                        <a:rPr lang="en-US" sz="1600" baseline="30000" dirty="0"/>
                        <a:t>1</a:t>
                      </a:r>
                      <a:endParaRPr lang="en-US" sz="1600" dirty="0"/>
                    </a:p>
                    <a:p>
                      <a:r>
                        <a:rPr lang="en-US" sz="1600" dirty="0"/>
                        <a:t>(2005-2008)</a:t>
                      </a:r>
                      <a:endParaRPr lang="en-US" sz="1600" b="0" dirty="0"/>
                    </a:p>
                  </a:txBody>
                  <a:tcPr anchor="ctr"/>
                </a:tc>
                <a:tc>
                  <a:txBody>
                    <a:bodyPr/>
                    <a:lstStyle/>
                    <a:p>
                      <a:pPr algn="ctr"/>
                      <a:r>
                        <a:rPr lang="en-US" sz="1600" dirty="0"/>
                        <a:t>707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Prospective, randomized 2:1, non-inferiority trial of LAA closure vs. warfarin.  </a:t>
                      </a:r>
                      <a:endParaRPr kumimoji="0" lang="en-US" sz="1600" b="0" i="0" u="none" strike="noStrike" kern="1200" cap="none" spc="0" normalizeH="0" baseline="0" noProof="0" dirty="0">
                        <a:ln>
                          <a:noFill/>
                        </a:ln>
                        <a:solidFill>
                          <a:srgbClr val="000000"/>
                        </a:solidFill>
                        <a:effectLst/>
                        <a:uLnTx/>
                        <a:uFillTx/>
                        <a:latin typeface="+mn-lt"/>
                      </a:endParaRPr>
                    </a:p>
                  </a:txBody>
                  <a:tcPr anchor="ctr"/>
                </a:tc>
                <a:extLst>
                  <a:ext uri="{0D108BD9-81ED-4DB2-BD59-A6C34878D82A}">
                    <a16:rowId xmlns:a16="http://schemas.microsoft.com/office/drawing/2014/main" xmlns="" val="10001"/>
                  </a:ext>
                </a:extLst>
              </a:tr>
              <a:tr h="850470">
                <a:tc>
                  <a:txBody>
                    <a:bodyPr/>
                    <a:lstStyle/>
                    <a:p>
                      <a:r>
                        <a:rPr lang="en-US" sz="1600" dirty="0"/>
                        <a:t>CAP</a:t>
                      </a:r>
                      <a:r>
                        <a:rPr lang="en-US" sz="1600" baseline="30000" dirty="0"/>
                        <a:t>2</a:t>
                      </a:r>
                    </a:p>
                    <a:p>
                      <a:r>
                        <a:rPr lang="en-US" sz="1600" dirty="0"/>
                        <a:t>(2008-2010)</a:t>
                      </a:r>
                      <a:endParaRPr lang="en-US" sz="1600" b="0" dirty="0"/>
                    </a:p>
                  </a:txBody>
                  <a:tcPr anchor="ctr"/>
                </a:tc>
                <a:tc>
                  <a:txBody>
                    <a:bodyPr/>
                    <a:lstStyle/>
                    <a:p>
                      <a:pPr algn="ctr"/>
                      <a:r>
                        <a:rPr lang="en-US" sz="1600" dirty="0"/>
                        <a:t>566</a:t>
                      </a:r>
                    </a:p>
                  </a:txBody>
                  <a:tcPr anchor="ctr"/>
                </a:tc>
                <a:tc>
                  <a:txBody>
                    <a:bodyPr/>
                    <a:lstStyle/>
                    <a:p>
                      <a:r>
                        <a:rPr lang="en-US" sz="1600" dirty="0"/>
                        <a:t>Prospective</a:t>
                      </a:r>
                      <a:r>
                        <a:rPr lang="en-US" sz="1600" baseline="0" dirty="0"/>
                        <a:t> registry a</a:t>
                      </a:r>
                      <a:r>
                        <a:rPr lang="en-US" sz="1600" dirty="0"/>
                        <a:t>llowing continued access to the WATCHMAN Device and gain further information prior to PMA approval.</a:t>
                      </a:r>
                      <a:endParaRPr lang="en-US" sz="1600" dirty="0">
                        <a:latin typeface="+mn-lt"/>
                      </a:endParaRPr>
                    </a:p>
                  </a:txBody>
                  <a:tcPr anchor="ctr"/>
                </a:tc>
                <a:extLst>
                  <a:ext uri="{0D108BD9-81ED-4DB2-BD59-A6C34878D82A}">
                    <a16:rowId xmlns:a16="http://schemas.microsoft.com/office/drawing/2014/main" xmlns="" val="10002"/>
                  </a:ext>
                </a:extLst>
              </a:tr>
              <a:tr h="598479">
                <a:tc>
                  <a:txBody>
                    <a:bodyPr/>
                    <a:lstStyle/>
                    <a:p>
                      <a:r>
                        <a:rPr lang="en-US" sz="1600" dirty="0"/>
                        <a:t>PREVAIL</a:t>
                      </a:r>
                      <a:r>
                        <a:rPr lang="en-US" sz="1600" baseline="30000" dirty="0"/>
                        <a:t>3</a:t>
                      </a:r>
                    </a:p>
                    <a:p>
                      <a:r>
                        <a:rPr lang="en-US" sz="1600" dirty="0"/>
                        <a:t>(2010-2012)</a:t>
                      </a:r>
                      <a:endParaRPr lang="en-US" sz="1600" b="0" dirty="0"/>
                    </a:p>
                  </a:txBody>
                  <a:tcPr anchor="ctr"/>
                </a:tc>
                <a:tc>
                  <a:txBody>
                    <a:bodyPr/>
                    <a:lstStyle/>
                    <a:p>
                      <a:pPr algn="ctr"/>
                      <a:r>
                        <a:rPr lang="en-US" sz="1600" dirty="0"/>
                        <a:t>407</a:t>
                      </a:r>
                    </a:p>
                  </a:txBody>
                  <a:tcPr anchor="ctr"/>
                </a:tc>
                <a:tc>
                  <a:txBody>
                    <a:bodyPr/>
                    <a:lstStyle/>
                    <a:p>
                      <a:r>
                        <a:rPr kumimoji="0" lang="en-US" sz="1600" u="none" strike="noStrike" kern="1200" cap="none" spc="0" normalizeH="0" baseline="0" noProof="0" dirty="0">
                          <a:ln>
                            <a:noFill/>
                          </a:ln>
                          <a:effectLst/>
                          <a:uLnTx/>
                          <a:uFillTx/>
                        </a:rPr>
                        <a:t>Prospective, randomized 2:1, non-inferiority  trial</a:t>
                      </a:r>
                      <a:r>
                        <a:rPr lang="en-US" sz="1600" dirty="0"/>
                        <a:t> to collect additional information on the WATCHMAN Device.</a:t>
                      </a:r>
                      <a:endParaRPr lang="en-US" sz="1600" dirty="0">
                        <a:latin typeface="Calibri" pitchFamily="34" charset="0"/>
                        <a:cs typeface="Calibri" pitchFamily="34" charset="0"/>
                      </a:endParaRPr>
                    </a:p>
                  </a:txBody>
                  <a:tcPr anchor="ctr"/>
                </a:tc>
                <a:extLst>
                  <a:ext uri="{0D108BD9-81ED-4DB2-BD59-A6C34878D82A}">
                    <a16:rowId xmlns:a16="http://schemas.microsoft.com/office/drawing/2014/main" xmlns="" val="10003"/>
                  </a:ext>
                </a:extLst>
              </a:tr>
              <a:tr h="598479">
                <a:tc>
                  <a:txBody>
                    <a:bodyPr/>
                    <a:lstStyle/>
                    <a:p>
                      <a:r>
                        <a:rPr lang="en-US" sz="1600" b="1" dirty="0"/>
                        <a:t>CAP2</a:t>
                      </a:r>
                    </a:p>
                    <a:p>
                      <a:r>
                        <a:rPr lang="en-US" sz="1600" b="1" dirty="0"/>
                        <a:t>(2012-2014)</a:t>
                      </a:r>
                    </a:p>
                  </a:txBody>
                  <a:tcPr anchor="ctr"/>
                </a:tc>
                <a:tc>
                  <a:txBody>
                    <a:bodyPr/>
                    <a:lstStyle/>
                    <a:p>
                      <a:pPr algn="ctr"/>
                      <a:r>
                        <a:rPr lang="en-US" sz="1600" dirty="0"/>
                        <a:t>579</a:t>
                      </a:r>
                    </a:p>
                  </a:txBody>
                  <a:tcPr anchor="ctr"/>
                </a:tc>
                <a:tc>
                  <a:txBody>
                    <a:bodyPr/>
                    <a:lstStyle/>
                    <a:p>
                      <a:r>
                        <a:rPr lang="en-US" sz="1600" dirty="0"/>
                        <a:t>Prospective</a:t>
                      </a:r>
                      <a:r>
                        <a:rPr lang="en-US" sz="1600" baseline="0" dirty="0"/>
                        <a:t> registry a</a:t>
                      </a:r>
                      <a:r>
                        <a:rPr lang="en-US" sz="1600" dirty="0"/>
                        <a:t>llowing continued access to the WATCHMAN Device prior to PMA approval.</a:t>
                      </a:r>
                      <a:endParaRPr lang="en-US" sz="1600" dirty="0">
                        <a:latin typeface="+mn-lt"/>
                      </a:endParaRPr>
                    </a:p>
                  </a:txBody>
                  <a:tcPr anchor="ctr"/>
                </a:tc>
                <a:extLst>
                  <a:ext uri="{0D108BD9-81ED-4DB2-BD59-A6C34878D82A}">
                    <a16:rowId xmlns:a16="http://schemas.microsoft.com/office/drawing/2014/main" xmlns="" val="10004"/>
                  </a:ext>
                </a:extLst>
              </a:tr>
              <a:tr h="598479">
                <a:tc>
                  <a:txBody>
                    <a:bodyPr/>
                    <a:lstStyle/>
                    <a:p>
                      <a:r>
                        <a:rPr lang="en-US" sz="1600" b="1" dirty="0"/>
                        <a:t>EWOLUTION</a:t>
                      </a:r>
                      <a:r>
                        <a:rPr lang="en-US" sz="1600" b="1" strike="noStrike" baseline="30000" dirty="0"/>
                        <a:t>4</a:t>
                      </a:r>
                    </a:p>
                    <a:p>
                      <a:r>
                        <a:rPr lang="en-US" sz="1600" b="1" dirty="0"/>
                        <a:t>(2013-2015)</a:t>
                      </a:r>
                    </a:p>
                  </a:txBody>
                  <a:tcPr anchor="ctr"/>
                </a:tc>
                <a:tc>
                  <a:txBody>
                    <a:bodyPr/>
                    <a:lstStyle/>
                    <a:p>
                      <a:pPr algn="ctr"/>
                      <a:r>
                        <a:rPr lang="en-US" sz="1600" dirty="0"/>
                        <a:t>1025</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2"/>
                          </a:solidFill>
                          <a:latin typeface="+mn-lt"/>
                        </a:rPr>
                        <a:t>Prospective, multi-center, all-comers registry capturing</a:t>
                      </a:r>
                      <a:r>
                        <a:rPr lang="en-US" sz="1600" baseline="0" dirty="0">
                          <a:solidFill>
                            <a:schemeClr val="tx2"/>
                          </a:solidFill>
                          <a:latin typeface="+mn-lt"/>
                        </a:rPr>
                        <a:t> </a:t>
                      </a:r>
                      <a:r>
                        <a:rPr lang="en-US" sz="1600" dirty="0">
                          <a:solidFill>
                            <a:schemeClr val="tx2"/>
                          </a:solidFill>
                          <a:latin typeface="+mn-lt"/>
                        </a:rPr>
                        <a:t>current practice in Europe with WATCHMAN implantation</a:t>
                      </a:r>
                    </a:p>
                  </a:txBody>
                  <a:tcPr anchor="ctr"/>
                </a:tc>
                <a:extLst>
                  <a:ext uri="{0D108BD9-81ED-4DB2-BD59-A6C34878D82A}">
                    <a16:rowId xmlns:a16="http://schemas.microsoft.com/office/drawing/2014/main" xmlns="" val="10005"/>
                  </a:ext>
                </a:extLst>
              </a:tr>
              <a:tr h="661477">
                <a:tc>
                  <a:txBody>
                    <a:bodyPr/>
                    <a:lstStyle/>
                    <a:p>
                      <a:r>
                        <a:rPr lang="en-US" sz="1800" baseline="0" dirty="0"/>
                        <a:t>Total patients</a:t>
                      </a:r>
                      <a:endParaRPr lang="en-US" sz="1800" b="1" dirty="0"/>
                    </a:p>
                  </a:txBody>
                  <a:tcPr anchor="ctr">
                    <a:solidFill>
                      <a:schemeClr val="accent2">
                        <a:lumMod val="20000"/>
                        <a:lumOff val="80000"/>
                      </a:schemeClr>
                    </a:solidFill>
                  </a:tcPr>
                </a:tc>
                <a:tc>
                  <a:txBody>
                    <a:bodyPr/>
                    <a:lstStyle/>
                    <a:p>
                      <a:pPr marL="0" algn="ctr" defTabSz="914400" rtl="0" eaLnBrk="1" latinLnBrk="0" hangingPunct="1"/>
                      <a:r>
                        <a:rPr lang="en-US" sz="1800" b="1" kern="1200" baseline="0" dirty="0"/>
                        <a:t>&gt;3,000</a:t>
                      </a:r>
                      <a:endParaRPr lang="en-US" sz="1800" b="1" kern="1200" baseline="0" dirty="0">
                        <a:solidFill>
                          <a:schemeClr val="tx1"/>
                        </a:solidFill>
                        <a:latin typeface="+mn-lt"/>
                        <a:ea typeface="+mn-ea"/>
                        <a:cs typeface="+mn-cs"/>
                      </a:endParaRPr>
                    </a:p>
                  </a:txBody>
                  <a:tcPr anchor="ctr">
                    <a:solidFill>
                      <a:schemeClr val="accent2">
                        <a:lumMod val="20000"/>
                        <a:lumOff val="80000"/>
                      </a:schemeClr>
                    </a:solidFill>
                  </a:tcPr>
                </a:tc>
                <a:tc>
                  <a:txBody>
                    <a:bodyPr/>
                    <a:lstStyle/>
                    <a:p>
                      <a:pPr marL="0" algn="l" defTabSz="914400" rtl="0" eaLnBrk="1" latinLnBrk="0" hangingPunct="1"/>
                      <a:r>
                        <a:rPr lang="en-US" sz="1800" b="1" kern="1200" baseline="0" dirty="0"/>
                        <a:t>~6,000 Patient-Years of Follow-up</a:t>
                      </a:r>
                      <a:endParaRPr lang="en-US" sz="1800" b="1" kern="1200" baseline="0" dirty="0">
                        <a:solidFill>
                          <a:schemeClr val="tx1"/>
                        </a:solidFill>
                        <a:latin typeface="+mn-lt"/>
                        <a:ea typeface="+mn-ea"/>
                        <a:cs typeface="+mn-cs"/>
                      </a:endParaRPr>
                    </a:p>
                  </a:txBody>
                  <a:tcPr anchor="ctr">
                    <a:solidFill>
                      <a:schemeClr val="accent2">
                        <a:lumMod val="20000"/>
                        <a:lumOff val="80000"/>
                      </a:schemeClr>
                    </a:solidFill>
                  </a:tcPr>
                </a:tc>
                <a:extLst>
                  <a:ext uri="{0D108BD9-81ED-4DB2-BD59-A6C34878D82A}">
                    <a16:rowId xmlns:a16="http://schemas.microsoft.com/office/drawing/2014/main" xmlns="" val="10006"/>
                  </a:ext>
                </a:extLst>
              </a:tr>
            </a:tbl>
          </a:graphicData>
        </a:graphic>
      </p:graphicFrame>
      <p:sp>
        <p:nvSpPr>
          <p:cNvPr id="49" name="Rectangle 48"/>
          <p:cNvSpPr/>
          <p:nvPr/>
        </p:nvSpPr>
        <p:spPr>
          <a:xfrm>
            <a:off x="0" y="6461234"/>
            <a:ext cx="7924800" cy="461665"/>
          </a:xfrm>
          <a:prstGeom prst="rect">
            <a:avLst/>
          </a:prstGeom>
        </p:spPr>
        <p:txBody>
          <a:bodyPr wrap="square">
            <a:spAutoFit/>
          </a:bodyPr>
          <a:lstStyle/>
          <a:p>
            <a:pPr fontAlgn="base">
              <a:spcBef>
                <a:spcPct val="0"/>
              </a:spcBef>
              <a:spcAft>
                <a:spcPct val="0"/>
              </a:spcAft>
            </a:pPr>
            <a:r>
              <a:rPr lang="da-DK" sz="800" dirty="0">
                <a:solidFill>
                  <a:schemeClr val="accent6">
                    <a:lumMod val="60000"/>
                    <a:lumOff val="40000"/>
                  </a:schemeClr>
                </a:solidFill>
              </a:rPr>
              <a:t>1 Reddy, et al. JAMA. 2014 ;312(19): 1988-1998.; 2 </a:t>
            </a:r>
            <a:r>
              <a:rPr lang="en-US" sz="800" dirty="0">
                <a:solidFill>
                  <a:schemeClr val="accent6">
                    <a:lumMod val="60000"/>
                    <a:lumOff val="40000"/>
                  </a:schemeClr>
                </a:solidFill>
              </a:rPr>
              <a:t>Reddy VY et al. Circulation. 2011; 123:417-424.</a:t>
            </a:r>
            <a:endParaRPr lang="da-DK" sz="800" dirty="0">
              <a:solidFill>
                <a:schemeClr val="accent6">
                  <a:lumMod val="60000"/>
                  <a:lumOff val="40000"/>
                </a:schemeClr>
              </a:solidFill>
            </a:endParaRPr>
          </a:p>
          <a:p>
            <a:pPr marL="225425" indent="-225425" fontAlgn="base">
              <a:spcBef>
                <a:spcPct val="0"/>
              </a:spcBef>
              <a:spcAft>
                <a:spcPct val="0"/>
              </a:spcAft>
            </a:pPr>
            <a:r>
              <a:rPr lang="da-DK" sz="800" dirty="0">
                <a:solidFill>
                  <a:schemeClr val="accent6">
                    <a:lumMod val="60000"/>
                    <a:lumOff val="40000"/>
                  </a:schemeClr>
                </a:solidFill>
              </a:rPr>
              <a:t>3 </a:t>
            </a:r>
            <a:r>
              <a:rPr lang="en-US" sz="800" dirty="0">
                <a:solidFill>
                  <a:schemeClr val="accent6">
                    <a:lumMod val="60000"/>
                    <a:lumOff val="40000"/>
                  </a:schemeClr>
                </a:solidFill>
              </a:rPr>
              <a:t>Holmes  et al., JACC 2014,;4(1): 1-11. 4. Boersma LVA, et al. HRJ 2017; </a:t>
            </a:r>
            <a:r>
              <a:rPr lang="en-US" sz="800" i="1" dirty="0">
                <a:solidFill>
                  <a:schemeClr val="accent6">
                    <a:lumMod val="60000"/>
                    <a:lumOff val="40000"/>
                  </a:schemeClr>
                </a:solidFill>
              </a:rPr>
              <a:t>In Press.</a:t>
            </a:r>
          </a:p>
          <a:p>
            <a:pPr marL="225425" indent="-225425" fontAlgn="base">
              <a:spcBef>
                <a:spcPct val="0"/>
              </a:spcBef>
              <a:spcAft>
                <a:spcPct val="0"/>
              </a:spcAft>
            </a:pPr>
            <a:endParaRPr lang="en-US" sz="800" dirty="0">
              <a:solidFill>
                <a:schemeClr val="accent6">
                  <a:lumMod val="60000"/>
                  <a:lumOff val="40000"/>
                </a:schemeClr>
              </a:solidFill>
            </a:endParaRPr>
          </a:p>
        </p:txBody>
      </p:sp>
      <p:sp>
        <p:nvSpPr>
          <p:cNvPr id="6" name="TextBox 1"/>
          <p:cNvSpPr txBox="1">
            <a:spLocks noChangeArrowheads="1"/>
          </p:cNvSpPr>
          <p:nvPr/>
        </p:nvSpPr>
        <p:spPr bwMode="auto">
          <a:xfrm>
            <a:off x="4549" y="6076890"/>
            <a:ext cx="87495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dirty="0">
                <a:solidFill>
                  <a:schemeClr val="tx2"/>
                </a:solidFill>
              </a:rPr>
              <a:t> The EWOLUTION Registry is a European prospective registry which reflects CE Mark indications for use ,which differ from the FDA indications for use.</a:t>
            </a:r>
          </a:p>
        </p:txBody>
      </p:sp>
    </p:spTree>
    <p:extLst>
      <p:ext uri="{BB962C8B-B14F-4D97-AF65-F5344CB8AC3E}">
        <p14:creationId xmlns:p14="http://schemas.microsoft.com/office/powerpoint/2010/main" val="39957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 is a Growing Problem Associated with Greater Morbidity and Mortality </a:t>
            </a:r>
          </a:p>
        </p:txBody>
      </p:sp>
      <p:cxnSp>
        <p:nvCxnSpPr>
          <p:cNvPr id="4" name="Straight Connector 3"/>
          <p:cNvCxnSpPr/>
          <p:nvPr/>
        </p:nvCxnSpPr>
        <p:spPr>
          <a:xfrm>
            <a:off x="2514600" y="4378542"/>
            <a:ext cx="0" cy="139210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4357054"/>
            <a:ext cx="0" cy="139210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9448" y="4366661"/>
            <a:ext cx="4406001" cy="1127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rtlCol="0" anchor="ctr"/>
          <a:lstStyle/>
          <a:p>
            <a:pPr algn="ctr" fontAlgn="base">
              <a:lnSpc>
                <a:spcPct val="90000"/>
              </a:lnSpc>
              <a:spcBef>
                <a:spcPct val="0"/>
              </a:spcBef>
              <a:spcAft>
                <a:spcPct val="0"/>
              </a:spcAft>
            </a:pPr>
            <a:endParaRPr lang="en-US" sz="3600" dirty="0">
              <a:solidFill>
                <a:srgbClr val="000000"/>
              </a:solidFill>
              <a:latin typeface="ITC Officina Serif"/>
            </a:endParaRPr>
          </a:p>
        </p:txBody>
      </p:sp>
      <p:sp>
        <p:nvSpPr>
          <p:cNvPr id="8" name="AutoShape 9"/>
          <p:cNvSpPr>
            <a:spLocks noChangeArrowheads="1"/>
          </p:cNvSpPr>
          <p:nvPr/>
        </p:nvSpPr>
        <p:spPr bwMode="auto">
          <a:xfrm>
            <a:off x="213731" y="4409524"/>
            <a:ext cx="2236429" cy="973067"/>
          </a:xfrm>
          <a:prstGeom prst="roundRect">
            <a:avLst>
              <a:gd name="adj" fmla="val 16667"/>
            </a:avLst>
          </a:prstGeom>
          <a:noFill/>
          <a:ln w="9525">
            <a:noFill/>
            <a:round/>
            <a:headEnd/>
            <a:tailEnd/>
          </a:ln>
        </p:spPr>
        <p:txBody>
          <a:bodyPr wrap="square" lIns="63996" tIns="31998" rIns="63996" bIns="31998"/>
          <a:lstStyle/>
          <a:p>
            <a:pPr algn="ctr" fontAlgn="base">
              <a:spcBef>
                <a:spcPct val="0"/>
              </a:spcBef>
              <a:spcAft>
                <a:spcPct val="0"/>
              </a:spcAft>
            </a:pPr>
            <a:r>
              <a:rPr lang="en-US" sz="2400" b="1" dirty="0">
                <a:solidFill>
                  <a:srgbClr val="000000"/>
                </a:solidFill>
                <a:latin typeface="ITC Officina Serif"/>
              </a:rPr>
              <a:t>~5 M</a:t>
            </a:r>
          </a:p>
          <a:p>
            <a:pPr algn="ctr" fontAlgn="base">
              <a:spcBef>
                <a:spcPct val="0"/>
              </a:spcBef>
              <a:spcAft>
                <a:spcPct val="0"/>
              </a:spcAft>
            </a:pPr>
            <a:r>
              <a:rPr lang="en-US" sz="1200" b="1" dirty="0">
                <a:solidFill>
                  <a:srgbClr val="000000"/>
                </a:solidFill>
                <a:latin typeface="ITC Officina Serif"/>
              </a:rPr>
              <a:t>people with AF in U.S., expected to more than double by 2050</a:t>
            </a:r>
            <a:r>
              <a:rPr lang="en-US" sz="1200" b="1" baseline="30000" dirty="0">
                <a:solidFill>
                  <a:srgbClr val="000000"/>
                </a:solidFill>
                <a:latin typeface="ITC Officina Serif"/>
              </a:rPr>
              <a:t>1</a:t>
            </a:r>
          </a:p>
        </p:txBody>
      </p:sp>
      <p:sp>
        <p:nvSpPr>
          <p:cNvPr id="9" name="Rectangle 10"/>
          <p:cNvSpPr>
            <a:spLocks noChangeArrowheads="1"/>
          </p:cNvSpPr>
          <p:nvPr/>
        </p:nvSpPr>
        <p:spPr bwMode="auto">
          <a:xfrm>
            <a:off x="200877" y="1836061"/>
            <a:ext cx="2064122" cy="681456"/>
          </a:xfrm>
          <a:prstGeom prst="roundRect">
            <a:avLst/>
          </a:prstGeom>
          <a:solidFill>
            <a:srgbClr val="C00000"/>
          </a:solidFill>
          <a:ln w="9525">
            <a:noFill/>
            <a:miter lim="800000"/>
            <a:headEnd/>
            <a:tailEnd/>
          </a:ln>
          <a:scene3d>
            <a:camera prst="orthographicFront"/>
            <a:lightRig rig="threePt" dir="t"/>
          </a:scene3d>
          <a:sp3d>
            <a:bevelT w="63500"/>
          </a:sp3d>
        </p:spPr>
        <p:txBody>
          <a:bodyPr wrap="square" lIns="63996" tIns="31998" rIns="63996" bIns="31998" anchor="ctr"/>
          <a:lstStyle/>
          <a:p>
            <a:pPr algn="ctr" fontAlgn="base">
              <a:lnSpc>
                <a:spcPct val="90000"/>
              </a:lnSpc>
              <a:spcBef>
                <a:spcPct val="0"/>
              </a:spcBef>
              <a:spcAft>
                <a:spcPct val="0"/>
              </a:spcAft>
              <a:defRPr/>
            </a:pPr>
            <a:r>
              <a:rPr lang="en-US" sz="1400" b="1" dirty="0">
                <a:solidFill>
                  <a:srgbClr val="F2F2F2"/>
                </a:solidFill>
                <a:latin typeface="ITC Officina Serif"/>
              </a:rPr>
              <a:t>AF = most common  cardiac arrhythmia, and growing</a:t>
            </a:r>
          </a:p>
        </p:txBody>
      </p:sp>
      <p:sp>
        <p:nvSpPr>
          <p:cNvPr id="10" name="Rectangle 18"/>
          <p:cNvSpPr>
            <a:spLocks noChangeArrowheads="1"/>
          </p:cNvSpPr>
          <p:nvPr/>
        </p:nvSpPr>
        <p:spPr bwMode="auto">
          <a:xfrm>
            <a:off x="2461748" y="1836061"/>
            <a:ext cx="2021554" cy="681456"/>
          </a:xfrm>
          <a:prstGeom prst="roundRect">
            <a:avLst/>
          </a:prstGeom>
          <a:solidFill>
            <a:srgbClr val="00467F"/>
          </a:solidFill>
          <a:ln w="9525">
            <a:noFill/>
            <a:miter lim="800000"/>
            <a:headEnd/>
            <a:tailEnd/>
          </a:ln>
          <a:scene3d>
            <a:camera prst="orthographicFront"/>
            <a:lightRig rig="threePt" dir="t"/>
          </a:scene3d>
          <a:sp3d>
            <a:bevelT w="63500"/>
          </a:sp3d>
        </p:spPr>
        <p:txBody>
          <a:bodyPr wrap="square" lIns="63996" tIns="31998" rIns="63996" bIns="31998" anchor="ctr"/>
          <a:lstStyle/>
          <a:p>
            <a:pPr algn="ctr" fontAlgn="base">
              <a:lnSpc>
                <a:spcPct val="90000"/>
              </a:lnSpc>
              <a:spcBef>
                <a:spcPct val="0"/>
              </a:spcBef>
              <a:spcAft>
                <a:spcPct val="0"/>
              </a:spcAft>
              <a:defRPr/>
            </a:pPr>
            <a:r>
              <a:rPr lang="en-US" sz="1400" b="1" dirty="0">
                <a:solidFill>
                  <a:srgbClr val="F2F2F2"/>
                </a:solidFill>
                <a:latin typeface="ITC Officina Serif"/>
              </a:rPr>
              <a:t>AF increases risk of stroke</a:t>
            </a:r>
          </a:p>
        </p:txBody>
      </p:sp>
      <p:sp>
        <p:nvSpPr>
          <p:cNvPr id="11" name="AutoShape 9"/>
          <p:cNvSpPr>
            <a:spLocks noChangeArrowheads="1"/>
          </p:cNvSpPr>
          <p:nvPr/>
        </p:nvSpPr>
        <p:spPr bwMode="auto">
          <a:xfrm>
            <a:off x="2584537" y="4409524"/>
            <a:ext cx="1898765" cy="973067"/>
          </a:xfrm>
          <a:prstGeom prst="roundRect">
            <a:avLst>
              <a:gd name="adj" fmla="val 16667"/>
            </a:avLst>
          </a:prstGeom>
          <a:noFill/>
          <a:ln w="9525">
            <a:noFill/>
            <a:round/>
            <a:headEnd/>
            <a:tailEnd/>
          </a:ln>
        </p:spPr>
        <p:txBody>
          <a:bodyPr wrap="square" lIns="63996" tIns="31998" rIns="63996" bIns="31998"/>
          <a:lstStyle/>
          <a:p>
            <a:pPr algn="ctr" fontAlgn="base">
              <a:spcBef>
                <a:spcPct val="0"/>
              </a:spcBef>
              <a:spcAft>
                <a:spcPct val="0"/>
              </a:spcAft>
            </a:pPr>
            <a:r>
              <a:rPr lang="en-US" sz="2400" b="1" dirty="0">
                <a:solidFill>
                  <a:srgbClr val="000000"/>
                </a:solidFill>
                <a:latin typeface="ITC Officina Serif"/>
              </a:rPr>
              <a:t>5x</a:t>
            </a:r>
          </a:p>
          <a:p>
            <a:pPr algn="ctr" fontAlgn="base">
              <a:spcBef>
                <a:spcPct val="0"/>
              </a:spcBef>
              <a:spcAft>
                <a:spcPct val="0"/>
              </a:spcAft>
            </a:pPr>
            <a:r>
              <a:rPr lang="en-US" sz="1200" b="1" dirty="0">
                <a:solidFill>
                  <a:srgbClr val="000000"/>
                </a:solidFill>
                <a:latin typeface="ITC Officina Serif"/>
              </a:rPr>
              <a:t>greater risk of stroke with AF</a:t>
            </a:r>
            <a:r>
              <a:rPr lang="en-US" sz="1200" b="1" baseline="30000" dirty="0">
                <a:solidFill>
                  <a:srgbClr val="000000"/>
                </a:solidFill>
                <a:latin typeface="ITC Officina Serif"/>
              </a:rPr>
              <a:t>2</a:t>
            </a:r>
          </a:p>
        </p:txBody>
      </p:sp>
      <p:grpSp>
        <p:nvGrpSpPr>
          <p:cNvPr id="12" name="Group 11"/>
          <p:cNvGrpSpPr/>
          <p:nvPr/>
        </p:nvGrpSpPr>
        <p:grpSpPr>
          <a:xfrm>
            <a:off x="3720926" y="2888993"/>
            <a:ext cx="575620" cy="786948"/>
            <a:chOff x="6615626" y="3238501"/>
            <a:chExt cx="1023424" cy="1049264"/>
          </a:xfrm>
        </p:grpSpPr>
        <p:pic>
          <p:nvPicPr>
            <p:cNvPr id="13" name="Picture 7" descr="stick_figureRE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45989" y="3238501"/>
              <a:ext cx="393061" cy="76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stick_figureRE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15626" y="3248688"/>
              <a:ext cx="393061" cy="76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stick_figureRE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94385" y="3360745"/>
              <a:ext cx="393061" cy="76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stick_figureRE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95454" y="3360745"/>
              <a:ext cx="393061" cy="76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stick_figureRE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70009" y="3523737"/>
              <a:ext cx="393061" cy="76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 Box 299"/>
          <p:cNvSpPr txBox="1">
            <a:spLocks noChangeArrowheads="1"/>
          </p:cNvSpPr>
          <p:nvPr/>
        </p:nvSpPr>
        <p:spPr bwMode="auto">
          <a:xfrm>
            <a:off x="3153532" y="3008214"/>
            <a:ext cx="449126" cy="46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2" rIns="91422" bIns="45712">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sz="2400" dirty="0">
                <a:solidFill>
                  <a:srgbClr val="074B85"/>
                </a:solidFill>
                <a:latin typeface="ITC Officina Serif"/>
                <a:ea typeface="MS PGothic" pitchFamily="34" charset="-128"/>
              </a:rPr>
              <a:t> </a:t>
            </a:r>
            <a:r>
              <a:rPr lang="en-US" sz="2400" dirty="0">
                <a:solidFill>
                  <a:srgbClr val="6A737B">
                    <a:lumMod val="75000"/>
                  </a:srgbClr>
                </a:solidFill>
                <a:latin typeface="ITC Officina Serif"/>
                <a:ea typeface="MS PGothic" pitchFamily="34" charset="-128"/>
              </a:rPr>
              <a:t>&lt;</a:t>
            </a:r>
          </a:p>
        </p:txBody>
      </p:sp>
      <p:pic>
        <p:nvPicPr>
          <p:cNvPr id="19" name="Picture 8" descr="stick_figureRE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98787" y="2995956"/>
            <a:ext cx="221075" cy="57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4585449" y="1676400"/>
            <a:ext cx="4648200" cy="5262979"/>
          </a:xfrm>
          <a:prstGeom prst="rect">
            <a:avLst/>
          </a:prstGeom>
          <a:noFill/>
        </p:spPr>
        <p:txBody>
          <a:bodyPr wrap="square" rtlCol="0">
            <a:spAutoFit/>
          </a:bodyPr>
          <a:lstStyle/>
          <a:p>
            <a:pPr marL="231775" lvl="1" indent="-231775">
              <a:buFont typeface="Arial" panose="020B0604020202020204" pitchFamily="34" charset="0"/>
              <a:buChar char="•"/>
            </a:pPr>
            <a:r>
              <a:rPr lang="en-US" sz="2400" dirty="0">
                <a:solidFill>
                  <a:srgbClr val="6A737B">
                    <a:lumMod val="75000"/>
                  </a:srgbClr>
                </a:solidFill>
                <a:latin typeface="ITC Officina Serif"/>
              </a:rPr>
              <a:t>Higher stroke risk for older patients and those with prior stroke or TIA</a:t>
            </a:r>
          </a:p>
          <a:p>
            <a:pPr marL="231775" lvl="1" indent="-231775">
              <a:buFont typeface="Arial" panose="020B0604020202020204" pitchFamily="34" charset="0"/>
              <a:buChar char="•"/>
            </a:pPr>
            <a:endParaRPr lang="en-US" sz="2400" dirty="0">
              <a:solidFill>
                <a:srgbClr val="6A737B">
                  <a:lumMod val="75000"/>
                </a:srgbClr>
              </a:solidFill>
              <a:latin typeface="ITC Officina Serif"/>
            </a:endParaRPr>
          </a:p>
          <a:p>
            <a:pPr marL="231775" lvl="1" indent="-231775">
              <a:buFont typeface="Arial" panose="020B0604020202020204" pitchFamily="34" charset="0"/>
              <a:buChar char="•"/>
            </a:pPr>
            <a:r>
              <a:rPr lang="en-US" sz="2400" dirty="0">
                <a:solidFill>
                  <a:srgbClr val="6A737B">
                    <a:lumMod val="75000"/>
                  </a:srgbClr>
                </a:solidFill>
                <a:latin typeface="ITC Officina Serif"/>
              </a:rPr>
              <a:t>15-20% of all strokes are AF-related</a:t>
            </a:r>
          </a:p>
          <a:p>
            <a:pPr marL="231775" lvl="1" indent="-231775">
              <a:buFont typeface="Arial" panose="020B0604020202020204" pitchFamily="34" charset="0"/>
              <a:buChar char="•"/>
            </a:pPr>
            <a:endParaRPr lang="en-US" sz="2400" dirty="0">
              <a:solidFill>
                <a:srgbClr val="6A737B">
                  <a:lumMod val="75000"/>
                </a:srgbClr>
              </a:solidFill>
              <a:latin typeface="ITC Officina Serif"/>
            </a:endParaRPr>
          </a:p>
          <a:p>
            <a:pPr marL="231775" lvl="1" indent="-231775">
              <a:buFont typeface="Arial" panose="020B0604020202020204" pitchFamily="34" charset="0"/>
              <a:buChar char="•"/>
            </a:pPr>
            <a:r>
              <a:rPr lang="en-US" sz="2400" dirty="0">
                <a:solidFill>
                  <a:srgbClr val="6A737B">
                    <a:lumMod val="75000"/>
                  </a:srgbClr>
                </a:solidFill>
                <a:latin typeface="ITC Officina Serif"/>
              </a:rPr>
              <a:t>AF results in greater disability compared to non-AF-related stroke</a:t>
            </a:r>
          </a:p>
          <a:p>
            <a:pPr marL="231775" lvl="1" indent="-231775">
              <a:buFont typeface="Arial" panose="020B0604020202020204" pitchFamily="34" charset="0"/>
              <a:buChar char="•"/>
            </a:pPr>
            <a:endParaRPr lang="en-US" sz="2400" dirty="0">
              <a:solidFill>
                <a:srgbClr val="6A737B">
                  <a:lumMod val="75000"/>
                </a:srgbClr>
              </a:solidFill>
              <a:latin typeface="ITC Officina Serif"/>
            </a:endParaRPr>
          </a:p>
          <a:p>
            <a:pPr marL="231775" lvl="1" indent="-231775">
              <a:buFont typeface="Arial" panose="020B0604020202020204" pitchFamily="34" charset="0"/>
              <a:buChar char="•"/>
            </a:pPr>
            <a:endParaRPr lang="en-US" sz="2400" dirty="0">
              <a:solidFill>
                <a:srgbClr val="000000"/>
              </a:solidFill>
              <a:ea typeface="ＭＳ Ｐゴシック" pitchFamily="34" charset="-128"/>
              <a:cs typeface="Arial"/>
            </a:endParaRPr>
          </a:p>
          <a:p>
            <a:pPr marL="231775" lvl="1" indent="-231775">
              <a:buFont typeface="Arial" panose="020B0604020202020204" pitchFamily="34" charset="0"/>
              <a:buChar char="•"/>
            </a:pPr>
            <a:endParaRPr lang="en-US" sz="2400" dirty="0">
              <a:solidFill>
                <a:srgbClr val="6A737B">
                  <a:lumMod val="75000"/>
                </a:srgbClr>
              </a:solidFill>
              <a:latin typeface="ITC Officina Serif"/>
            </a:endParaRPr>
          </a:p>
          <a:p>
            <a:pPr marL="231775" lvl="1" indent="-231775">
              <a:buFont typeface="Arial" panose="020B0604020202020204" pitchFamily="34" charset="0"/>
              <a:buChar char="•"/>
            </a:pPr>
            <a:endParaRPr lang="en-US" sz="2400" dirty="0">
              <a:solidFill>
                <a:srgbClr val="00467F"/>
              </a:solidFill>
            </a:endParaRPr>
          </a:p>
        </p:txBody>
      </p:sp>
      <p:cxnSp>
        <p:nvCxnSpPr>
          <p:cNvPr id="23" name="Straight Connector 22"/>
          <p:cNvCxnSpPr>
            <a:endCxn id="7" idx="2"/>
          </p:cNvCxnSpPr>
          <p:nvPr/>
        </p:nvCxnSpPr>
        <p:spPr bwMode="auto">
          <a:xfrm>
            <a:off x="2382449" y="4357054"/>
            <a:ext cx="0" cy="1137226"/>
          </a:xfrm>
          <a:prstGeom prst="line">
            <a:avLst/>
          </a:prstGeom>
          <a:solidFill>
            <a:srgbClr val="00FF00"/>
          </a:solidFill>
          <a:ln w="28575" cap="flat" cmpd="sng" algn="ctr">
            <a:solidFill>
              <a:schemeClr val="bg1"/>
            </a:solidFill>
            <a:prstDash val="solid"/>
            <a:round/>
            <a:headEnd type="none" w="med" len="med"/>
            <a:tailEnd type="none" w="med" len="med"/>
          </a:ln>
          <a:effectLst/>
        </p:spPr>
      </p:cxnSp>
      <p:sp>
        <p:nvSpPr>
          <p:cNvPr id="24" name="Rectangle 23"/>
          <p:cNvSpPr/>
          <p:nvPr/>
        </p:nvSpPr>
        <p:spPr>
          <a:xfrm>
            <a:off x="0" y="6477000"/>
            <a:ext cx="8978151" cy="338554"/>
          </a:xfrm>
          <a:prstGeom prst="rect">
            <a:avLst/>
          </a:prstGeom>
        </p:spPr>
        <p:txBody>
          <a:bodyPr wrap="square">
            <a:spAutoFit/>
          </a:bodyPr>
          <a:lstStyle/>
          <a:p>
            <a:r>
              <a:rPr lang="en-US" sz="800" dirty="0">
                <a:solidFill>
                  <a:schemeClr val="accent6">
                    <a:lumMod val="60000"/>
                    <a:lumOff val="40000"/>
                  </a:schemeClr>
                </a:solidFill>
                <a:latin typeface="ITC Officina Serif"/>
              </a:rPr>
              <a:t>1. Go AS. et al, Heart Disease and Stroke Statistics—2013 Update: A Report From the American Heart Association. Circulation. 2013; 127: e6-e245.</a:t>
            </a:r>
          </a:p>
          <a:p>
            <a:r>
              <a:rPr lang="en-US" sz="800" dirty="0">
                <a:solidFill>
                  <a:schemeClr val="accent6">
                    <a:lumMod val="60000"/>
                    <a:lumOff val="40000"/>
                  </a:schemeClr>
                </a:solidFill>
                <a:latin typeface="ITC Officina Serif"/>
                <a:ea typeface="ＭＳ Ｐゴシック" pitchFamily="34" charset="-128"/>
              </a:rPr>
              <a:t>2. Holmes DR, </a:t>
            </a:r>
            <a:r>
              <a:rPr lang="en-US" sz="800" i="1" dirty="0">
                <a:solidFill>
                  <a:schemeClr val="accent6">
                    <a:lumMod val="60000"/>
                    <a:lumOff val="40000"/>
                  </a:schemeClr>
                </a:solidFill>
                <a:latin typeface="ITC Officina Serif"/>
                <a:ea typeface="ＭＳ Ｐゴシック" pitchFamily="34" charset="-128"/>
              </a:rPr>
              <a:t>Seminars in Neurolog</a:t>
            </a:r>
            <a:r>
              <a:rPr lang="en-US" sz="800" dirty="0">
                <a:solidFill>
                  <a:schemeClr val="accent6">
                    <a:lumMod val="60000"/>
                    <a:lumOff val="40000"/>
                  </a:schemeClr>
                </a:solidFill>
                <a:latin typeface="ITC Officina Serif"/>
                <a:ea typeface="ＭＳ Ｐゴシック" pitchFamily="34" charset="-128"/>
              </a:rPr>
              <a:t>y 2010;30:528–536.</a:t>
            </a:r>
          </a:p>
        </p:txBody>
      </p:sp>
      <p:grpSp>
        <p:nvGrpSpPr>
          <p:cNvPr id="40" name="Group 39"/>
          <p:cNvGrpSpPr/>
          <p:nvPr/>
        </p:nvGrpSpPr>
        <p:grpSpPr>
          <a:xfrm>
            <a:off x="174500" y="2611696"/>
            <a:ext cx="2299388" cy="1753127"/>
            <a:chOff x="174500" y="2611696"/>
            <a:chExt cx="2299388" cy="1753127"/>
          </a:xfrm>
        </p:grpSpPr>
        <p:sp>
          <p:nvSpPr>
            <p:cNvPr id="35" name="object 34"/>
            <p:cNvSpPr/>
            <p:nvPr/>
          </p:nvSpPr>
          <p:spPr>
            <a:xfrm>
              <a:off x="174500" y="2624359"/>
              <a:ext cx="2275660" cy="1530142"/>
            </a:xfrm>
            <a:prstGeom prst="rect">
              <a:avLst/>
            </a:prstGeom>
            <a:blipFill>
              <a:blip r:embed="rId4" cstate="email">
                <a:extLst>
                  <a:ext uri="{28A0092B-C50C-407E-A947-70E740481C1C}">
                    <a14:useLocalDpi xmlns:a14="http://schemas.microsoft.com/office/drawing/2010/main" val="0"/>
                  </a:ext>
                </a:extLst>
              </a:blip>
              <a:stretch>
                <a:fillRect/>
              </a:stretch>
            </a:blipFill>
          </p:spPr>
          <p:txBody>
            <a:bodyPr wrap="square" lIns="0" tIns="0" rIns="0" bIns="0" rtlCol="0">
              <a:noAutofit/>
            </a:bodyPr>
            <a:lstStyle/>
            <a:p>
              <a:endParaRPr dirty="0">
                <a:solidFill>
                  <a:srgbClr val="00467F"/>
                </a:solidFill>
              </a:endParaRPr>
            </a:p>
          </p:txBody>
        </p:sp>
        <p:sp>
          <p:nvSpPr>
            <p:cNvPr id="37" name="TextBox 36"/>
            <p:cNvSpPr txBox="1"/>
            <p:nvPr/>
          </p:nvSpPr>
          <p:spPr>
            <a:xfrm>
              <a:off x="203128" y="4057046"/>
              <a:ext cx="2209800" cy="307777"/>
            </a:xfrm>
            <a:prstGeom prst="rect">
              <a:avLst/>
            </a:prstGeom>
            <a:noFill/>
          </p:spPr>
          <p:txBody>
            <a:bodyPr wrap="square" rtlCol="0">
              <a:spAutoFit/>
            </a:bodyPr>
            <a:lstStyle/>
            <a:p>
              <a:r>
                <a:rPr lang="en-US" sz="1400" dirty="0">
                  <a:solidFill>
                    <a:srgbClr val="00467F">
                      <a:lumMod val="75000"/>
                    </a:srgbClr>
                  </a:solidFill>
                  <a:latin typeface="ITC Officina Serif"/>
                </a:rPr>
                <a:t> ‘15   ‘20   ‘30    ’40   ‘50</a:t>
              </a:r>
            </a:p>
          </p:txBody>
        </p:sp>
        <p:sp>
          <p:nvSpPr>
            <p:cNvPr id="38" name="TextBox 37"/>
            <p:cNvSpPr txBox="1"/>
            <p:nvPr/>
          </p:nvSpPr>
          <p:spPr>
            <a:xfrm>
              <a:off x="259451" y="3228863"/>
              <a:ext cx="624469" cy="307777"/>
            </a:xfrm>
            <a:prstGeom prst="rect">
              <a:avLst/>
            </a:prstGeom>
            <a:noFill/>
          </p:spPr>
          <p:txBody>
            <a:bodyPr wrap="square" rtlCol="0">
              <a:spAutoFit/>
            </a:bodyPr>
            <a:lstStyle/>
            <a:p>
              <a:r>
                <a:rPr lang="en-US" sz="1400" dirty="0">
                  <a:solidFill>
                    <a:srgbClr val="00467F">
                      <a:lumMod val="75000"/>
                    </a:srgbClr>
                  </a:solidFill>
                  <a:latin typeface="ITC Officina Serif"/>
                </a:rPr>
                <a:t>5M</a:t>
              </a:r>
            </a:p>
          </p:txBody>
        </p:sp>
        <p:sp>
          <p:nvSpPr>
            <p:cNvPr id="39" name="TextBox 38"/>
            <p:cNvSpPr txBox="1"/>
            <p:nvPr/>
          </p:nvSpPr>
          <p:spPr>
            <a:xfrm>
              <a:off x="1849419" y="2611696"/>
              <a:ext cx="624469" cy="307777"/>
            </a:xfrm>
            <a:prstGeom prst="rect">
              <a:avLst/>
            </a:prstGeom>
            <a:noFill/>
          </p:spPr>
          <p:txBody>
            <a:bodyPr wrap="square" rtlCol="0">
              <a:spAutoFit/>
            </a:bodyPr>
            <a:lstStyle/>
            <a:p>
              <a:r>
                <a:rPr lang="en-US" sz="1400" dirty="0">
                  <a:solidFill>
                    <a:srgbClr val="00467F">
                      <a:lumMod val="75000"/>
                    </a:srgbClr>
                  </a:solidFill>
                  <a:latin typeface="ITC Officina Serif"/>
                </a:rPr>
                <a:t>12M</a:t>
              </a:r>
            </a:p>
          </p:txBody>
        </p:sp>
      </p:grpSp>
    </p:spTree>
    <p:extLst>
      <p:ext uri="{BB962C8B-B14F-4D97-AF65-F5344CB8AC3E}">
        <p14:creationId xmlns:p14="http://schemas.microsoft.com/office/powerpoint/2010/main" val="153697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le 1"/>
          <p:cNvSpPr>
            <a:spLocks noGrp="1"/>
          </p:cNvSpPr>
          <p:nvPr>
            <p:ph type="title"/>
          </p:nvPr>
        </p:nvSpPr>
        <p:spPr/>
        <p:txBody>
          <a:bodyPr/>
          <a:lstStyle/>
          <a:p>
            <a:r>
              <a:rPr lang="en-US" altLang="en-US"/>
              <a:t>Procedural Success</a:t>
            </a:r>
          </a:p>
        </p:txBody>
      </p:sp>
      <p:sp>
        <p:nvSpPr>
          <p:cNvPr id="3" name="TextBox 2"/>
          <p:cNvSpPr txBox="1"/>
          <p:nvPr/>
        </p:nvSpPr>
        <p:spPr>
          <a:xfrm>
            <a:off x="990600" y="6276201"/>
            <a:ext cx="7467600" cy="276999"/>
          </a:xfrm>
          <a:prstGeom prst="rect">
            <a:avLst/>
          </a:prstGeom>
          <a:noFill/>
        </p:spPr>
        <p:txBody>
          <a:bodyPr>
            <a:spAutoFit/>
          </a:bodyPr>
          <a:lstStyle/>
          <a:p>
            <a:pPr>
              <a:defRPr/>
            </a:pPr>
            <a:r>
              <a:rPr lang="en-US" sz="1200" b="1" dirty="0">
                <a:solidFill>
                  <a:srgbClr val="00467F"/>
                </a:solidFill>
              </a:rPr>
              <a:t>Implant success defined as deployment and release of the device into the LAA; no leak ≥ 5 mm</a:t>
            </a:r>
          </a:p>
        </p:txBody>
      </p:sp>
      <p:sp>
        <p:nvSpPr>
          <p:cNvPr id="12" name="TextBox 1"/>
          <p:cNvSpPr txBox="1">
            <a:spLocks noChangeArrowheads="1"/>
          </p:cNvSpPr>
          <p:nvPr/>
        </p:nvSpPr>
        <p:spPr bwMode="auto">
          <a:xfrm>
            <a:off x="0" y="6477000"/>
            <a:ext cx="87495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dirty="0">
                <a:solidFill>
                  <a:srgbClr val="6A737B">
                    <a:lumMod val="60000"/>
                    <a:lumOff val="40000"/>
                  </a:srgbClr>
                </a:solidFill>
              </a:rPr>
              <a:t>* The EWOLUTION Registry is a European prospective registry which reflects CE Mark indications for use which differ from the FDA indications for use.</a:t>
            </a:r>
          </a:p>
          <a:p>
            <a:pPr eaLnBrk="1" hangingPunct="1">
              <a:defRPr/>
            </a:pPr>
            <a:r>
              <a:rPr lang="en-US" altLang="en-US" sz="800" dirty="0">
                <a:solidFill>
                  <a:srgbClr val="6A737B">
                    <a:lumMod val="60000"/>
                    <a:lumOff val="40000"/>
                  </a:srgbClr>
                </a:solidFill>
              </a:rPr>
              <a:t>1 </a:t>
            </a:r>
            <a:r>
              <a:rPr lang="en-US" sz="800" dirty="0">
                <a:solidFill>
                  <a:srgbClr val="6A737B">
                    <a:lumMod val="60000"/>
                    <a:lumOff val="40000"/>
                  </a:srgbClr>
                </a:solidFill>
              </a:rPr>
              <a:t>Boersma, L.et al. </a:t>
            </a:r>
            <a:r>
              <a:rPr lang="en-US" sz="800" i="1" dirty="0">
                <a:solidFill>
                  <a:srgbClr val="6A737B">
                    <a:lumMod val="60000"/>
                    <a:lumOff val="40000"/>
                  </a:srgbClr>
                </a:solidFill>
              </a:rPr>
              <a:t>EHJ </a:t>
            </a:r>
            <a:r>
              <a:rPr lang="en-US" sz="800" dirty="0">
                <a:solidFill>
                  <a:srgbClr val="6A737B">
                    <a:lumMod val="60000"/>
                    <a:lumOff val="40000"/>
                  </a:srgbClr>
                </a:solidFill>
              </a:rPr>
              <a:t>2016;37(31): 2465.; </a:t>
            </a:r>
            <a:r>
              <a:rPr lang="en-US" altLang="en-US" sz="800" dirty="0">
                <a:solidFill>
                  <a:srgbClr val="6A737B">
                    <a:lumMod val="60000"/>
                    <a:lumOff val="40000"/>
                  </a:srgbClr>
                </a:solidFill>
              </a:rPr>
              <a:t>2 Reddy VY, Holmes DR, et al. JACC 2016; 69(3): 253-261.</a:t>
            </a:r>
          </a:p>
        </p:txBody>
      </p:sp>
      <p:sp>
        <p:nvSpPr>
          <p:cNvPr id="4" name="TextBox 3"/>
          <p:cNvSpPr txBox="1"/>
          <p:nvPr/>
        </p:nvSpPr>
        <p:spPr>
          <a:xfrm>
            <a:off x="3350650" y="1597223"/>
            <a:ext cx="1920719" cy="307777"/>
          </a:xfrm>
          <a:prstGeom prst="rect">
            <a:avLst/>
          </a:prstGeom>
          <a:noFill/>
          <a:ln w="25400">
            <a:solidFill>
              <a:schemeClr val="accent4"/>
            </a:solidFill>
          </a:ln>
        </p:spPr>
        <p:txBody>
          <a:bodyPr wrap="none" rtlCol="0">
            <a:spAutoFit/>
          </a:bodyPr>
          <a:lstStyle/>
          <a:p>
            <a:r>
              <a:rPr lang="en-US" sz="1400" b="1" i="1" dirty="0">
                <a:solidFill>
                  <a:srgbClr val="00467F"/>
                </a:solidFill>
              </a:rPr>
              <a:t>~50% new operators</a:t>
            </a:r>
          </a:p>
        </p:txBody>
      </p:sp>
      <p:sp>
        <p:nvSpPr>
          <p:cNvPr id="14" name="TextBox 13"/>
          <p:cNvSpPr txBox="1"/>
          <p:nvPr/>
        </p:nvSpPr>
        <p:spPr>
          <a:xfrm>
            <a:off x="7010400" y="1219200"/>
            <a:ext cx="2057400" cy="738664"/>
          </a:xfrm>
          <a:prstGeom prst="rect">
            <a:avLst/>
          </a:prstGeom>
          <a:solidFill>
            <a:schemeClr val="bg1"/>
          </a:solidFill>
          <a:ln w="25400">
            <a:solidFill>
              <a:schemeClr val="accent4"/>
            </a:solidFill>
          </a:ln>
        </p:spPr>
        <p:txBody>
          <a:bodyPr wrap="square" rtlCol="0">
            <a:spAutoFit/>
          </a:bodyPr>
          <a:lstStyle/>
          <a:p>
            <a:pPr algn="ctr"/>
            <a:r>
              <a:rPr lang="en-US" sz="1400" b="1" i="1" dirty="0">
                <a:solidFill>
                  <a:srgbClr val="00467F"/>
                </a:solidFill>
              </a:rPr>
              <a:t>~70% new operators performed 50% of procedures</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 y="1597025"/>
            <a:ext cx="8261350"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146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8" name="Rectangle 7"/>
          <p:cNvSpPr>
            <a:spLocks noGrp="1" noChangeArrowheads="1"/>
          </p:cNvSpPr>
          <p:nvPr>
            <p:ph type="title"/>
          </p:nvPr>
        </p:nvSpPr>
        <p:spPr>
          <a:xfrm>
            <a:off x="381000" y="304800"/>
            <a:ext cx="6172200" cy="838200"/>
          </a:xfrm>
        </p:spPr>
        <p:txBody>
          <a:bodyPr>
            <a:normAutofit fontScale="90000"/>
          </a:bodyPr>
          <a:lstStyle/>
          <a:p>
            <a:pPr eaLnBrk="1" hangingPunct="1"/>
            <a:r>
              <a:rPr lang="en-US" sz="3600" dirty="0"/>
              <a:t>WATCHMAN </a:t>
            </a:r>
            <a:r>
              <a:rPr lang="en-US" sz="3600" dirty="0" err="1"/>
              <a:t>NESTed</a:t>
            </a:r>
            <a:r>
              <a:rPr lang="en-US" sz="3600" dirty="0"/>
              <a:t> SAP: Overview</a:t>
            </a:r>
          </a:p>
        </p:txBody>
      </p:sp>
      <p:graphicFrame>
        <p:nvGraphicFramePr>
          <p:cNvPr id="3" name="Content Placeholder 2"/>
          <p:cNvGraphicFramePr>
            <a:graphicFrameLocks noGrp="1"/>
          </p:cNvGraphicFramePr>
          <p:nvPr>
            <p:ph sz="half" idx="1"/>
            <p:extLst/>
          </p:nvPr>
        </p:nvGraphicFramePr>
        <p:xfrm>
          <a:off x="274640" y="1447800"/>
          <a:ext cx="8548687" cy="5278251"/>
        </p:xfrm>
        <a:graphic>
          <a:graphicData uri="http://schemas.openxmlformats.org/drawingml/2006/table">
            <a:tbl>
              <a:tblPr firstCol="1">
                <a:tableStyleId>{85BE263C-DBD7-4A20-BB59-AAB30ACAA65A}</a:tableStyleId>
              </a:tblPr>
              <a:tblGrid>
                <a:gridCol w="2311591">
                  <a:extLst>
                    <a:ext uri="{9D8B030D-6E8A-4147-A177-3AD203B41FA5}">
                      <a16:colId xmlns:a16="http://schemas.microsoft.com/office/drawing/2014/main" xmlns="" val="20000"/>
                    </a:ext>
                  </a:extLst>
                </a:gridCol>
                <a:gridCol w="6237096">
                  <a:extLst>
                    <a:ext uri="{9D8B030D-6E8A-4147-A177-3AD203B41FA5}">
                      <a16:colId xmlns:a16="http://schemas.microsoft.com/office/drawing/2014/main" xmlns="" val="20001"/>
                    </a:ext>
                  </a:extLst>
                </a:gridCol>
              </a:tblGrid>
              <a:tr h="350891">
                <a:tc>
                  <a:txBody>
                    <a:bodyPr/>
                    <a:lstStyle/>
                    <a:p>
                      <a:r>
                        <a:rPr lang="en-US" sz="1800" dirty="0">
                          <a:solidFill>
                            <a:schemeClr val="bg1"/>
                          </a:solidFill>
                        </a:rPr>
                        <a:t>Study Objective</a:t>
                      </a:r>
                      <a:endParaRPr lang="en-US" sz="1800" b="1" dirty="0">
                        <a:solidFill>
                          <a:schemeClr val="bg1"/>
                        </a:solidFill>
                        <a:latin typeface="+mn-lt"/>
                        <a:cs typeface="Times New Roman" panose="02020603050405020304" pitchFamily="18" charset="0"/>
                      </a:endParaRPr>
                    </a:p>
                  </a:txBody>
                  <a:tcPr marL="94985" marR="949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chemeClr val="accent6">
                              <a:lumMod val="75000"/>
                            </a:schemeClr>
                          </a:solidFill>
                        </a:rPr>
                        <a:t>FDA mandated post-market surveillance analysis</a:t>
                      </a:r>
                      <a:r>
                        <a:rPr lang="en-US" sz="1800" baseline="0" dirty="0">
                          <a:solidFill>
                            <a:schemeClr val="accent6">
                              <a:lumMod val="75000"/>
                            </a:schemeClr>
                          </a:solidFill>
                        </a:rPr>
                        <a:t> plan</a:t>
                      </a:r>
                      <a:endParaRPr lang="en-US" sz="1800" dirty="0">
                        <a:solidFill>
                          <a:schemeClr val="accent6">
                            <a:lumMod val="75000"/>
                          </a:schemeClr>
                        </a:solidFill>
                        <a:latin typeface="+mn-lt"/>
                        <a:cs typeface="Times New Roman" panose="02020603050405020304" pitchFamily="18" charset="0"/>
                      </a:endParaRPr>
                    </a:p>
                  </a:txBody>
                  <a:tcPr marL="94985" marR="9498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14059">
                <a:tc>
                  <a:txBody>
                    <a:bodyPr/>
                    <a:lstStyle/>
                    <a:p>
                      <a:r>
                        <a:rPr lang="en-US" sz="1800" dirty="0">
                          <a:solidFill>
                            <a:schemeClr val="bg1"/>
                          </a:solidFill>
                        </a:rPr>
                        <a:t>Study Design</a:t>
                      </a:r>
                      <a:endParaRPr lang="en-US" sz="1800" b="1" dirty="0">
                        <a:solidFill>
                          <a:schemeClr val="bg1"/>
                        </a:solidFill>
                        <a:latin typeface="+mn-lt"/>
                        <a:cs typeface="Times New Roman" panose="02020603050405020304" pitchFamily="18" charset="0"/>
                      </a:endParaRPr>
                    </a:p>
                  </a:txBody>
                  <a:tcPr marL="94985" marR="949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chemeClr val="accent6">
                              <a:lumMod val="75000"/>
                            </a:schemeClr>
                          </a:solidFill>
                        </a:rPr>
                        <a:t>Prospective, newly</a:t>
                      </a:r>
                      <a:r>
                        <a:rPr lang="en-US" sz="1800" baseline="0" dirty="0">
                          <a:solidFill>
                            <a:schemeClr val="accent6">
                              <a:lumMod val="75000"/>
                            </a:schemeClr>
                          </a:solidFill>
                        </a:rPr>
                        <a:t> implanted WATCHMAN device patients nested within the larger LAAO Registry (NCDR)</a:t>
                      </a:r>
                      <a:endParaRPr lang="en-US" sz="1800" dirty="0">
                        <a:solidFill>
                          <a:schemeClr val="accent6">
                            <a:lumMod val="75000"/>
                          </a:schemeClr>
                        </a:solidFill>
                        <a:latin typeface="+mn-lt"/>
                        <a:cs typeface="Times New Roman" panose="02020603050405020304" pitchFamily="18" charset="0"/>
                      </a:endParaRPr>
                    </a:p>
                  </a:txBody>
                  <a:tcPr marL="94985" marR="9498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900811">
                <a:tc>
                  <a:txBody>
                    <a:bodyPr/>
                    <a:lstStyle/>
                    <a:p>
                      <a:r>
                        <a:rPr lang="en-US" sz="1800" dirty="0">
                          <a:solidFill>
                            <a:schemeClr val="bg1"/>
                          </a:solidFill>
                        </a:rPr>
                        <a:t>Primary</a:t>
                      </a:r>
                      <a:r>
                        <a:rPr lang="en-US" sz="1800" baseline="0" dirty="0">
                          <a:solidFill>
                            <a:schemeClr val="bg1"/>
                          </a:solidFill>
                        </a:rPr>
                        <a:t> Endpoints</a:t>
                      </a:r>
                      <a:endParaRPr lang="en-US" sz="1800" b="1" dirty="0">
                        <a:solidFill>
                          <a:schemeClr val="bg1"/>
                        </a:solidFill>
                        <a:latin typeface="+mn-lt"/>
                        <a:cs typeface="Times New Roman" panose="02020603050405020304" pitchFamily="18" charset="0"/>
                      </a:endParaRPr>
                    </a:p>
                  </a:txBody>
                  <a:tcPr marL="94985" marR="949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u="sng" dirty="0">
                          <a:solidFill>
                            <a:schemeClr val="accent6">
                              <a:lumMod val="75000"/>
                            </a:schemeClr>
                          </a:solidFill>
                        </a:rPr>
                        <a:t>1st Effectiveness</a:t>
                      </a:r>
                    </a:p>
                    <a:p>
                      <a:r>
                        <a:rPr lang="en-US" sz="1800" dirty="0">
                          <a:solidFill>
                            <a:schemeClr val="accent6">
                              <a:lumMod val="75000"/>
                            </a:schemeClr>
                          </a:solidFill>
                        </a:rPr>
                        <a:t>All</a:t>
                      </a:r>
                      <a:r>
                        <a:rPr lang="en-US" sz="1800" baseline="0" dirty="0">
                          <a:solidFill>
                            <a:schemeClr val="accent6">
                              <a:lumMod val="75000"/>
                            </a:schemeClr>
                          </a:solidFill>
                        </a:rPr>
                        <a:t>-</a:t>
                      </a:r>
                      <a:r>
                        <a:rPr lang="en-US" sz="1800" dirty="0">
                          <a:solidFill>
                            <a:schemeClr val="accent6">
                              <a:lumMod val="75000"/>
                            </a:schemeClr>
                          </a:solidFill>
                        </a:rPr>
                        <a:t>stroke,</a:t>
                      </a:r>
                      <a:r>
                        <a:rPr lang="en-US" sz="1800" baseline="0" dirty="0">
                          <a:solidFill>
                            <a:schemeClr val="accent6">
                              <a:lumMod val="75000"/>
                            </a:schemeClr>
                          </a:solidFill>
                        </a:rPr>
                        <a:t> CV/Unexplained death,</a:t>
                      </a:r>
                      <a:r>
                        <a:rPr lang="en-US" sz="1800" dirty="0">
                          <a:solidFill>
                            <a:schemeClr val="accent6">
                              <a:lumMod val="75000"/>
                            </a:schemeClr>
                          </a:solidFill>
                        </a:rPr>
                        <a:t> and systemic embolism at 24 months  </a:t>
                      </a:r>
                    </a:p>
                    <a:p>
                      <a:r>
                        <a:rPr lang="en-US" sz="1800" u="sng" dirty="0">
                          <a:solidFill>
                            <a:schemeClr val="accent6">
                              <a:lumMod val="75000"/>
                            </a:schemeClr>
                          </a:solidFill>
                        </a:rPr>
                        <a:t>2nd Effectiveness</a:t>
                      </a:r>
                    </a:p>
                    <a:p>
                      <a:r>
                        <a:rPr lang="en-US" sz="1800" dirty="0">
                          <a:solidFill>
                            <a:schemeClr val="accent6">
                              <a:lumMod val="75000"/>
                            </a:schemeClr>
                          </a:solidFill>
                        </a:rPr>
                        <a:t>Ischemic stroke or systemic embolism (</a:t>
                      </a:r>
                      <a:r>
                        <a:rPr lang="en-US" sz="1800" dirty="0" err="1">
                          <a:solidFill>
                            <a:schemeClr val="accent6">
                              <a:lumMod val="75000"/>
                            </a:schemeClr>
                          </a:solidFill>
                        </a:rPr>
                        <a:t>thrombolic</a:t>
                      </a:r>
                      <a:r>
                        <a:rPr lang="en-US" sz="1800" dirty="0">
                          <a:solidFill>
                            <a:schemeClr val="accent6">
                              <a:lumMod val="75000"/>
                            </a:schemeClr>
                          </a:solidFill>
                        </a:rPr>
                        <a:t> events) at 24 months, excluding the 1st 7 days post implant</a:t>
                      </a:r>
                    </a:p>
                    <a:p>
                      <a:r>
                        <a:rPr lang="en-US" sz="1800" u="sng" dirty="0">
                          <a:solidFill>
                            <a:schemeClr val="accent6">
                              <a:lumMod val="75000"/>
                            </a:schemeClr>
                          </a:solidFill>
                        </a:rPr>
                        <a:t>Safety Endpoint</a:t>
                      </a:r>
                    </a:p>
                    <a:p>
                      <a:r>
                        <a:rPr lang="en-US" sz="1800" dirty="0">
                          <a:solidFill>
                            <a:schemeClr val="accent6">
                              <a:lumMod val="75000"/>
                            </a:schemeClr>
                          </a:solidFill>
                        </a:rPr>
                        <a:t>Major safety events between the time of implant and within 7 days of the procedure or by hospital discharge, whichever is later</a:t>
                      </a:r>
                      <a:endParaRPr lang="en-US" sz="1800" dirty="0">
                        <a:solidFill>
                          <a:schemeClr val="accent6">
                            <a:lumMod val="75000"/>
                          </a:schemeClr>
                        </a:solidFill>
                        <a:latin typeface="+mn-lt"/>
                        <a:cs typeface="Times New Roman" panose="02020603050405020304" pitchFamily="18" charset="0"/>
                      </a:endParaRPr>
                    </a:p>
                  </a:txBody>
                  <a:tcPr marL="94985" marR="9498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50891">
                <a:tc>
                  <a:txBody>
                    <a:bodyPr/>
                    <a:lstStyle/>
                    <a:p>
                      <a:r>
                        <a:rPr lang="en-US" sz="1800" dirty="0">
                          <a:solidFill>
                            <a:schemeClr val="bg1"/>
                          </a:solidFill>
                        </a:rPr>
                        <a:t>Patient</a:t>
                      </a:r>
                      <a:r>
                        <a:rPr lang="en-US" sz="1800" baseline="0" dirty="0">
                          <a:solidFill>
                            <a:schemeClr val="bg1"/>
                          </a:solidFill>
                        </a:rPr>
                        <a:t> Population</a:t>
                      </a:r>
                      <a:endParaRPr lang="en-US" sz="1800" b="1" dirty="0">
                        <a:solidFill>
                          <a:schemeClr val="bg1"/>
                        </a:solidFill>
                        <a:latin typeface="+mn-lt"/>
                        <a:cs typeface="Times New Roman" panose="02020603050405020304" pitchFamily="18" charset="0"/>
                      </a:endParaRPr>
                    </a:p>
                  </a:txBody>
                  <a:tcPr marL="94985" marR="949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chemeClr val="accent6">
                              <a:lumMod val="75000"/>
                            </a:schemeClr>
                          </a:solidFill>
                        </a:rPr>
                        <a:t>2000</a:t>
                      </a:r>
                      <a:endParaRPr lang="en-US" sz="1800" dirty="0">
                        <a:solidFill>
                          <a:schemeClr val="accent6">
                            <a:lumMod val="75000"/>
                          </a:schemeClr>
                        </a:solidFill>
                        <a:latin typeface="+mn-lt"/>
                        <a:cs typeface="Times New Roman" panose="02020603050405020304" pitchFamily="18" charset="0"/>
                      </a:endParaRPr>
                    </a:p>
                  </a:txBody>
                  <a:tcPr marL="94985" marR="9498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50891">
                <a:tc>
                  <a:txBody>
                    <a:bodyPr/>
                    <a:lstStyle/>
                    <a:p>
                      <a:r>
                        <a:rPr lang="en-US" sz="1800" dirty="0">
                          <a:solidFill>
                            <a:schemeClr val="bg1"/>
                          </a:solidFill>
                        </a:rPr>
                        <a:t>Enrollment</a:t>
                      </a:r>
                      <a:endParaRPr lang="en-US" sz="1800" b="1" dirty="0">
                        <a:solidFill>
                          <a:schemeClr val="bg1"/>
                        </a:solidFill>
                        <a:latin typeface="+mn-lt"/>
                        <a:cs typeface="Times New Roman" panose="02020603050405020304" pitchFamily="18" charset="0"/>
                      </a:endParaRPr>
                    </a:p>
                  </a:txBody>
                  <a:tcPr marL="94985" marR="949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chemeClr val="accent6">
                              <a:lumMod val="75000"/>
                            </a:schemeClr>
                          </a:solidFill>
                        </a:rPr>
                        <a:t>On-going</a:t>
                      </a:r>
                      <a:endParaRPr lang="en-US" sz="1800" dirty="0">
                        <a:solidFill>
                          <a:schemeClr val="accent6">
                            <a:lumMod val="75000"/>
                          </a:schemeClr>
                        </a:solidFill>
                        <a:latin typeface="+mn-lt"/>
                        <a:cs typeface="Times New Roman" panose="02020603050405020304" pitchFamily="18" charset="0"/>
                      </a:endParaRPr>
                    </a:p>
                  </a:txBody>
                  <a:tcPr marL="94985" marR="9498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614059">
                <a:tc>
                  <a:txBody>
                    <a:bodyPr/>
                    <a:lstStyle/>
                    <a:p>
                      <a:r>
                        <a:rPr lang="en-US" sz="1800" dirty="0">
                          <a:solidFill>
                            <a:schemeClr val="bg1"/>
                          </a:solidFill>
                        </a:rPr>
                        <a:t>Follow-up</a:t>
                      </a:r>
                      <a:endParaRPr lang="en-US" sz="1800" b="1" dirty="0">
                        <a:solidFill>
                          <a:schemeClr val="bg1"/>
                        </a:solidFill>
                        <a:latin typeface="+mn-lt"/>
                        <a:cs typeface="Times New Roman" panose="02020603050405020304" pitchFamily="18" charset="0"/>
                      </a:endParaRPr>
                    </a:p>
                  </a:txBody>
                  <a:tcPr marL="94985" marR="949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chemeClr val="accent6">
                              <a:lumMod val="75000"/>
                            </a:schemeClr>
                          </a:solidFill>
                        </a:rPr>
                        <a:t>45 days, 6, 12 and 24 months</a:t>
                      </a:r>
                    </a:p>
                    <a:p>
                      <a:r>
                        <a:rPr lang="en-US" sz="1800" dirty="0">
                          <a:solidFill>
                            <a:schemeClr val="accent6">
                              <a:lumMod val="75000"/>
                            </a:schemeClr>
                          </a:solidFill>
                        </a:rPr>
                        <a:t>CMS linkage study patients during years 2-5</a:t>
                      </a:r>
                      <a:endParaRPr lang="en-US" sz="1800" dirty="0">
                        <a:solidFill>
                          <a:schemeClr val="accent6">
                            <a:lumMod val="75000"/>
                          </a:schemeClr>
                        </a:solidFill>
                        <a:latin typeface="+mn-lt"/>
                        <a:cs typeface="Times New Roman" panose="02020603050405020304" pitchFamily="18" charset="0"/>
                      </a:endParaRPr>
                    </a:p>
                  </a:txBody>
                  <a:tcPr marL="94985" marR="9498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8215" name="Rectangle 4"/>
          <p:cNvSpPr>
            <a:spLocks noChangeArrowheads="1"/>
          </p:cNvSpPr>
          <p:nvPr/>
        </p:nvSpPr>
        <p:spPr bwMode="auto">
          <a:xfrm>
            <a:off x="0" y="866775"/>
            <a:ext cx="9144000" cy="579438"/>
          </a:xfrm>
          <a:prstGeom prst="rect">
            <a:avLst/>
          </a:prstGeom>
          <a:noFill/>
          <a:ln w="9525">
            <a:noFill/>
            <a:miter lim="800000"/>
            <a:headEnd/>
            <a:tailEnd/>
          </a:ln>
        </p:spPr>
        <p:txBody>
          <a:bodyPr lIns="45720" rIns="45720" anchor="ctr"/>
          <a:lstStyle/>
          <a:p>
            <a:pPr algn="ctr">
              <a:lnSpc>
                <a:spcPct val="90000"/>
              </a:lnSpc>
            </a:pPr>
            <a:endParaRPr lang="en-US" sz="2000" u="sng" dirty="0">
              <a:solidFill>
                <a:srgbClr val="053763"/>
              </a:solidFill>
              <a:cs typeface="ヒラギノ角ゴ Pro W3"/>
            </a:endParaRPr>
          </a:p>
        </p:txBody>
      </p:sp>
    </p:spTree>
    <p:extLst>
      <p:ext uri="{BB962C8B-B14F-4D97-AF65-F5344CB8AC3E}">
        <p14:creationId xmlns:p14="http://schemas.microsoft.com/office/powerpoint/2010/main" val="792508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32020" y="3752830"/>
            <a:ext cx="7620000" cy="2571770"/>
            <a:chOff x="555229" y="3547711"/>
            <a:chExt cx="8171059" cy="2893440"/>
          </a:xfrm>
        </p:grpSpPr>
        <p:pic>
          <p:nvPicPr>
            <p:cNvPr id="5" name="Picture 4">
              <a:extLst>
                <a:ext uri="{FF2B5EF4-FFF2-40B4-BE49-F238E27FC236}">
                  <a16:creationId xmlns:a16="http://schemas.microsoft.com/office/drawing/2014/main" xmlns="" id="{EAF399DD-D429-42BD-BF19-203D05E3CF98}"/>
                </a:ext>
              </a:extLst>
            </p:cNvPr>
            <p:cNvPicPr>
              <a:picLocks noChangeAspect="1"/>
            </p:cNvPicPr>
            <p:nvPr/>
          </p:nvPicPr>
          <p:blipFill>
            <a:blip r:embed="rId3"/>
            <a:stretch>
              <a:fillRect/>
            </a:stretch>
          </p:blipFill>
          <p:spPr>
            <a:xfrm>
              <a:off x="914400" y="3581400"/>
              <a:ext cx="7498264" cy="2741696"/>
            </a:xfrm>
            <a:prstGeom prst="rect">
              <a:avLst/>
            </a:prstGeom>
            <a:ln>
              <a:noFill/>
            </a:ln>
          </p:spPr>
        </p:pic>
        <p:sp>
          <p:nvSpPr>
            <p:cNvPr id="8" name="Rounded Rectangle 7"/>
            <p:cNvSpPr/>
            <p:nvPr/>
          </p:nvSpPr>
          <p:spPr>
            <a:xfrm>
              <a:off x="555229" y="3547711"/>
              <a:ext cx="8171059" cy="2893440"/>
            </a:xfrm>
            <a:prstGeom prst="roundRect">
              <a:avLst/>
            </a:prstGeom>
            <a:solidFill>
              <a:schemeClr val="bg1">
                <a:lumMod val="75000"/>
                <a:alpha val="31000"/>
              </a:schemeClr>
            </a:solidFill>
            <a:ln w="28575">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title"/>
          </p:nvPr>
        </p:nvSpPr>
        <p:spPr>
          <a:xfrm>
            <a:off x="381000" y="228600"/>
            <a:ext cx="7162800" cy="838200"/>
          </a:xfrm>
        </p:spPr>
        <p:txBody>
          <a:bodyPr>
            <a:normAutofit fontScale="90000"/>
          </a:bodyPr>
          <a:lstStyle/>
          <a:p>
            <a:r>
              <a:rPr lang="en-US" sz="2700" dirty="0"/>
              <a:t>Real World Data: </a:t>
            </a:r>
            <a:r>
              <a:rPr lang="en-US" sz="2700" dirty="0" err="1"/>
              <a:t>NESTed</a:t>
            </a:r>
            <a:r>
              <a:rPr lang="en-US" sz="2700" dirty="0"/>
              <a:t> SAP (LAAO Registry)</a:t>
            </a:r>
            <a:r>
              <a:rPr lang="en-US" sz="3600" dirty="0"/>
              <a:t/>
            </a:r>
            <a:br>
              <a:rPr lang="en-US" sz="3600" dirty="0"/>
            </a:br>
            <a:r>
              <a:rPr lang="en-US" sz="2200" dirty="0"/>
              <a:t>Major Procedural Complications within 7 Days</a:t>
            </a:r>
          </a:p>
        </p:txBody>
      </p:sp>
      <p:graphicFrame>
        <p:nvGraphicFramePr>
          <p:cNvPr id="6" name="Table 5">
            <a:extLst>
              <a:ext uri="{FF2B5EF4-FFF2-40B4-BE49-F238E27FC236}">
                <a16:creationId xmlns:a16="http://schemas.microsoft.com/office/drawing/2014/main" xmlns="" id="{A14450AC-5175-4FFA-A74C-8FB4CE809BC4}"/>
              </a:ext>
            </a:extLst>
          </p:cNvPr>
          <p:cNvGraphicFramePr>
            <a:graphicFrameLocks noGrp="1" noChangeAspect="1"/>
          </p:cNvGraphicFramePr>
          <p:nvPr>
            <p:extLst/>
          </p:nvPr>
        </p:nvGraphicFramePr>
        <p:xfrm>
          <a:off x="381000" y="1524000"/>
          <a:ext cx="8537830" cy="2076958"/>
        </p:xfrm>
        <a:graphic>
          <a:graphicData uri="http://schemas.openxmlformats.org/drawingml/2006/table">
            <a:tbl>
              <a:tblPr firstRow="1" bandRow="1">
                <a:tableStyleId>{9DCAF9ED-07DC-4A11-8D7F-57B35C25682E}</a:tableStyleId>
              </a:tblPr>
              <a:tblGrid>
                <a:gridCol w="1545400">
                  <a:extLst>
                    <a:ext uri="{9D8B030D-6E8A-4147-A177-3AD203B41FA5}">
                      <a16:colId xmlns:a16="http://schemas.microsoft.com/office/drawing/2014/main" xmlns="" val="1703107217"/>
                    </a:ext>
                  </a:extLst>
                </a:gridCol>
                <a:gridCol w="1421193">
                  <a:extLst>
                    <a:ext uri="{9D8B030D-6E8A-4147-A177-3AD203B41FA5}">
                      <a16:colId xmlns:a16="http://schemas.microsoft.com/office/drawing/2014/main" xmlns="" val="2893187368"/>
                    </a:ext>
                  </a:extLst>
                </a:gridCol>
                <a:gridCol w="996125">
                  <a:extLst>
                    <a:ext uri="{9D8B030D-6E8A-4147-A177-3AD203B41FA5}">
                      <a16:colId xmlns:a16="http://schemas.microsoft.com/office/drawing/2014/main" xmlns="" val="1821289883"/>
                    </a:ext>
                  </a:extLst>
                </a:gridCol>
                <a:gridCol w="923925">
                  <a:extLst>
                    <a:ext uri="{9D8B030D-6E8A-4147-A177-3AD203B41FA5}">
                      <a16:colId xmlns:a16="http://schemas.microsoft.com/office/drawing/2014/main" xmlns="" val="2538491336"/>
                    </a:ext>
                  </a:extLst>
                </a:gridCol>
                <a:gridCol w="923925">
                  <a:extLst>
                    <a:ext uri="{9D8B030D-6E8A-4147-A177-3AD203B41FA5}">
                      <a16:colId xmlns:a16="http://schemas.microsoft.com/office/drawing/2014/main" xmlns="" val="1118577013"/>
                    </a:ext>
                  </a:extLst>
                </a:gridCol>
                <a:gridCol w="1374775">
                  <a:extLst>
                    <a:ext uri="{9D8B030D-6E8A-4147-A177-3AD203B41FA5}">
                      <a16:colId xmlns:a16="http://schemas.microsoft.com/office/drawing/2014/main" xmlns="" val="2326320661"/>
                    </a:ext>
                  </a:extLst>
                </a:gridCol>
                <a:gridCol w="1352487">
                  <a:extLst>
                    <a:ext uri="{9D8B030D-6E8A-4147-A177-3AD203B41FA5}">
                      <a16:colId xmlns:a16="http://schemas.microsoft.com/office/drawing/2014/main" xmlns="" val="425658129"/>
                    </a:ext>
                  </a:extLst>
                </a:gridCol>
              </a:tblGrid>
              <a:tr h="457200">
                <a:tc>
                  <a:txBody>
                    <a:bodyPr/>
                    <a:lstStyle/>
                    <a:p>
                      <a:pPr>
                        <a:lnSpc>
                          <a:spcPct val="115000"/>
                        </a:lnSpc>
                      </a:pPr>
                      <a:endParaRPr lang="en-US" sz="1600" dirty="0">
                        <a:effectLst/>
                        <a:latin typeface="Arial" panose="020B0604020202020204" pitchFamily="34" charset="0"/>
                        <a:cs typeface="Arial" panose="020B0604020202020204" pitchFamily="34" charset="0"/>
                      </a:endParaRPr>
                    </a:p>
                  </a:txBody>
                  <a:tcPr marL="38100" marR="38100" marT="9525" marB="0" anchor="b"/>
                </a:tc>
                <a:tc>
                  <a:txBody>
                    <a:bodyPr/>
                    <a:lstStyle/>
                    <a:p>
                      <a:pPr marL="0" marR="0" algn="ctr">
                        <a:lnSpc>
                          <a:spcPct val="115000"/>
                        </a:lnSpc>
                        <a:spcBef>
                          <a:spcPts val="0"/>
                        </a:spcBef>
                        <a:spcAft>
                          <a:spcPts val="1000"/>
                        </a:spcAft>
                      </a:pPr>
                      <a:r>
                        <a:rPr lang="en-US" sz="1400" dirty="0">
                          <a:effectLst/>
                        </a:rPr>
                        <a:t>PROTECT AF</a:t>
                      </a:r>
                    </a:p>
                    <a:p>
                      <a:pPr marL="0" marR="0" algn="ctr">
                        <a:lnSpc>
                          <a:spcPct val="115000"/>
                        </a:lnSpc>
                        <a:spcBef>
                          <a:spcPts val="0"/>
                        </a:spcBef>
                        <a:spcAft>
                          <a:spcPts val="1000"/>
                        </a:spcAft>
                      </a:pPr>
                      <a:r>
                        <a:rPr lang="en-US" sz="1400" dirty="0">
                          <a:effectLst/>
                        </a:rPr>
                        <a:t>N=707</a:t>
                      </a:r>
                      <a:endParaRPr lang="en-US" sz="1400" dirty="0">
                        <a:effectLst/>
                        <a:latin typeface="Arial" panose="020B0604020202020204" pitchFamily="34" charset="0"/>
                        <a:cs typeface="Arial" panose="020B0604020202020204" pitchFamily="34" charset="0"/>
                      </a:endParaRPr>
                    </a:p>
                  </a:txBody>
                  <a:tcPr marL="38100" marR="38100" marT="9525" marB="0" anchor="b"/>
                </a:tc>
                <a:tc>
                  <a:txBody>
                    <a:bodyPr/>
                    <a:lstStyle/>
                    <a:p>
                      <a:pPr marL="0" marR="0" algn="ctr">
                        <a:lnSpc>
                          <a:spcPct val="115000"/>
                        </a:lnSpc>
                        <a:spcBef>
                          <a:spcPts val="0"/>
                        </a:spcBef>
                        <a:spcAft>
                          <a:spcPts val="1000"/>
                        </a:spcAft>
                      </a:pPr>
                      <a:r>
                        <a:rPr lang="en-US" sz="1400" dirty="0">
                          <a:effectLst/>
                        </a:rPr>
                        <a:t>PREVAIL</a:t>
                      </a:r>
                    </a:p>
                    <a:p>
                      <a:pPr marL="0" marR="0" algn="ctr">
                        <a:lnSpc>
                          <a:spcPct val="115000"/>
                        </a:lnSpc>
                        <a:spcBef>
                          <a:spcPts val="0"/>
                        </a:spcBef>
                        <a:spcAft>
                          <a:spcPts val="1000"/>
                        </a:spcAft>
                      </a:pPr>
                      <a:r>
                        <a:rPr lang="en-US" sz="1400" dirty="0">
                          <a:effectLst/>
                        </a:rPr>
                        <a:t>N=407</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b"/>
                </a:tc>
                <a:tc>
                  <a:txBody>
                    <a:bodyPr/>
                    <a:lstStyle/>
                    <a:p>
                      <a:pPr marL="0" marR="0" algn="ctr">
                        <a:lnSpc>
                          <a:spcPct val="115000"/>
                        </a:lnSpc>
                        <a:spcBef>
                          <a:spcPts val="0"/>
                        </a:spcBef>
                        <a:spcAft>
                          <a:spcPts val="1000"/>
                        </a:spcAft>
                      </a:pPr>
                      <a:r>
                        <a:rPr lang="en-US" sz="1400" dirty="0">
                          <a:effectLst/>
                        </a:rPr>
                        <a:t>CAP</a:t>
                      </a:r>
                    </a:p>
                    <a:p>
                      <a:pPr marL="0" marR="0" algn="ctr">
                        <a:lnSpc>
                          <a:spcPct val="115000"/>
                        </a:lnSpc>
                        <a:spcBef>
                          <a:spcPts val="0"/>
                        </a:spcBef>
                        <a:spcAft>
                          <a:spcPts val="1000"/>
                        </a:spcAft>
                      </a:pPr>
                      <a:r>
                        <a:rPr lang="en-US" sz="1400" dirty="0">
                          <a:effectLst/>
                        </a:rPr>
                        <a:t>N=566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b"/>
                </a:tc>
                <a:tc>
                  <a:txBody>
                    <a:bodyPr/>
                    <a:lstStyle/>
                    <a:p>
                      <a:pPr marL="0" marR="0" algn="ctr">
                        <a:lnSpc>
                          <a:spcPct val="115000"/>
                        </a:lnSpc>
                        <a:spcBef>
                          <a:spcPts val="0"/>
                        </a:spcBef>
                        <a:spcAft>
                          <a:spcPts val="1000"/>
                        </a:spcAft>
                      </a:pPr>
                      <a:r>
                        <a:rPr lang="en-US" sz="1400" dirty="0">
                          <a:effectLst/>
                        </a:rPr>
                        <a:t>CAP2</a:t>
                      </a:r>
                    </a:p>
                    <a:p>
                      <a:pPr marL="0" marR="0" algn="ctr">
                        <a:lnSpc>
                          <a:spcPct val="115000"/>
                        </a:lnSpc>
                        <a:spcBef>
                          <a:spcPts val="0"/>
                        </a:spcBef>
                        <a:spcAft>
                          <a:spcPts val="1000"/>
                        </a:spcAft>
                      </a:pPr>
                      <a:r>
                        <a:rPr lang="en-US" sz="1400" dirty="0">
                          <a:effectLst/>
                        </a:rPr>
                        <a:t>N-579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b"/>
                </a:tc>
                <a:tc>
                  <a:txBody>
                    <a:bodyPr/>
                    <a:lstStyle/>
                    <a:p>
                      <a:pPr marL="0" marR="0" algn="ctr">
                        <a:lnSpc>
                          <a:spcPct val="115000"/>
                        </a:lnSpc>
                        <a:spcBef>
                          <a:spcPts val="0"/>
                        </a:spcBef>
                        <a:spcAft>
                          <a:spcPts val="1000"/>
                        </a:spcAft>
                      </a:pPr>
                      <a:r>
                        <a:rPr lang="en-US" sz="1400" dirty="0">
                          <a:effectLst/>
                        </a:rPr>
                        <a:t>EWOLUTION</a:t>
                      </a:r>
                    </a:p>
                    <a:p>
                      <a:pPr marL="0" marR="0" algn="ctr">
                        <a:lnSpc>
                          <a:spcPct val="115000"/>
                        </a:lnSpc>
                        <a:spcBef>
                          <a:spcPts val="0"/>
                        </a:spcBef>
                        <a:spcAft>
                          <a:spcPts val="1000"/>
                        </a:spcAft>
                      </a:pPr>
                      <a:r>
                        <a:rPr lang="en-US" sz="1400" dirty="0">
                          <a:effectLst/>
                        </a:rPr>
                        <a:t>N=1014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b"/>
                </a:tc>
                <a:tc>
                  <a:txBody>
                    <a:bodyPr/>
                    <a:lstStyle/>
                    <a:p>
                      <a:pPr marL="0" marR="0" algn="ctr">
                        <a:lnSpc>
                          <a:spcPct val="115000"/>
                        </a:lnSpc>
                        <a:spcBef>
                          <a:spcPts val="0"/>
                        </a:spcBef>
                        <a:spcAft>
                          <a:spcPts val="1000"/>
                        </a:spcAft>
                      </a:pPr>
                      <a:r>
                        <a:rPr lang="en-US" sz="1400" dirty="0" err="1">
                          <a:effectLst/>
                        </a:rPr>
                        <a:t>NESTed</a:t>
                      </a:r>
                      <a:r>
                        <a:rPr lang="en-US" sz="1400" dirty="0">
                          <a:effectLst/>
                        </a:rPr>
                        <a:t> PAS</a:t>
                      </a:r>
                    </a:p>
                    <a:p>
                      <a:pPr marL="0" marR="0" algn="ctr">
                        <a:lnSpc>
                          <a:spcPct val="115000"/>
                        </a:lnSpc>
                        <a:spcBef>
                          <a:spcPts val="0"/>
                        </a:spcBef>
                        <a:spcAft>
                          <a:spcPts val="1000"/>
                        </a:spcAft>
                      </a:pPr>
                      <a:r>
                        <a:rPr lang="en-US" sz="1400" dirty="0">
                          <a:effectLst/>
                        </a:rPr>
                        <a:t>N=979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b"/>
                </a:tc>
                <a:extLst>
                  <a:ext uri="{0D108BD9-81ED-4DB2-BD59-A6C34878D82A}">
                    <a16:rowId xmlns:a16="http://schemas.microsoft.com/office/drawing/2014/main" xmlns="" val="678153922"/>
                  </a:ext>
                </a:extLst>
              </a:tr>
              <a:tr h="234048">
                <a:tc>
                  <a:txBody>
                    <a:bodyPr/>
                    <a:lstStyle/>
                    <a:p>
                      <a:pPr marL="0" marR="0">
                        <a:lnSpc>
                          <a:spcPct val="115000"/>
                        </a:lnSpc>
                        <a:spcBef>
                          <a:spcPts val="0"/>
                        </a:spcBef>
                        <a:spcAft>
                          <a:spcPts val="1000"/>
                        </a:spcAft>
                      </a:pPr>
                      <a:r>
                        <a:rPr lang="en-US" sz="1600" dirty="0">
                          <a:effectLst/>
                        </a:rPr>
                        <a:t>Age (</a:t>
                      </a:r>
                      <a:r>
                        <a:rPr lang="en-US" sz="1600" dirty="0" err="1">
                          <a:effectLst/>
                        </a:rPr>
                        <a:t>yrs</a:t>
                      </a:r>
                      <a:r>
                        <a:rPr lang="en-US" sz="1600" dirty="0">
                          <a:effectLst/>
                        </a:rPr>
                        <a:t>)</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dirty="0">
                          <a:effectLst/>
                        </a:rPr>
                        <a:t>72±8.9</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dirty="0">
                          <a:effectLst/>
                        </a:rPr>
                        <a:t>74.3±7.4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dirty="0">
                          <a:effectLst/>
                        </a:rPr>
                        <a:t>74.0±8.3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dirty="0">
                          <a:effectLst/>
                        </a:rPr>
                        <a:t>75.3±8.0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dirty="0">
                          <a:effectLst/>
                        </a:rPr>
                        <a:t>73±9</a:t>
                      </a:r>
                      <a:endParaRPr lang="en-US" sz="1600" dirty="0">
                        <a:effectLst/>
                        <a:latin typeface="Arial" panose="020B060402020202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b="1" dirty="0">
                          <a:effectLst/>
                        </a:rPr>
                        <a:t>76.6±8.1</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extLst>
                  <a:ext uri="{0D108BD9-81ED-4DB2-BD59-A6C34878D82A}">
                    <a16:rowId xmlns:a16="http://schemas.microsoft.com/office/drawing/2014/main" xmlns="" val="751845033"/>
                  </a:ext>
                </a:extLst>
              </a:tr>
              <a:tr h="223002">
                <a:tc>
                  <a:txBody>
                    <a:bodyPr/>
                    <a:lstStyle/>
                    <a:p>
                      <a:pPr marL="0" marR="0">
                        <a:lnSpc>
                          <a:spcPct val="115000"/>
                        </a:lnSpc>
                        <a:spcBef>
                          <a:spcPts val="0"/>
                        </a:spcBef>
                        <a:spcAft>
                          <a:spcPts val="1000"/>
                        </a:spcAft>
                      </a:pPr>
                      <a:r>
                        <a:rPr lang="en-US" sz="1600" dirty="0">
                          <a:effectLst/>
                        </a:rPr>
                        <a:t>Male</a:t>
                      </a:r>
                      <a:r>
                        <a:rPr lang="en-US" sz="1600" baseline="0" dirty="0">
                          <a:effectLst/>
                        </a:rPr>
                        <a:t> </a:t>
                      </a:r>
                      <a:r>
                        <a:rPr lang="en-US" sz="1600" dirty="0">
                          <a:effectLst/>
                        </a:rPr>
                        <a:t>(%)</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dirty="0">
                          <a:effectLst/>
                        </a:rPr>
                        <a:t>70.3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dirty="0">
                          <a:effectLst/>
                        </a:rPr>
                        <a:t>70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dirty="0">
                          <a:effectLst/>
                        </a:rPr>
                        <a:t>65.5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dirty="0">
                          <a:effectLst/>
                        </a:rPr>
                        <a:t>61.0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dirty="0">
                          <a:effectLst/>
                        </a:rPr>
                        <a:t>59.9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b="1" dirty="0">
                          <a:effectLst/>
                        </a:rPr>
                        <a:t>61.3</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extLst>
                  <a:ext uri="{0D108BD9-81ED-4DB2-BD59-A6C34878D82A}">
                    <a16:rowId xmlns:a16="http://schemas.microsoft.com/office/drawing/2014/main" xmlns="" val="2075922882"/>
                  </a:ext>
                </a:extLst>
              </a:tr>
              <a:tr h="223002">
                <a:tc>
                  <a:txBody>
                    <a:bodyPr/>
                    <a:lstStyle/>
                    <a:p>
                      <a:pPr marL="0" marR="0" algn="l">
                        <a:lnSpc>
                          <a:spcPct val="115000"/>
                        </a:lnSpc>
                        <a:spcBef>
                          <a:spcPts val="0"/>
                        </a:spcBef>
                        <a:spcAft>
                          <a:spcPts val="1000"/>
                        </a:spcAft>
                      </a:pPr>
                      <a:r>
                        <a:rPr lang="en-US" sz="1600" dirty="0">
                          <a:effectLst/>
                        </a:rPr>
                        <a:t>CHA</a:t>
                      </a:r>
                      <a:r>
                        <a:rPr lang="en-US" sz="1600" baseline="0" dirty="0">
                          <a:effectLst/>
                        </a:rPr>
                        <a:t>DS</a:t>
                      </a:r>
                      <a:r>
                        <a:rPr lang="en-US" sz="1600" baseline="-25000" dirty="0">
                          <a:effectLst/>
                        </a:rPr>
                        <a:t>2</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38100" marT="9525" marB="0" anchor="ctr"/>
                </a:tc>
                <a:tc>
                  <a:txBody>
                    <a:bodyPr/>
                    <a:lstStyle/>
                    <a:p>
                      <a:pPr marL="0" marR="0" algn="ctr">
                        <a:lnSpc>
                          <a:spcPct val="115000"/>
                        </a:lnSpc>
                        <a:spcBef>
                          <a:spcPts val="0"/>
                        </a:spcBef>
                        <a:spcAft>
                          <a:spcPts val="1000"/>
                        </a:spcAft>
                      </a:pPr>
                      <a:r>
                        <a:rPr lang="nl-BE" sz="1600">
                          <a:effectLst/>
                        </a:rPr>
                        <a:t>2.2 ± 1.2</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nl-BE" sz="1600">
                          <a:effectLst/>
                        </a:rPr>
                        <a:t>2.4 ± 1.2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nl-BE" sz="1600" dirty="0">
                          <a:effectLst/>
                        </a:rPr>
                        <a:t>2.6 ± 1.0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nl-BE" sz="1600" dirty="0">
                          <a:effectLst/>
                        </a:rPr>
                        <a:t>2.7 ± 1.1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nl-BE" sz="1600" dirty="0">
                          <a:effectLst/>
                        </a:rPr>
                        <a:t>2.8 ± 1.3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nl-BE" sz="1600" b="1" dirty="0">
                          <a:effectLst/>
                        </a:rPr>
                        <a:t>3.2 ± 1.3</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extLst>
                  <a:ext uri="{0D108BD9-81ED-4DB2-BD59-A6C34878D82A}">
                    <a16:rowId xmlns:a16="http://schemas.microsoft.com/office/drawing/2014/main" xmlns="" val="3845783235"/>
                  </a:ext>
                </a:extLst>
              </a:tr>
              <a:tr h="223002">
                <a:tc>
                  <a:txBody>
                    <a:bodyPr/>
                    <a:lstStyle/>
                    <a:p>
                      <a:pPr marL="0" marR="0" algn="l">
                        <a:lnSpc>
                          <a:spcPct val="115000"/>
                        </a:lnSpc>
                        <a:spcBef>
                          <a:spcPts val="0"/>
                        </a:spcBef>
                        <a:spcAft>
                          <a:spcPts val="1000"/>
                        </a:spcAft>
                      </a:pPr>
                      <a:r>
                        <a:rPr lang="nl-BE" sz="1600" dirty="0">
                          <a:effectLst/>
                        </a:rPr>
                        <a:t>CHA</a:t>
                      </a:r>
                      <a:r>
                        <a:rPr lang="nl-BE" sz="1600" baseline="-25000" dirty="0">
                          <a:effectLst/>
                        </a:rPr>
                        <a:t>2</a:t>
                      </a:r>
                      <a:r>
                        <a:rPr lang="nl-BE" sz="1600" dirty="0">
                          <a:effectLst/>
                        </a:rPr>
                        <a:t>DS</a:t>
                      </a:r>
                      <a:r>
                        <a:rPr lang="nl-BE" sz="1600" baseline="-25000" dirty="0">
                          <a:effectLst/>
                        </a:rPr>
                        <a:t>2</a:t>
                      </a:r>
                      <a:r>
                        <a:rPr lang="nl-BE" sz="1600" dirty="0">
                          <a:effectLst/>
                        </a:rPr>
                        <a:t>-VASc</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38100" marT="9525" marB="0" anchor="ctr"/>
                </a:tc>
                <a:tc>
                  <a:txBody>
                    <a:bodyPr/>
                    <a:lstStyle/>
                    <a:p>
                      <a:pPr marL="0" marR="0" algn="ctr">
                        <a:lnSpc>
                          <a:spcPct val="115000"/>
                        </a:lnSpc>
                        <a:spcBef>
                          <a:spcPts val="0"/>
                        </a:spcBef>
                        <a:spcAft>
                          <a:spcPts val="1000"/>
                        </a:spcAft>
                      </a:pPr>
                      <a:r>
                        <a:rPr lang="nl-BE" sz="1600">
                          <a:effectLst/>
                        </a:rPr>
                        <a:t>3.4 ± 1.5</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nl-BE" sz="1600">
                          <a:effectLst/>
                        </a:rPr>
                        <a:t>3.9 ± 1.5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nl-BE" sz="1600">
                          <a:effectLst/>
                        </a:rPr>
                        <a:t>4.0 ± 1.1</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nl-BE" sz="1600">
                          <a:effectLst/>
                        </a:rPr>
                        <a:t>4.5 ± 1.3</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nl-BE" sz="1600">
                          <a:effectLst/>
                        </a:rPr>
                        <a:t>4.5 ± 1.6</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nl-BE" sz="1600" b="1" dirty="0">
                          <a:effectLst/>
                        </a:rPr>
                        <a:t>5.0 ± 1.4</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extLst>
                  <a:ext uri="{0D108BD9-81ED-4DB2-BD59-A6C34878D82A}">
                    <a16:rowId xmlns:a16="http://schemas.microsoft.com/office/drawing/2014/main" xmlns="" val="2721223372"/>
                  </a:ext>
                </a:extLst>
              </a:tr>
              <a:tr h="223002">
                <a:tc>
                  <a:txBody>
                    <a:bodyPr/>
                    <a:lstStyle/>
                    <a:p>
                      <a:pPr marL="0" marR="0" algn="l">
                        <a:lnSpc>
                          <a:spcPct val="115000"/>
                        </a:lnSpc>
                        <a:spcBef>
                          <a:spcPts val="0"/>
                        </a:spcBef>
                        <a:spcAft>
                          <a:spcPts val="1000"/>
                        </a:spcAft>
                      </a:pPr>
                      <a:r>
                        <a:rPr lang="en-US" sz="1600" dirty="0">
                          <a:effectLst/>
                        </a:rPr>
                        <a:t>HAS-BLED</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38100" marT="9525" marB="0" anchor="ctr"/>
                </a:tc>
                <a:tc>
                  <a:txBody>
                    <a:bodyPr/>
                    <a:lstStyle/>
                    <a:p>
                      <a:pPr marL="0" marR="0" algn="ctr">
                        <a:lnSpc>
                          <a:spcPct val="115000"/>
                        </a:lnSpc>
                        <a:spcBef>
                          <a:spcPts val="0"/>
                        </a:spcBef>
                        <a:spcAft>
                          <a:spcPts val="1000"/>
                        </a:spcAft>
                      </a:pPr>
                      <a:r>
                        <a:rPr lang="en-US" sz="1600" dirty="0">
                          <a:effectLst/>
                        </a:rPr>
                        <a:t>n/a</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dirty="0">
                          <a:effectLst/>
                        </a:rPr>
                        <a:t>n/a</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dirty="0">
                          <a:effectLst/>
                        </a:rPr>
                        <a:t>n/a</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dirty="0">
                          <a:effectLst/>
                        </a:rPr>
                        <a:t>n/a</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nl-BE" sz="1600" dirty="0">
                          <a:effectLst/>
                        </a:rPr>
                        <a:t>2.4 ± 1.2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nl-BE" sz="1600" b="1" dirty="0">
                          <a:effectLst/>
                        </a:rPr>
                        <a:t>2.7 ± 1.0</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extLst>
                  <a:ext uri="{0D108BD9-81ED-4DB2-BD59-A6C34878D82A}">
                    <a16:rowId xmlns:a16="http://schemas.microsoft.com/office/drawing/2014/main" xmlns="" val="624694740"/>
                  </a:ext>
                </a:extLst>
              </a:tr>
            </a:tbl>
          </a:graphicData>
        </a:graphic>
      </p:graphicFrame>
      <p:sp>
        <p:nvSpPr>
          <p:cNvPr id="7" name="Rectangle 6"/>
          <p:cNvSpPr/>
          <p:nvPr/>
        </p:nvSpPr>
        <p:spPr>
          <a:xfrm>
            <a:off x="0" y="6320135"/>
            <a:ext cx="9144000" cy="430887"/>
          </a:xfrm>
          <a:prstGeom prst="rect">
            <a:avLst/>
          </a:prstGeom>
        </p:spPr>
        <p:txBody>
          <a:bodyPr wrap="square">
            <a:spAutoFit/>
          </a:bodyPr>
          <a:lstStyle/>
          <a:p>
            <a:pPr algn="ctr">
              <a:spcBef>
                <a:spcPct val="0"/>
              </a:spcBef>
            </a:pPr>
            <a:r>
              <a:rPr lang="en-US" altLang="en-US" sz="1100" b="1" dirty="0">
                <a:solidFill>
                  <a:srgbClr val="00467F"/>
                </a:solidFill>
                <a:cs typeface="Times New Roman" panose="02020603050405020304" pitchFamily="18" charset="0"/>
              </a:rPr>
              <a:t>Primary composite safety endpoint:  </a:t>
            </a:r>
            <a:r>
              <a:rPr lang="en-US" altLang="en-US" sz="1100" dirty="0">
                <a:solidFill>
                  <a:srgbClr val="00467F"/>
                </a:solidFill>
                <a:cs typeface="Times New Roman" panose="02020603050405020304" pitchFamily="18" charset="0"/>
              </a:rPr>
              <a:t>death, ischemic stroke, systemic embolism, or device/procedure-related events necessitating cardiac surgery or major endovascular intervention within either 7-days post-implant or hospital discharge, whichever occurred later.</a:t>
            </a:r>
          </a:p>
        </p:txBody>
      </p:sp>
      <p:sp>
        <p:nvSpPr>
          <p:cNvPr id="9" name="TextBox 8"/>
          <p:cNvSpPr txBox="1"/>
          <p:nvPr/>
        </p:nvSpPr>
        <p:spPr>
          <a:xfrm>
            <a:off x="0" y="6699706"/>
            <a:ext cx="6324600" cy="338554"/>
          </a:xfrm>
          <a:prstGeom prst="rect">
            <a:avLst/>
          </a:prstGeom>
          <a:noFill/>
        </p:spPr>
        <p:txBody>
          <a:bodyPr wrap="square" rtlCol="0">
            <a:spAutoFit/>
          </a:bodyPr>
          <a:lstStyle/>
          <a:p>
            <a:r>
              <a:rPr lang="en-US" sz="800" dirty="0" err="1">
                <a:solidFill>
                  <a:srgbClr val="6A737B">
                    <a:lumMod val="60000"/>
                    <a:lumOff val="40000"/>
                  </a:srgbClr>
                </a:solidFill>
              </a:rPr>
              <a:t>Varosy</a:t>
            </a:r>
            <a:r>
              <a:rPr lang="en-US" sz="800" dirty="0">
                <a:solidFill>
                  <a:srgbClr val="6A737B">
                    <a:lumMod val="60000"/>
                    <a:lumOff val="40000"/>
                  </a:srgbClr>
                </a:solidFill>
              </a:rPr>
              <a:t> P et al. JACC 2018; 71</a:t>
            </a:r>
            <a:r>
              <a:rPr lang="en-US" altLang="en-US" sz="800" dirty="0">
                <a:solidFill>
                  <a:srgbClr val="6A737B">
                    <a:lumMod val="60000"/>
                    <a:lumOff val="40000"/>
                  </a:srgbClr>
                </a:solidFill>
              </a:rPr>
              <a:t>(11): A320.</a:t>
            </a:r>
          </a:p>
          <a:p>
            <a:endParaRPr lang="en-US" sz="800" i="1" dirty="0">
              <a:solidFill>
                <a:srgbClr val="6A737B">
                  <a:lumMod val="60000"/>
                  <a:lumOff val="40000"/>
                </a:srgbClr>
              </a:solidFill>
            </a:endParaRPr>
          </a:p>
        </p:txBody>
      </p:sp>
    </p:spTree>
    <p:extLst>
      <p:ext uri="{BB962C8B-B14F-4D97-AF65-F5344CB8AC3E}">
        <p14:creationId xmlns:p14="http://schemas.microsoft.com/office/powerpoint/2010/main" val="4081419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dirty="0"/>
              <a:t>Favorable Procedural Safety Profile: </a:t>
            </a:r>
            <a:r>
              <a:rPr lang="en-US" sz="2500" dirty="0"/>
              <a:t/>
            </a:r>
            <a:br>
              <a:rPr lang="en-US" sz="2500" dirty="0"/>
            </a:br>
            <a:r>
              <a:rPr lang="en-US" sz="2000" dirty="0"/>
              <a:t>All Device and/or Procedure-related Serious Adverse Events within 7 Days</a:t>
            </a:r>
            <a:endParaRPr lang="en-US" sz="2500" strike="dblStrike"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286884631"/>
              </p:ext>
            </p:extLst>
          </p:nvPr>
        </p:nvGraphicFramePr>
        <p:xfrm>
          <a:off x="236696" y="1370494"/>
          <a:ext cx="8548687" cy="46942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73285331"/>
              </p:ext>
            </p:extLst>
          </p:nvPr>
        </p:nvGraphicFramePr>
        <p:xfrm>
          <a:off x="1752600" y="5942494"/>
          <a:ext cx="7010400" cy="37084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xmlns="" val="20000"/>
                    </a:ext>
                  </a:extLst>
                </a:gridCol>
                <a:gridCol w="11430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1143000">
                  <a:extLst>
                    <a:ext uri="{9D8B030D-6E8A-4147-A177-3AD203B41FA5}">
                      <a16:colId xmlns:a16="http://schemas.microsoft.com/office/drawing/2014/main" xmlns="" val="20004"/>
                    </a:ext>
                  </a:extLst>
                </a:gridCol>
                <a:gridCol w="1219200">
                  <a:extLst>
                    <a:ext uri="{9D8B030D-6E8A-4147-A177-3AD203B41FA5}">
                      <a16:colId xmlns:a16="http://schemas.microsoft.com/office/drawing/2014/main" xmlns="" val="20005"/>
                    </a:ext>
                  </a:extLst>
                </a:gridCol>
              </a:tblGrid>
              <a:tr h="370840">
                <a:tc>
                  <a:txBody>
                    <a:bodyPr/>
                    <a:lstStyle/>
                    <a:p>
                      <a:pPr algn="ctr"/>
                      <a:r>
                        <a:rPr lang="en-US" sz="1300" dirty="0">
                          <a:solidFill>
                            <a:schemeClr val="tx1"/>
                          </a:solidFill>
                        </a:rPr>
                        <a:t>N=232</a:t>
                      </a:r>
                    </a:p>
                  </a:txBody>
                  <a:tcPr/>
                </a:tc>
                <a:tc>
                  <a:txBody>
                    <a:bodyPr/>
                    <a:lstStyle/>
                    <a:p>
                      <a:pPr algn="ctr"/>
                      <a:r>
                        <a:rPr lang="en-US" sz="1300" dirty="0">
                          <a:solidFill>
                            <a:schemeClr val="tx1"/>
                          </a:solidFill>
                        </a:rPr>
                        <a:t>N=231</a:t>
                      </a:r>
                    </a:p>
                  </a:txBody>
                  <a:tcPr/>
                </a:tc>
                <a:tc>
                  <a:txBody>
                    <a:bodyPr/>
                    <a:lstStyle/>
                    <a:p>
                      <a:pPr algn="ctr"/>
                      <a:r>
                        <a:rPr lang="en-US" sz="1300" dirty="0">
                          <a:solidFill>
                            <a:schemeClr val="tx1"/>
                          </a:solidFill>
                        </a:rPr>
                        <a:t>N=566</a:t>
                      </a:r>
                    </a:p>
                  </a:txBody>
                  <a:tcPr/>
                </a:tc>
                <a:tc>
                  <a:txBody>
                    <a:bodyPr/>
                    <a:lstStyle/>
                    <a:p>
                      <a:pPr algn="ctr"/>
                      <a:r>
                        <a:rPr lang="en-US" sz="1300" dirty="0">
                          <a:solidFill>
                            <a:schemeClr val="tx1"/>
                          </a:solidFill>
                        </a:rPr>
                        <a:t>N=269</a:t>
                      </a:r>
                    </a:p>
                  </a:txBody>
                  <a:tcPr/>
                </a:tc>
                <a:tc>
                  <a:txBody>
                    <a:bodyPr/>
                    <a:lstStyle/>
                    <a:p>
                      <a:pPr algn="ctr"/>
                      <a:r>
                        <a:rPr lang="en-US" sz="1300" dirty="0">
                          <a:solidFill>
                            <a:schemeClr val="tx1"/>
                          </a:solidFill>
                        </a:rPr>
                        <a:t>N=579</a:t>
                      </a:r>
                    </a:p>
                  </a:txBody>
                  <a:tcPr/>
                </a:tc>
                <a:tc>
                  <a:txBody>
                    <a:bodyPr/>
                    <a:lstStyle/>
                    <a:p>
                      <a:pPr algn="ctr"/>
                      <a:r>
                        <a:rPr lang="en-US" sz="1300" dirty="0">
                          <a:solidFill>
                            <a:schemeClr val="tx1"/>
                          </a:solidFill>
                        </a:rPr>
                        <a:t>N=1019</a:t>
                      </a:r>
                      <a:r>
                        <a:rPr lang="en-US" sz="1300" baseline="30000" dirty="0">
                          <a:solidFill>
                            <a:schemeClr val="tx1"/>
                          </a:solidFill>
                        </a:rPr>
                        <a:t>1</a:t>
                      </a:r>
                    </a:p>
                  </a:txBody>
                  <a:tcPr/>
                </a:tc>
                <a:extLst>
                  <a:ext uri="{0D108BD9-81ED-4DB2-BD59-A6C34878D82A}">
                    <a16:rowId xmlns:a16="http://schemas.microsoft.com/office/drawing/2014/main" xmlns="" val="10000"/>
                  </a:ext>
                </a:extLst>
              </a:tr>
            </a:tbl>
          </a:graphicData>
        </a:graphic>
      </p:graphicFrame>
      <p:sp>
        <p:nvSpPr>
          <p:cNvPr id="18" name="TextBox 17"/>
          <p:cNvSpPr txBox="1"/>
          <p:nvPr/>
        </p:nvSpPr>
        <p:spPr>
          <a:xfrm>
            <a:off x="5105400" y="2956024"/>
            <a:ext cx="1463015" cy="817245"/>
          </a:xfrm>
          <a:prstGeom prst="roundRect">
            <a:avLst/>
          </a:prstGeom>
          <a:noFill/>
          <a:ln w="28575">
            <a:solidFill>
              <a:schemeClr val="tx1"/>
            </a:solidFill>
          </a:ln>
          <a:scene3d>
            <a:camera prst="orthographicFront"/>
            <a:lightRig rig="threePt" dir="t"/>
          </a:scene3d>
          <a:sp3d>
            <a:bevelT/>
          </a:sp3d>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rgbClr val="00467F"/>
                </a:solidFill>
              </a:rPr>
              <a:t>~50% New Operators in PREVAIL</a:t>
            </a:r>
          </a:p>
        </p:txBody>
      </p:sp>
      <p:sp>
        <p:nvSpPr>
          <p:cNvPr id="10" name="TextBox 1"/>
          <p:cNvSpPr txBox="1">
            <a:spLocks noChangeArrowheads="1"/>
          </p:cNvSpPr>
          <p:nvPr/>
        </p:nvSpPr>
        <p:spPr bwMode="auto">
          <a:xfrm>
            <a:off x="0" y="6477000"/>
            <a:ext cx="87495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dirty="0">
                <a:solidFill>
                  <a:srgbClr val="6A737B">
                    <a:lumMod val="60000"/>
                    <a:lumOff val="40000"/>
                  </a:srgbClr>
                </a:solidFill>
              </a:rPr>
              <a:t>* The EWOLUTION Registry is a European prospective registry which reflects CE Mark indications for use which differ from the FDA indications for use.</a:t>
            </a:r>
          </a:p>
          <a:p>
            <a:pPr eaLnBrk="1" hangingPunct="1">
              <a:defRPr/>
            </a:pPr>
            <a:r>
              <a:rPr lang="en-US" altLang="en-US" sz="800" dirty="0">
                <a:solidFill>
                  <a:srgbClr val="6A737B">
                    <a:lumMod val="60000"/>
                    <a:lumOff val="40000"/>
                  </a:srgbClr>
                </a:solidFill>
              </a:rPr>
              <a:t>1 </a:t>
            </a:r>
            <a:r>
              <a:rPr lang="en-US" sz="800" dirty="0">
                <a:solidFill>
                  <a:srgbClr val="6A737B">
                    <a:lumMod val="60000"/>
                    <a:lumOff val="40000"/>
                  </a:srgbClr>
                </a:solidFill>
              </a:rPr>
              <a:t>Boersma, LVA.et al. </a:t>
            </a:r>
            <a:r>
              <a:rPr lang="en-US" sz="800" i="1" dirty="0">
                <a:solidFill>
                  <a:srgbClr val="6A737B">
                    <a:lumMod val="60000"/>
                    <a:lumOff val="40000"/>
                  </a:srgbClr>
                </a:solidFill>
              </a:rPr>
              <a:t>EHJ 2016;</a:t>
            </a:r>
            <a:r>
              <a:rPr lang="en-US" sz="800" dirty="0">
                <a:solidFill>
                  <a:srgbClr val="6A737B">
                    <a:lumMod val="60000"/>
                    <a:lumOff val="40000"/>
                  </a:srgbClr>
                </a:solidFill>
              </a:rPr>
              <a:t> 37(31): 2465.</a:t>
            </a:r>
            <a:endParaRPr lang="en-US" altLang="en-US" sz="800" dirty="0">
              <a:solidFill>
                <a:srgbClr val="6A737B">
                  <a:lumMod val="60000"/>
                  <a:lumOff val="40000"/>
                </a:srgbClr>
              </a:solidFill>
            </a:endParaRPr>
          </a:p>
        </p:txBody>
      </p:sp>
    </p:spTree>
    <p:extLst>
      <p:ext uri="{BB962C8B-B14F-4D97-AF65-F5344CB8AC3E}">
        <p14:creationId xmlns:p14="http://schemas.microsoft.com/office/powerpoint/2010/main" val="185045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Favorable Procedural Safety Profile: </a:t>
            </a:r>
            <a:r>
              <a:rPr lang="en-US" sz="3200" dirty="0"/>
              <a:t/>
            </a:r>
            <a:br>
              <a:rPr lang="en-US" sz="3200" dirty="0"/>
            </a:br>
            <a:r>
              <a:rPr lang="en-US" sz="2200" dirty="0"/>
              <a:t>Major Procedural Complications Across WATCHMAN Studies</a:t>
            </a:r>
          </a:p>
        </p:txBody>
      </p:sp>
      <p:graphicFrame>
        <p:nvGraphicFramePr>
          <p:cNvPr id="4" name="Content Placeholder 7"/>
          <p:cNvGraphicFramePr>
            <a:graphicFrameLocks noGrp="1"/>
          </p:cNvGraphicFramePr>
          <p:nvPr>
            <p:ph sz="half" idx="4294967295"/>
            <p:extLst>
              <p:ext uri="{D42A27DB-BD31-4B8C-83A1-F6EECF244321}">
                <p14:modId xmlns:p14="http://schemas.microsoft.com/office/powerpoint/2010/main" val="4234780852"/>
              </p:ext>
            </p:extLst>
          </p:nvPr>
        </p:nvGraphicFramePr>
        <p:xfrm>
          <a:off x="152400" y="1825830"/>
          <a:ext cx="8683625" cy="4879769"/>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5562600" y="1838325"/>
            <a:ext cx="0" cy="3200401"/>
          </a:xfrm>
          <a:prstGeom prst="line">
            <a:avLst/>
          </a:prstGeom>
          <a:ln w="19050">
            <a:solidFill>
              <a:schemeClr val="accent6">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905000" y="1828800"/>
            <a:ext cx="3352800"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09800" y="1447800"/>
            <a:ext cx="3048000" cy="307777"/>
          </a:xfrm>
          <a:prstGeom prst="rect">
            <a:avLst/>
          </a:prstGeom>
          <a:noFill/>
        </p:spPr>
        <p:txBody>
          <a:bodyPr wrap="square" rtlCol="0">
            <a:spAutoFit/>
          </a:bodyPr>
          <a:lstStyle/>
          <a:p>
            <a:pPr algn="ctr"/>
            <a:r>
              <a:rPr lang="en-US" sz="1400" b="1" dirty="0">
                <a:solidFill>
                  <a:schemeClr val="accent6">
                    <a:lumMod val="75000"/>
                  </a:schemeClr>
                </a:solidFill>
              </a:rPr>
              <a:t>Clinical Trial  Experience</a:t>
            </a:r>
          </a:p>
        </p:txBody>
      </p:sp>
      <p:cxnSp>
        <p:nvCxnSpPr>
          <p:cNvPr id="8" name="Straight Arrow Connector 7"/>
          <p:cNvCxnSpPr/>
          <p:nvPr/>
        </p:nvCxnSpPr>
        <p:spPr>
          <a:xfrm>
            <a:off x="5723906" y="1837221"/>
            <a:ext cx="2505694" cy="5804"/>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67400" y="1447800"/>
            <a:ext cx="2532009" cy="307777"/>
          </a:xfrm>
          <a:prstGeom prst="rect">
            <a:avLst/>
          </a:prstGeom>
          <a:noFill/>
        </p:spPr>
        <p:txBody>
          <a:bodyPr wrap="square" rtlCol="0">
            <a:spAutoFit/>
          </a:bodyPr>
          <a:lstStyle/>
          <a:p>
            <a:pPr algn="ctr"/>
            <a:r>
              <a:rPr lang="en-US" sz="1400" b="1" dirty="0">
                <a:solidFill>
                  <a:schemeClr val="accent6">
                    <a:lumMod val="75000"/>
                  </a:schemeClr>
                </a:solidFill>
              </a:rPr>
              <a:t>Post Approval Experience</a:t>
            </a:r>
          </a:p>
        </p:txBody>
      </p:sp>
      <p:sp>
        <p:nvSpPr>
          <p:cNvPr id="15" name="Rectangle 14"/>
          <p:cNvSpPr/>
          <p:nvPr/>
        </p:nvSpPr>
        <p:spPr>
          <a:xfrm>
            <a:off x="1295400" y="5243576"/>
            <a:ext cx="6553200" cy="1350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9312785">
            <a:off x="580570" y="5552602"/>
            <a:ext cx="1743961" cy="261610"/>
          </a:xfrm>
          <a:prstGeom prst="rect">
            <a:avLst/>
          </a:prstGeom>
          <a:noFill/>
        </p:spPr>
        <p:txBody>
          <a:bodyPr wrap="square" rtlCol="0">
            <a:spAutoFit/>
          </a:bodyPr>
          <a:lstStyle/>
          <a:p>
            <a:r>
              <a:rPr lang="en-US" sz="1050" b="1" dirty="0">
                <a:solidFill>
                  <a:schemeClr val="accent6">
                    <a:lumMod val="75000"/>
                  </a:schemeClr>
                </a:solidFill>
              </a:rPr>
              <a:t>PROTECT AF (N=463)</a:t>
            </a:r>
          </a:p>
        </p:txBody>
      </p:sp>
      <p:sp>
        <p:nvSpPr>
          <p:cNvPr id="18" name="TextBox 17"/>
          <p:cNvSpPr txBox="1"/>
          <p:nvPr/>
        </p:nvSpPr>
        <p:spPr>
          <a:xfrm rot="19312785">
            <a:off x="1952170" y="5171602"/>
            <a:ext cx="1743961" cy="261610"/>
          </a:xfrm>
          <a:prstGeom prst="rect">
            <a:avLst/>
          </a:prstGeom>
          <a:noFill/>
        </p:spPr>
        <p:txBody>
          <a:bodyPr wrap="square" rtlCol="0">
            <a:spAutoFit/>
          </a:bodyPr>
          <a:lstStyle/>
          <a:p>
            <a:r>
              <a:rPr lang="en-US" sz="1050" b="1" dirty="0">
                <a:solidFill>
                  <a:schemeClr val="accent6">
                    <a:lumMod val="75000"/>
                  </a:schemeClr>
                </a:solidFill>
              </a:rPr>
              <a:t>CAP (N=566)</a:t>
            </a:r>
          </a:p>
        </p:txBody>
      </p:sp>
      <p:sp>
        <p:nvSpPr>
          <p:cNvPr id="19" name="TextBox 18"/>
          <p:cNvSpPr txBox="1"/>
          <p:nvPr/>
        </p:nvSpPr>
        <p:spPr>
          <a:xfrm rot="19312785">
            <a:off x="2561770" y="5387188"/>
            <a:ext cx="1743961" cy="261610"/>
          </a:xfrm>
          <a:prstGeom prst="rect">
            <a:avLst/>
          </a:prstGeom>
          <a:noFill/>
        </p:spPr>
        <p:txBody>
          <a:bodyPr wrap="square" rtlCol="0">
            <a:spAutoFit/>
          </a:bodyPr>
          <a:lstStyle/>
          <a:p>
            <a:r>
              <a:rPr lang="en-US" sz="1050" b="1" dirty="0">
                <a:solidFill>
                  <a:schemeClr val="accent6">
                    <a:lumMod val="75000"/>
                  </a:schemeClr>
                </a:solidFill>
              </a:rPr>
              <a:t>PREVAIL (N=269)</a:t>
            </a:r>
          </a:p>
        </p:txBody>
      </p:sp>
      <p:sp>
        <p:nvSpPr>
          <p:cNvPr id="20" name="TextBox 19"/>
          <p:cNvSpPr txBox="1"/>
          <p:nvPr/>
        </p:nvSpPr>
        <p:spPr>
          <a:xfrm rot="19312785">
            <a:off x="3628570" y="5247802"/>
            <a:ext cx="1743961" cy="261610"/>
          </a:xfrm>
          <a:prstGeom prst="rect">
            <a:avLst/>
          </a:prstGeom>
          <a:noFill/>
        </p:spPr>
        <p:txBody>
          <a:bodyPr wrap="square" rtlCol="0">
            <a:spAutoFit/>
          </a:bodyPr>
          <a:lstStyle/>
          <a:p>
            <a:r>
              <a:rPr lang="en-US" sz="1050" b="1" dirty="0">
                <a:solidFill>
                  <a:schemeClr val="accent6">
                    <a:lumMod val="75000"/>
                  </a:schemeClr>
                </a:solidFill>
              </a:rPr>
              <a:t>CAP2 (N=579)</a:t>
            </a:r>
          </a:p>
        </p:txBody>
      </p:sp>
      <p:sp>
        <p:nvSpPr>
          <p:cNvPr id="21" name="TextBox 20"/>
          <p:cNvSpPr txBox="1"/>
          <p:nvPr/>
        </p:nvSpPr>
        <p:spPr>
          <a:xfrm rot="19312785">
            <a:off x="4847770" y="5628802"/>
            <a:ext cx="1743961" cy="261610"/>
          </a:xfrm>
          <a:prstGeom prst="rect">
            <a:avLst/>
          </a:prstGeom>
          <a:noFill/>
        </p:spPr>
        <p:txBody>
          <a:bodyPr wrap="square" rtlCol="0">
            <a:spAutoFit/>
          </a:bodyPr>
          <a:lstStyle/>
          <a:p>
            <a:r>
              <a:rPr lang="en-US" sz="1050" b="1" dirty="0">
                <a:solidFill>
                  <a:schemeClr val="accent6">
                    <a:lumMod val="75000"/>
                  </a:schemeClr>
                </a:solidFill>
              </a:rPr>
              <a:t>EWOLUTION (N=1021)</a:t>
            </a:r>
          </a:p>
        </p:txBody>
      </p:sp>
      <p:sp>
        <p:nvSpPr>
          <p:cNvPr id="22" name="TextBox 21"/>
          <p:cNvSpPr txBox="1"/>
          <p:nvPr/>
        </p:nvSpPr>
        <p:spPr>
          <a:xfrm rot="19312785">
            <a:off x="5351138" y="5814099"/>
            <a:ext cx="2134938" cy="430887"/>
          </a:xfrm>
          <a:prstGeom prst="rect">
            <a:avLst/>
          </a:prstGeom>
          <a:noFill/>
        </p:spPr>
        <p:txBody>
          <a:bodyPr wrap="square" rtlCol="0">
            <a:spAutoFit/>
          </a:bodyPr>
          <a:lstStyle/>
          <a:p>
            <a:pPr algn="r"/>
            <a:r>
              <a:rPr lang="en-US" sz="1050" b="1" dirty="0">
                <a:solidFill>
                  <a:schemeClr val="accent6">
                    <a:lumMod val="75000"/>
                  </a:schemeClr>
                </a:solidFill>
              </a:rPr>
              <a:t>Post-FDA Approval</a:t>
            </a:r>
            <a:br>
              <a:rPr lang="en-US" sz="1050" b="1" dirty="0">
                <a:solidFill>
                  <a:schemeClr val="accent6">
                    <a:lumMod val="75000"/>
                  </a:schemeClr>
                </a:solidFill>
              </a:rPr>
            </a:br>
            <a:r>
              <a:rPr lang="en-US" sz="1050" b="1" dirty="0">
                <a:solidFill>
                  <a:schemeClr val="accent6">
                    <a:lumMod val="75000"/>
                  </a:schemeClr>
                </a:solidFill>
              </a:rPr>
              <a:t> (N=3822)</a:t>
            </a:r>
          </a:p>
        </p:txBody>
      </p:sp>
      <p:sp>
        <p:nvSpPr>
          <p:cNvPr id="25" name="TextBox 1"/>
          <p:cNvSpPr txBox="1">
            <a:spLocks noChangeArrowheads="1"/>
          </p:cNvSpPr>
          <p:nvPr/>
        </p:nvSpPr>
        <p:spPr bwMode="auto">
          <a:xfrm>
            <a:off x="0" y="6477000"/>
            <a:ext cx="87495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dirty="0">
                <a:solidFill>
                  <a:srgbClr val="6A737B">
                    <a:lumMod val="60000"/>
                    <a:lumOff val="40000"/>
                  </a:srgbClr>
                </a:solidFill>
              </a:rPr>
              <a:t>* The EWOLUTION Registry is a European prospective registry which reflects CE Mark indications for use which differ from the FDA indications for use.</a:t>
            </a:r>
          </a:p>
          <a:p>
            <a:pPr eaLnBrk="1" hangingPunct="1">
              <a:defRPr/>
            </a:pPr>
            <a:r>
              <a:rPr lang="en-US" altLang="en-US" sz="800" dirty="0">
                <a:solidFill>
                  <a:srgbClr val="6A737B">
                    <a:lumMod val="60000"/>
                    <a:lumOff val="40000"/>
                  </a:srgbClr>
                </a:solidFill>
              </a:rPr>
              <a:t>Reddy VY, Holmes DR, et al. JACC 2016; 69(3): 253-261.</a:t>
            </a:r>
          </a:p>
        </p:txBody>
      </p:sp>
    </p:spTree>
    <p:extLst>
      <p:ext uri="{BB962C8B-B14F-4D97-AF65-F5344CB8AC3E}">
        <p14:creationId xmlns:p14="http://schemas.microsoft.com/office/powerpoint/2010/main" val="279111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15"/>
          <p:cNvGraphicFramePr>
            <a:graphicFrameLocks/>
          </p:cNvGraphicFramePr>
          <p:nvPr>
            <p:extLst>
              <p:ext uri="{D42A27DB-BD31-4B8C-83A1-F6EECF244321}">
                <p14:modId xmlns:p14="http://schemas.microsoft.com/office/powerpoint/2010/main" val="347281814"/>
              </p:ext>
            </p:extLst>
          </p:nvPr>
        </p:nvGraphicFramePr>
        <p:xfrm>
          <a:off x="315471" y="1350960"/>
          <a:ext cx="8295128" cy="4538241"/>
        </p:xfrm>
        <a:graphic>
          <a:graphicData uri="http://schemas.openxmlformats.org/drawingml/2006/table">
            <a:tbl>
              <a:tblPr firstRow="1" bandRow="1">
                <a:tableStyleId>{5C22544A-7EE6-4342-B048-85BDC9FD1C3A}</a:tableStyleId>
              </a:tblPr>
              <a:tblGrid>
                <a:gridCol w="6308683">
                  <a:extLst>
                    <a:ext uri="{9D8B030D-6E8A-4147-A177-3AD203B41FA5}">
                      <a16:colId xmlns:a16="http://schemas.microsoft.com/office/drawing/2014/main" xmlns="" val="20000"/>
                    </a:ext>
                  </a:extLst>
                </a:gridCol>
                <a:gridCol w="891949">
                  <a:extLst>
                    <a:ext uri="{9D8B030D-6E8A-4147-A177-3AD203B41FA5}">
                      <a16:colId xmlns:a16="http://schemas.microsoft.com/office/drawing/2014/main" xmlns="" val="20001"/>
                    </a:ext>
                  </a:extLst>
                </a:gridCol>
                <a:gridCol w="1094496">
                  <a:extLst>
                    <a:ext uri="{9D8B030D-6E8A-4147-A177-3AD203B41FA5}">
                      <a16:colId xmlns:a16="http://schemas.microsoft.com/office/drawing/2014/main" xmlns="" val="20002"/>
                    </a:ext>
                  </a:extLst>
                </a:gridCol>
              </a:tblGrid>
              <a:tr h="782640">
                <a:tc>
                  <a:txBody>
                    <a:bodyPr/>
                    <a:lstStyle/>
                    <a:p>
                      <a:pPr algn="l"/>
                      <a:endParaRPr lang="en-US" sz="1800" b="0" baseline="0" dirty="0"/>
                    </a:p>
                  </a:txBody>
                  <a:tcPr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gradFill>
                  </a:tcPr>
                </a:tc>
                <a:tc>
                  <a:txBody>
                    <a:bodyPr/>
                    <a:lstStyle/>
                    <a:p>
                      <a:pPr algn="ctr"/>
                      <a:r>
                        <a:rPr lang="en-US" sz="1800" b="1" baseline="0" dirty="0"/>
                        <a:t>HR</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gradFill>
                  </a:tcPr>
                </a:tc>
                <a:tc>
                  <a:txBody>
                    <a:bodyPr/>
                    <a:lstStyle/>
                    <a:p>
                      <a:pPr algn="ctr"/>
                      <a:r>
                        <a:rPr lang="en-US" sz="1800" b="1" baseline="0" dirty="0"/>
                        <a:t>p-value</a:t>
                      </a:r>
                    </a:p>
                  </a:txBody>
                  <a:tcPr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gradFill>
                  </a:tcPr>
                </a:tc>
                <a:extLst>
                  <a:ext uri="{0D108BD9-81ED-4DB2-BD59-A6C34878D82A}">
                    <a16:rowId xmlns:a16="http://schemas.microsoft.com/office/drawing/2014/main" xmlns="" val="10000"/>
                  </a:ext>
                </a:extLst>
              </a:tr>
              <a:tr h="417289">
                <a:tc>
                  <a:txBody>
                    <a:bodyPr/>
                    <a:lstStyle/>
                    <a:p>
                      <a:pPr algn="l" fontAlgn="b"/>
                      <a:r>
                        <a:rPr lang="en-US" sz="1800" b="0" i="0" u="none" strike="noStrike" dirty="0">
                          <a:solidFill>
                            <a:schemeClr val="tx1"/>
                          </a:solidFill>
                          <a:effectLst/>
                          <a:latin typeface="+mn-lt"/>
                        </a:rPr>
                        <a:t>Efficacy</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0.82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0.3</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17289">
                <a:tc>
                  <a:txBody>
                    <a:bodyPr/>
                    <a:lstStyle/>
                    <a:p>
                      <a:pPr lvl="1" algn="l" fontAlgn="b"/>
                      <a:r>
                        <a:rPr lang="en-US" sz="1800" b="0" i="0" u="none" strike="noStrike" dirty="0">
                          <a:solidFill>
                            <a:schemeClr val="tx1"/>
                          </a:solidFill>
                          <a:effectLst/>
                          <a:latin typeface="+mn-lt"/>
                        </a:rPr>
                        <a:t>All stroke or SE</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0.96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0.9</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17289">
                <a:tc>
                  <a:txBody>
                    <a:bodyPr/>
                    <a:lstStyle/>
                    <a:p>
                      <a:pPr marL="688975" lvl="2" indent="0" algn="l" fontAlgn="b"/>
                      <a:r>
                        <a:rPr lang="en-US" sz="1800" b="0" i="0" u="none" strike="noStrike" dirty="0">
                          <a:solidFill>
                            <a:schemeClr val="tx1"/>
                          </a:solidFill>
                          <a:effectLst/>
                          <a:latin typeface="+mn-lt"/>
                        </a:rPr>
                        <a:t>Ischemic stroke or SE</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0.08</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17289">
                <a:tc>
                  <a:txBody>
                    <a:bodyPr/>
                    <a:lstStyle/>
                    <a:p>
                      <a:pPr marL="693738" lvl="2" indent="0" algn="l" fontAlgn="b"/>
                      <a:r>
                        <a:rPr lang="en-US" sz="1800" b="0" i="0" u="none" strike="noStrike" dirty="0">
                          <a:solidFill>
                            <a:schemeClr val="tx1"/>
                          </a:solidFill>
                          <a:effectLst/>
                          <a:latin typeface="+mn-lt"/>
                        </a:rPr>
                        <a:t>Hemorrhagic stroke</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0.0022</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17289">
                <a:tc>
                  <a:txBody>
                    <a:bodyPr/>
                    <a:lstStyle/>
                    <a:p>
                      <a:pPr marL="693738" lvl="2" indent="0" algn="l" fontAlgn="b"/>
                      <a:r>
                        <a:rPr lang="en-US" sz="1800" b="0" i="0" u="none" strike="noStrike" dirty="0">
                          <a:solidFill>
                            <a:schemeClr val="tx1"/>
                          </a:solidFill>
                          <a:effectLst/>
                          <a:latin typeface="+mn-lt"/>
                        </a:rPr>
                        <a:t>Ischemic stroke or SE</a:t>
                      </a:r>
                      <a:r>
                        <a:rPr lang="en-US" sz="1800" b="0" i="0" u="none" strike="noStrike" baseline="0" dirty="0">
                          <a:solidFill>
                            <a:schemeClr val="tx1"/>
                          </a:solidFill>
                          <a:effectLst/>
                          <a:latin typeface="+mn-lt"/>
                        </a:rPr>
                        <a:t> </a:t>
                      </a:r>
                      <a:r>
                        <a:rPr lang="en-US" sz="1800" b="0" i="0" u="none" strike="noStrike" dirty="0">
                          <a:solidFill>
                            <a:schemeClr val="tx1"/>
                          </a:solidFill>
                          <a:effectLst/>
                          <a:latin typeface="+mn-lt"/>
                        </a:rPr>
                        <a:t>&gt;7 days</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0.3</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17289">
                <a:tc>
                  <a:txBody>
                    <a:bodyPr/>
                    <a:lstStyle/>
                    <a:p>
                      <a:pPr lvl="1" algn="l" fontAlgn="b"/>
                      <a:r>
                        <a:rPr lang="en-US" sz="1800" b="0" i="0" u="none" strike="noStrike" dirty="0">
                          <a:solidFill>
                            <a:schemeClr val="tx1"/>
                          </a:solidFill>
                          <a:effectLst/>
                          <a:latin typeface="+mn-lt"/>
                        </a:rPr>
                        <a:t>CV/unexplained death</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0.59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0.03</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17289">
                <a:tc>
                  <a:txBody>
                    <a:bodyPr/>
                    <a:lstStyle/>
                    <a:p>
                      <a:pPr algn="l" fontAlgn="b"/>
                      <a:r>
                        <a:rPr lang="en-US" sz="1800" b="0" i="0" u="none" strike="noStrike" dirty="0">
                          <a:solidFill>
                            <a:schemeClr val="tx1"/>
                          </a:solidFill>
                          <a:effectLst/>
                          <a:latin typeface="+mn-lt"/>
                        </a:rPr>
                        <a:t>All-cause death</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0.73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0.04</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17289">
                <a:tc>
                  <a:txBody>
                    <a:bodyPr/>
                    <a:lstStyle/>
                    <a:p>
                      <a:pPr algn="l" fontAlgn="b"/>
                      <a:r>
                        <a:rPr lang="en-US" sz="1800" b="0" i="0" u="none" strike="noStrike" dirty="0">
                          <a:solidFill>
                            <a:schemeClr val="tx1"/>
                          </a:solidFill>
                          <a:effectLst/>
                          <a:latin typeface="+mn-lt"/>
                        </a:rPr>
                        <a:t>Major bleed, all</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0.91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0.6</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417289">
                <a:tc>
                  <a:txBody>
                    <a:bodyPr/>
                    <a:lstStyle/>
                    <a:p>
                      <a:pPr algn="l" fontAlgn="b"/>
                      <a:r>
                        <a:rPr lang="en-US" sz="1800" b="0" i="0" u="none" strike="noStrike" dirty="0">
                          <a:solidFill>
                            <a:schemeClr val="tx1"/>
                          </a:solidFill>
                          <a:effectLst/>
                          <a:latin typeface="+mn-lt"/>
                        </a:rPr>
                        <a:t>Major bleeding, non</a:t>
                      </a:r>
                      <a:r>
                        <a:rPr lang="en-US" sz="1800" b="0" i="0" u="none" strike="noStrike" baseline="0" dirty="0">
                          <a:solidFill>
                            <a:schemeClr val="tx1"/>
                          </a:solidFill>
                          <a:effectLst/>
                          <a:latin typeface="+mn-lt"/>
                        </a:rPr>
                        <a:t> procedure-related</a:t>
                      </a:r>
                      <a:endParaRPr lang="en-US" sz="1800" b="0" i="0" u="none" strike="noStrike" dirty="0">
                        <a:solidFill>
                          <a:schemeClr val="tx1"/>
                        </a:solidFill>
                        <a:effectLst/>
                        <a:latin typeface="+mn-lt"/>
                      </a:endParaRP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0.48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0.0003</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bl>
          </a:graphicData>
        </a:graphic>
      </p:graphicFrame>
      <p:graphicFrame>
        <p:nvGraphicFramePr>
          <p:cNvPr id="21" name="Chart 20"/>
          <p:cNvGraphicFramePr/>
          <p:nvPr>
            <p:extLst>
              <p:ext uri="{D42A27DB-BD31-4B8C-83A1-F6EECF244321}">
                <p14:modId xmlns:p14="http://schemas.microsoft.com/office/powerpoint/2010/main" val="1955182226"/>
              </p:ext>
            </p:extLst>
          </p:nvPr>
        </p:nvGraphicFramePr>
        <p:xfrm>
          <a:off x="1271979" y="1619006"/>
          <a:ext cx="6096000" cy="5391394"/>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1181672" y="5943600"/>
            <a:ext cx="4090737" cy="307777"/>
          </a:xfrm>
          <a:prstGeom prst="rect">
            <a:avLst/>
          </a:prstGeom>
          <a:noFill/>
        </p:spPr>
        <p:txBody>
          <a:bodyPr wrap="square" rtlCol="0">
            <a:spAutoFit/>
          </a:bodyPr>
          <a:lstStyle/>
          <a:p>
            <a:pPr marL="236538" indent="-119063" algn="r"/>
            <a:r>
              <a:rPr lang="en-US" sz="1400" b="1" dirty="0">
                <a:solidFill>
                  <a:srgbClr val="00467F"/>
                </a:solidFill>
              </a:rPr>
              <a:t>Favors WATCHMAN </a:t>
            </a:r>
            <a:r>
              <a:rPr lang="en-US" sz="1400" b="1" dirty="0">
                <a:solidFill>
                  <a:srgbClr val="00467F"/>
                </a:solidFill>
                <a:sym typeface="Wingdings" panose="05000000000000000000" pitchFamily="2" charset="2"/>
              </a:rPr>
              <a:t> </a:t>
            </a:r>
            <a:endParaRPr lang="en-US" sz="1400" b="1" dirty="0">
              <a:solidFill>
                <a:srgbClr val="00467F"/>
              </a:solidFill>
            </a:endParaRPr>
          </a:p>
        </p:txBody>
      </p:sp>
      <p:sp>
        <p:nvSpPr>
          <p:cNvPr id="23" name="TextBox 22"/>
          <p:cNvSpPr txBox="1"/>
          <p:nvPr/>
        </p:nvSpPr>
        <p:spPr>
          <a:xfrm>
            <a:off x="5414876" y="5943600"/>
            <a:ext cx="2953017" cy="307777"/>
          </a:xfrm>
          <a:prstGeom prst="rect">
            <a:avLst/>
          </a:prstGeom>
          <a:noFill/>
        </p:spPr>
        <p:txBody>
          <a:bodyPr wrap="square" rtlCol="0">
            <a:spAutoFit/>
          </a:bodyPr>
          <a:lstStyle/>
          <a:p>
            <a:pPr marL="236538" indent="-119063"/>
            <a:r>
              <a:rPr lang="en-US" sz="1400" b="1" dirty="0">
                <a:solidFill>
                  <a:srgbClr val="00467F"/>
                </a:solidFill>
                <a:sym typeface="Wingdings"/>
              </a:rPr>
              <a:t> </a:t>
            </a:r>
            <a:r>
              <a:rPr lang="en-US" sz="1400" b="1" dirty="0">
                <a:solidFill>
                  <a:srgbClr val="00467F"/>
                </a:solidFill>
              </a:rPr>
              <a:t>Favors warfarin</a:t>
            </a:r>
          </a:p>
        </p:txBody>
      </p:sp>
      <p:sp>
        <p:nvSpPr>
          <p:cNvPr id="24" name="TextBox 23"/>
          <p:cNvSpPr txBox="1"/>
          <p:nvPr/>
        </p:nvSpPr>
        <p:spPr>
          <a:xfrm>
            <a:off x="3309464" y="6413166"/>
            <a:ext cx="3124200" cy="307777"/>
          </a:xfrm>
          <a:prstGeom prst="rect">
            <a:avLst/>
          </a:prstGeom>
          <a:noFill/>
        </p:spPr>
        <p:txBody>
          <a:bodyPr wrap="square" rtlCol="0">
            <a:spAutoFit/>
          </a:bodyPr>
          <a:lstStyle/>
          <a:p>
            <a:pPr algn="ctr"/>
            <a:r>
              <a:rPr lang="en-US" sz="1400" b="1" dirty="0">
                <a:solidFill>
                  <a:srgbClr val="00467F"/>
                </a:solidFill>
              </a:rPr>
              <a:t>Hazard Ratio (95% CI)</a:t>
            </a:r>
          </a:p>
        </p:txBody>
      </p:sp>
      <p:sp>
        <p:nvSpPr>
          <p:cNvPr id="8" name="Rectangle 7"/>
          <p:cNvSpPr/>
          <p:nvPr/>
        </p:nvSpPr>
        <p:spPr>
          <a:xfrm>
            <a:off x="152400" y="2599657"/>
            <a:ext cx="8648700" cy="3225133"/>
          </a:xfrm>
          <a:prstGeom prst="rect">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a:spLocks noChangeArrowheads="1"/>
          </p:cNvSpPr>
          <p:nvPr/>
        </p:nvSpPr>
        <p:spPr bwMode="auto">
          <a:xfrm>
            <a:off x="0" y="6629400"/>
            <a:ext cx="24994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800" dirty="0">
                <a:solidFill>
                  <a:prstClr val="white">
                    <a:lumMod val="65000"/>
                  </a:prstClr>
                </a:solidFill>
                <a:latin typeface="Arial"/>
                <a:cs typeface="Times New Roman" pitchFamily="18" charset="0"/>
              </a:rPr>
              <a:t>Reddy VY, Holmes, DR et al. JACC 2017 in Press.</a:t>
            </a:r>
          </a:p>
        </p:txBody>
      </p:sp>
      <p:sp>
        <p:nvSpPr>
          <p:cNvPr id="2" name="Title 1"/>
          <p:cNvSpPr>
            <a:spLocks noGrp="1"/>
          </p:cNvSpPr>
          <p:nvPr>
            <p:ph type="title"/>
          </p:nvPr>
        </p:nvSpPr>
        <p:spPr>
          <a:xfrm>
            <a:off x="373380" y="228600"/>
            <a:ext cx="6789420" cy="838200"/>
          </a:xfrm>
        </p:spPr>
        <p:txBody>
          <a:bodyPr>
            <a:normAutofit fontScale="90000"/>
          </a:bodyPr>
          <a:lstStyle/>
          <a:p>
            <a:r>
              <a:rPr lang="en-US" dirty="0"/>
              <a:t>PROTECT AF/PREVAIL Meta-Analysis (5 Years):</a:t>
            </a:r>
            <a:br>
              <a:rPr lang="en-US" dirty="0"/>
            </a:br>
            <a:r>
              <a:rPr lang="en-US" dirty="0"/>
              <a:t>WATCHMAN Efficacy Comparable to Warfarin</a:t>
            </a:r>
          </a:p>
        </p:txBody>
      </p:sp>
    </p:spTree>
    <p:extLst>
      <p:ext uri="{BB962C8B-B14F-4D97-AF65-F5344CB8AC3E}">
        <p14:creationId xmlns:p14="http://schemas.microsoft.com/office/powerpoint/2010/main" val="177196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15"/>
          <p:cNvGraphicFramePr>
            <a:graphicFrameLocks/>
          </p:cNvGraphicFramePr>
          <p:nvPr>
            <p:extLst>
              <p:ext uri="{D42A27DB-BD31-4B8C-83A1-F6EECF244321}">
                <p14:modId xmlns:p14="http://schemas.microsoft.com/office/powerpoint/2010/main" val="2691375815"/>
              </p:ext>
            </p:extLst>
          </p:nvPr>
        </p:nvGraphicFramePr>
        <p:xfrm>
          <a:off x="315471" y="1350960"/>
          <a:ext cx="8295128" cy="4538241"/>
        </p:xfrm>
        <a:graphic>
          <a:graphicData uri="http://schemas.openxmlformats.org/drawingml/2006/table">
            <a:tbl>
              <a:tblPr firstRow="1" bandRow="1">
                <a:tableStyleId>{5C22544A-7EE6-4342-B048-85BDC9FD1C3A}</a:tableStyleId>
              </a:tblPr>
              <a:tblGrid>
                <a:gridCol w="6308683">
                  <a:extLst>
                    <a:ext uri="{9D8B030D-6E8A-4147-A177-3AD203B41FA5}">
                      <a16:colId xmlns:a16="http://schemas.microsoft.com/office/drawing/2014/main" xmlns="" val="20000"/>
                    </a:ext>
                  </a:extLst>
                </a:gridCol>
                <a:gridCol w="891949">
                  <a:extLst>
                    <a:ext uri="{9D8B030D-6E8A-4147-A177-3AD203B41FA5}">
                      <a16:colId xmlns:a16="http://schemas.microsoft.com/office/drawing/2014/main" xmlns="" val="20001"/>
                    </a:ext>
                  </a:extLst>
                </a:gridCol>
                <a:gridCol w="1094496">
                  <a:extLst>
                    <a:ext uri="{9D8B030D-6E8A-4147-A177-3AD203B41FA5}">
                      <a16:colId xmlns:a16="http://schemas.microsoft.com/office/drawing/2014/main" xmlns="" val="20002"/>
                    </a:ext>
                  </a:extLst>
                </a:gridCol>
              </a:tblGrid>
              <a:tr h="782640">
                <a:tc>
                  <a:txBody>
                    <a:bodyPr/>
                    <a:lstStyle/>
                    <a:p>
                      <a:pPr algn="l"/>
                      <a:endParaRPr lang="en-US" sz="1800" b="0" baseline="0" dirty="0"/>
                    </a:p>
                  </a:txBody>
                  <a:tcPr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gradFill>
                  </a:tcPr>
                </a:tc>
                <a:tc>
                  <a:txBody>
                    <a:bodyPr/>
                    <a:lstStyle/>
                    <a:p>
                      <a:pPr algn="ctr"/>
                      <a:r>
                        <a:rPr lang="en-US" sz="1800" b="1" baseline="0" dirty="0"/>
                        <a:t>HR</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gradFill>
                  </a:tcPr>
                </a:tc>
                <a:tc>
                  <a:txBody>
                    <a:bodyPr/>
                    <a:lstStyle/>
                    <a:p>
                      <a:pPr algn="ctr"/>
                      <a:r>
                        <a:rPr lang="en-US" sz="1800" b="1" baseline="0" dirty="0"/>
                        <a:t>p-value</a:t>
                      </a:r>
                    </a:p>
                  </a:txBody>
                  <a:tcPr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gradFill>
                  </a:tcPr>
                </a:tc>
                <a:extLst>
                  <a:ext uri="{0D108BD9-81ED-4DB2-BD59-A6C34878D82A}">
                    <a16:rowId xmlns:a16="http://schemas.microsoft.com/office/drawing/2014/main" xmlns="" val="10000"/>
                  </a:ext>
                </a:extLst>
              </a:tr>
              <a:tr h="417289">
                <a:tc>
                  <a:txBody>
                    <a:bodyPr/>
                    <a:lstStyle/>
                    <a:p>
                      <a:pPr algn="l" fontAlgn="b"/>
                      <a:r>
                        <a:rPr lang="en-US" sz="1800" b="0" i="0" u="none" strike="noStrike" dirty="0">
                          <a:solidFill>
                            <a:schemeClr val="tx1"/>
                          </a:solidFill>
                          <a:effectLst/>
                          <a:latin typeface="+mn-lt"/>
                        </a:rPr>
                        <a:t>Efficacy</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0.82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0.3</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17289">
                <a:tc>
                  <a:txBody>
                    <a:bodyPr/>
                    <a:lstStyle/>
                    <a:p>
                      <a:pPr lvl="1" algn="l" fontAlgn="b"/>
                      <a:r>
                        <a:rPr lang="en-US" sz="1800" b="0" i="0" u="none" strike="noStrike" dirty="0">
                          <a:solidFill>
                            <a:schemeClr val="tx1"/>
                          </a:solidFill>
                          <a:effectLst/>
                          <a:latin typeface="+mn-lt"/>
                        </a:rPr>
                        <a:t>All stroke or SE</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0.96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0.9</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17289">
                <a:tc>
                  <a:txBody>
                    <a:bodyPr/>
                    <a:lstStyle/>
                    <a:p>
                      <a:pPr marL="688975" lvl="2" indent="0" algn="l" fontAlgn="b"/>
                      <a:r>
                        <a:rPr lang="en-US" sz="1800" b="0" i="0" u="none" strike="noStrike" dirty="0">
                          <a:solidFill>
                            <a:schemeClr val="tx1"/>
                          </a:solidFill>
                          <a:effectLst/>
                          <a:latin typeface="+mn-lt"/>
                        </a:rPr>
                        <a:t>Ischemic stroke or SE</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0.08</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17289">
                <a:tc>
                  <a:txBody>
                    <a:bodyPr/>
                    <a:lstStyle/>
                    <a:p>
                      <a:pPr marL="693738" lvl="2" indent="0" algn="l" fontAlgn="b"/>
                      <a:r>
                        <a:rPr lang="en-US" sz="1800" b="0" i="0" u="none" strike="noStrike" dirty="0">
                          <a:solidFill>
                            <a:schemeClr val="tx1"/>
                          </a:solidFill>
                          <a:effectLst/>
                          <a:latin typeface="+mn-lt"/>
                        </a:rPr>
                        <a:t>Hemorrhagic stroke</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0.0022</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17289">
                <a:tc>
                  <a:txBody>
                    <a:bodyPr/>
                    <a:lstStyle/>
                    <a:p>
                      <a:pPr marL="693738" lvl="2" indent="0" algn="l" fontAlgn="b"/>
                      <a:r>
                        <a:rPr lang="en-US" sz="1800" b="0" i="0" u="none" strike="noStrike" dirty="0">
                          <a:solidFill>
                            <a:schemeClr val="tx1"/>
                          </a:solidFill>
                          <a:effectLst/>
                          <a:latin typeface="+mn-lt"/>
                        </a:rPr>
                        <a:t>Ischemic stroke or SE</a:t>
                      </a:r>
                      <a:r>
                        <a:rPr lang="en-US" sz="1800" b="0" i="0" u="none" strike="noStrike" baseline="0" dirty="0">
                          <a:solidFill>
                            <a:schemeClr val="tx1"/>
                          </a:solidFill>
                          <a:effectLst/>
                          <a:latin typeface="+mn-lt"/>
                        </a:rPr>
                        <a:t> </a:t>
                      </a:r>
                      <a:r>
                        <a:rPr lang="en-US" sz="1800" b="0" i="0" u="none" strike="noStrike" dirty="0">
                          <a:solidFill>
                            <a:schemeClr val="tx1"/>
                          </a:solidFill>
                          <a:effectLst/>
                          <a:latin typeface="+mn-lt"/>
                        </a:rPr>
                        <a:t>&gt;7 days</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0.3</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17289">
                <a:tc>
                  <a:txBody>
                    <a:bodyPr/>
                    <a:lstStyle/>
                    <a:p>
                      <a:pPr lvl="1" algn="l" fontAlgn="b"/>
                      <a:r>
                        <a:rPr lang="en-US" sz="1800" b="0" i="0" u="none" strike="noStrike" dirty="0">
                          <a:solidFill>
                            <a:schemeClr val="tx1"/>
                          </a:solidFill>
                          <a:effectLst/>
                          <a:latin typeface="+mn-lt"/>
                        </a:rPr>
                        <a:t>CV/unexplained death</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0.59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0.03</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17289">
                <a:tc>
                  <a:txBody>
                    <a:bodyPr/>
                    <a:lstStyle/>
                    <a:p>
                      <a:pPr algn="l" fontAlgn="b"/>
                      <a:r>
                        <a:rPr lang="en-US" sz="1800" b="0" i="0" u="none" strike="noStrike" dirty="0">
                          <a:solidFill>
                            <a:schemeClr val="tx1"/>
                          </a:solidFill>
                          <a:effectLst/>
                          <a:latin typeface="+mn-lt"/>
                        </a:rPr>
                        <a:t>All-cause death</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0.73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0.04</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17289">
                <a:tc>
                  <a:txBody>
                    <a:bodyPr/>
                    <a:lstStyle/>
                    <a:p>
                      <a:pPr algn="l" fontAlgn="b"/>
                      <a:r>
                        <a:rPr lang="en-US" sz="1800" b="0" i="0" u="none" strike="noStrike" dirty="0">
                          <a:solidFill>
                            <a:schemeClr val="tx1"/>
                          </a:solidFill>
                          <a:effectLst/>
                          <a:latin typeface="+mn-lt"/>
                        </a:rPr>
                        <a:t>Major bleed, all</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0.91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0.6</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417289">
                <a:tc>
                  <a:txBody>
                    <a:bodyPr/>
                    <a:lstStyle/>
                    <a:p>
                      <a:pPr algn="l" fontAlgn="b"/>
                      <a:r>
                        <a:rPr lang="en-US" sz="1800" b="0" i="0" u="none" strike="noStrike" dirty="0">
                          <a:solidFill>
                            <a:schemeClr val="tx1"/>
                          </a:solidFill>
                          <a:effectLst/>
                          <a:latin typeface="+mn-lt"/>
                        </a:rPr>
                        <a:t>Major bleeding, non</a:t>
                      </a:r>
                      <a:r>
                        <a:rPr lang="en-US" sz="1800" b="0" i="0" u="none" strike="noStrike" baseline="0" dirty="0">
                          <a:solidFill>
                            <a:schemeClr val="tx1"/>
                          </a:solidFill>
                          <a:effectLst/>
                          <a:latin typeface="+mn-lt"/>
                        </a:rPr>
                        <a:t> procedure-related</a:t>
                      </a:r>
                      <a:endParaRPr lang="en-US" sz="1800" b="0" i="0" u="none" strike="noStrike" dirty="0">
                        <a:solidFill>
                          <a:schemeClr val="tx1"/>
                        </a:solidFill>
                        <a:effectLst/>
                        <a:latin typeface="+mn-lt"/>
                      </a:endParaRP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0.48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0.0003</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bl>
          </a:graphicData>
        </a:graphic>
      </p:graphicFrame>
      <p:graphicFrame>
        <p:nvGraphicFramePr>
          <p:cNvPr id="21" name="Chart 20"/>
          <p:cNvGraphicFramePr/>
          <p:nvPr>
            <p:extLst>
              <p:ext uri="{D42A27DB-BD31-4B8C-83A1-F6EECF244321}">
                <p14:modId xmlns:p14="http://schemas.microsoft.com/office/powerpoint/2010/main" val="2348923550"/>
              </p:ext>
            </p:extLst>
          </p:nvPr>
        </p:nvGraphicFramePr>
        <p:xfrm>
          <a:off x="1271979" y="1619006"/>
          <a:ext cx="6096000" cy="5391394"/>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1181672" y="5943600"/>
            <a:ext cx="4090737" cy="307777"/>
          </a:xfrm>
          <a:prstGeom prst="rect">
            <a:avLst/>
          </a:prstGeom>
          <a:noFill/>
        </p:spPr>
        <p:txBody>
          <a:bodyPr wrap="square" rtlCol="0">
            <a:spAutoFit/>
          </a:bodyPr>
          <a:lstStyle/>
          <a:p>
            <a:pPr marL="236538" indent="-119063" algn="r"/>
            <a:r>
              <a:rPr lang="en-US" sz="1400" b="1" dirty="0">
                <a:solidFill>
                  <a:srgbClr val="00467F"/>
                </a:solidFill>
              </a:rPr>
              <a:t>Favors WATCHMAN </a:t>
            </a:r>
            <a:r>
              <a:rPr lang="en-US" sz="1400" b="1" dirty="0">
                <a:solidFill>
                  <a:srgbClr val="00467F"/>
                </a:solidFill>
                <a:sym typeface="Wingdings" panose="05000000000000000000" pitchFamily="2" charset="2"/>
              </a:rPr>
              <a:t> </a:t>
            </a:r>
            <a:endParaRPr lang="en-US" sz="1400" b="1" dirty="0">
              <a:solidFill>
                <a:srgbClr val="00467F"/>
              </a:solidFill>
            </a:endParaRPr>
          </a:p>
        </p:txBody>
      </p:sp>
      <p:sp>
        <p:nvSpPr>
          <p:cNvPr id="23" name="TextBox 22"/>
          <p:cNvSpPr txBox="1"/>
          <p:nvPr/>
        </p:nvSpPr>
        <p:spPr>
          <a:xfrm>
            <a:off x="5414876" y="5943600"/>
            <a:ext cx="2953017" cy="307777"/>
          </a:xfrm>
          <a:prstGeom prst="rect">
            <a:avLst/>
          </a:prstGeom>
          <a:noFill/>
        </p:spPr>
        <p:txBody>
          <a:bodyPr wrap="square" rtlCol="0">
            <a:spAutoFit/>
          </a:bodyPr>
          <a:lstStyle/>
          <a:p>
            <a:pPr marL="236538" indent="-119063"/>
            <a:r>
              <a:rPr lang="en-US" sz="1400" b="1" dirty="0">
                <a:solidFill>
                  <a:srgbClr val="00467F"/>
                </a:solidFill>
                <a:sym typeface="Wingdings"/>
              </a:rPr>
              <a:t> </a:t>
            </a:r>
            <a:r>
              <a:rPr lang="en-US" sz="1400" b="1" dirty="0">
                <a:solidFill>
                  <a:srgbClr val="00467F"/>
                </a:solidFill>
              </a:rPr>
              <a:t>Favors warfarin</a:t>
            </a:r>
          </a:p>
        </p:txBody>
      </p:sp>
      <p:sp>
        <p:nvSpPr>
          <p:cNvPr id="24" name="TextBox 23"/>
          <p:cNvSpPr txBox="1"/>
          <p:nvPr/>
        </p:nvSpPr>
        <p:spPr>
          <a:xfrm>
            <a:off x="3309464" y="6413166"/>
            <a:ext cx="3124200" cy="307777"/>
          </a:xfrm>
          <a:prstGeom prst="rect">
            <a:avLst/>
          </a:prstGeom>
          <a:noFill/>
        </p:spPr>
        <p:txBody>
          <a:bodyPr wrap="square" rtlCol="0">
            <a:spAutoFit/>
          </a:bodyPr>
          <a:lstStyle/>
          <a:p>
            <a:pPr algn="ctr"/>
            <a:r>
              <a:rPr lang="en-US" sz="1400" b="1" dirty="0">
                <a:solidFill>
                  <a:srgbClr val="00467F"/>
                </a:solidFill>
              </a:rPr>
              <a:t>Hazard Ratio (95% CI)</a:t>
            </a:r>
          </a:p>
        </p:txBody>
      </p:sp>
      <p:sp>
        <p:nvSpPr>
          <p:cNvPr id="11" name="Title 1"/>
          <p:cNvSpPr>
            <a:spLocks noGrp="1"/>
          </p:cNvSpPr>
          <p:nvPr>
            <p:ph type="title"/>
          </p:nvPr>
        </p:nvSpPr>
        <p:spPr>
          <a:xfrm>
            <a:off x="373380" y="304800"/>
            <a:ext cx="6789420" cy="838200"/>
          </a:xfrm>
        </p:spPr>
        <p:txBody>
          <a:bodyPr>
            <a:noAutofit/>
          </a:bodyPr>
          <a:lstStyle/>
          <a:p>
            <a:r>
              <a:rPr lang="en-US" sz="2300" dirty="0"/>
              <a:t>PROTECT AF/PREVAIL Meta-Analysis (5 Years):</a:t>
            </a:r>
            <a:br>
              <a:rPr lang="en-US" sz="2300" dirty="0"/>
            </a:br>
            <a:r>
              <a:rPr lang="en-US" sz="2300" dirty="0"/>
              <a:t>WATCHMAN Stroke-Risk Reduction Comparable to Warfarin</a:t>
            </a:r>
          </a:p>
        </p:txBody>
      </p:sp>
      <p:sp>
        <p:nvSpPr>
          <p:cNvPr id="9" name="Rectangle 8"/>
          <p:cNvSpPr/>
          <p:nvPr/>
        </p:nvSpPr>
        <p:spPr>
          <a:xfrm>
            <a:off x="152400" y="4243450"/>
            <a:ext cx="8648700" cy="1766346"/>
          </a:xfrm>
          <a:prstGeom prst="rect">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52400" y="2116505"/>
            <a:ext cx="8648700" cy="445595"/>
          </a:xfrm>
          <a:prstGeom prst="rect">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a:spLocks noChangeArrowheads="1"/>
          </p:cNvSpPr>
          <p:nvPr/>
        </p:nvSpPr>
        <p:spPr bwMode="auto">
          <a:xfrm>
            <a:off x="0" y="6629400"/>
            <a:ext cx="24994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800" dirty="0">
                <a:solidFill>
                  <a:prstClr val="white">
                    <a:lumMod val="65000"/>
                  </a:prstClr>
                </a:solidFill>
                <a:latin typeface="Arial"/>
                <a:cs typeface="Times New Roman" pitchFamily="18" charset="0"/>
              </a:rPr>
              <a:t>Reddy VY, Holmes, DR et al. JACC 2017 in Press.</a:t>
            </a:r>
          </a:p>
        </p:txBody>
      </p:sp>
    </p:spTree>
    <p:extLst>
      <p:ext uri="{BB962C8B-B14F-4D97-AF65-F5344CB8AC3E}">
        <p14:creationId xmlns:p14="http://schemas.microsoft.com/office/powerpoint/2010/main" val="49043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789420" cy="838200"/>
          </a:xfrm>
        </p:spPr>
        <p:txBody>
          <a:bodyPr>
            <a:noAutofit/>
          </a:bodyPr>
          <a:lstStyle/>
          <a:p>
            <a:r>
              <a:rPr lang="en-US" sz="2300" dirty="0"/>
              <a:t>PROTECT AF/PREVAIL Meta-Analysis (5 Years):</a:t>
            </a:r>
            <a:br>
              <a:rPr lang="en-US" sz="2300" dirty="0"/>
            </a:br>
            <a:r>
              <a:rPr lang="en-US" sz="2300" dirty="0"/>
              <a:t>WATCHMAN Significant Reduction in </a:t>
            </a:r>
            <a:br>
              <a:rPr lang="en-US" sz="2300" dirty="0"/>
            </a:br>
            <a:r>
              <a:rPr lang="en-US" sz="2300" dirty="0"/>
              <a:t>Disabling Strokes</a:t>
            </a:r>
          </a:p>
        </p:txBody>
      </p:sp>
      <p:graphicFrame>
        <p:nvGraphicFramePr>
          <p:cNvPr id="15" name="Content Placeholder 3"/>
          <p:cNvGraphicFramePr>
            <a:graphicFrameLocks/>
          </p:cNvGraphicFramePr>
          <p:nvPr>
            <p:extLst>
              <p:ext uri="{D42A27DB-BD31-4B8C-83A1-F6EECF244321}">
                <p14:modId xmlns:p14="http://schemas.microsoft.com/office/powerpoint/2010/main" val="1658776222"/>
              </p:ext>
            </p:extLst>
          </p:nvPr>
        </p:nvGraphicFramePr>
        <p:xfrm>
          <a:off x="446690" y="1817141"/>
          <a:ext cx="8001000" cy="4278859"/>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bwMode="auto">
          <a:xfrm>
            <a:off x="2133600" y="1951148"/>
            <a:ext cx="228600" cy="228600"/>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2400" b="1" i="1">
              <a:solidFill>
                <a:schemeClr val="accent6">
                  <a:lumMod val="75000"/>
                </a:schemeClr>
              </a:solidFill>
              <a:ea typeface="ヒラギノ角ゴ Pro W3" pitchFamily="-111" charset="-128"/>
            </a:endParaRPr>
          </a:p>
        </p:txBody>
      </p:sp>
      <p:sp>
        <p:nvSpPr>
          <p:cNvPr id="17" name="Rectangle 16"/>
          <p:cNvSpPr/>
          <p:nvPr/>
        </p:nvSpPr>
        <p:spPr bwMode="auto">
          <a:xfrm>
            <a:off x="5105400" y="1955089"/>
            <a:ext cx="228600" cy="228600"/>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1" i="1" u="none" strike="noStrike" kern="0" cap="none" spc="0" normalizeH="0" baseline="0" noProof="0">
              <a:ln>
                <a:noFill/>
              </a:ln>
              <a:solidFill>
                <a:schemeClr val="accent6">
                  <a:lumMod val="75000"/>
                </a:schemeClr>
              </a:solidFill>
              <a:effectLst/>
              <a:uLnTx/>
              <a:uFillTx/>
              <a:ea typeface="ヒラギノ角ゴ Pro W3" pitchFamily="-111" charset="-128"/>
            </a:endParaRPr>
          </a:p>
        </p:txBody>
      </p:sp>
      <p:sp>
        <p:nvSpPr>
          <p:cNvPr id="18" name="TextBox 17"/>
          <p:cNvSpPr txBox="1"/>
          <p:nvPr/>
        </p:nvSpPr>
        <p:spPr>
          <a:xfrm>
            <a:off x="2380593" y="1893341"/>
            <a:ext cx="229101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accent6">
                    <a:lumMod val="75000"/>
                  </a:schemeClr>
                </a:solidFill>
                <a:effectLst/>
                <a:uLnTx/>
                <a:uFillTx/>
              </a:rPr>
              <a:t>Disabling/Fatal Strokes</a:t>
            </a:r>
          </a:p>
        </p:txBody>
      </p:sp>
      <p:sp>
        <p:nvSpPr>
          <p:cNvPr id="19" name="TextBox 18"/>
          <p:cNvSpPr txBox="1"/>
          <p:nvPr/>
        </p:nvSpPr>
        <p:spPr>
          <a:xfrm>
            <a:off x="5334000" y="1909107"/>
            <a:ext cx="2266967"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accent6">
                    <a:lumMod val="75000"/>
                  </a:schemeClr>
                </a:solidFill>
                <a:effectLst/>
                <a:uLnTx/>
                <a:uFillTx/>
              </a:rPr>
              <a:t>Non-Disabling Strokes</a:t>
            </a:r>
          </a:p>
        </p:txBody>
      </p:sp>
      <p:sp>
        <p:nvSpPr>
          <p:cNvPr id="20" name="TextBox 19"/>
          <p:cNvSpPr txBox="1"/>
          <p:nvPr/>
        </p:nvSpPr>
        <p:spPr>
          <a:xfrm>
            <a:off x="1724358" y="6172200"/>
            <a:ext cx="5729453" cy="44627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accent6">
                    <a:lumMod val="75000"/>
                  </a:schemeClr>
                </a:solidFill>
                <a:effectLst/>
                <a:uLnTx/>
                <a:uFillTx/>
              </a:rPr>
              <a:t>Disabling Stroke defined as MRS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accent6">
                    <a:lumMod val="75000"/>
                  </a:schemeClr>
                </a:solidFill>
                <a:effectLst/>
                <a:uLnTx/>
                <a:uFillTx/>
              </a:rPr>
              <a:t>Two strokes in PREVAIL are excluded because the baseline MRS score was unavailable</a:t>
            </a:r>
          </a:p>
        </p:txBody>
      </p:sp>
      <p:sp>
        <p:nvSpPr>
          <p:cNvPr id="21" name="Rectangle 20"/>
          <p:cNvSpPr/>
          <p:nvPr/>
        </p:nvSpPr>
        <p:spPr>
          <a:xfrm>
            <a:off x="4031799" y="4094380"/>
            <a:ext cx="1537600" cy="43088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accent6">
                    <a:lumMod val="75000"/>
                  </a:schemeClr>
                </a:solidFill>
                <a:effectLst/>
                <a:uLnTx/>
                <a:uFillTx/>
              </a:rPr>
              <a:t>HR 0.45 (0.21 – 0.94)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accent6">
                    <a:lumMod val="75000"/>
                  </a:schemeClr>
                </a:solidFill>
                <a:effectLst/>
                <a:uLnTx/>
                <a:uFillTx/>
              </a:rPr>
              <a:t>P=0.03</a:t>
            </a:r>
          </a:p>
        </p:txBody>
      </p:sp>
      <p:cxnSp>
        <p:nvCxnSpPr>
          <p:cNvPr id="22" name="Straight Arrow Connector 21"/>
          <p:cNvCxnSpPr/>
          <p:nvPr/>
        </p:nvCxnSpPr>
        <p:spPr bwMode="auto">
          <a:xfrm flipH="1">
            <a:off x="3810000" y="4321561"/>
            <a:ext cx="2057400" cy="914400"/>
          </a:xfrm>
          <a:prstGeom prst="straightConnector1">
            <a:avLst/>
          </a:prstGeom>
          <a:solidFill>
            <a:srgbClr val="BBE0E3"/>
          </a:solidFill>
          <a:ln w="28575" cap="flat" cmpd="sng" algn="ctr">
            <a:solidFill>
              <a:srgbClr val="FF6600"/>
            </a:solidFill>
            <a:prstDash val="solid"/>
            <a:round/>
            <a:headEnd type="none" w="med" len="med"/>
            <a:tailEnd type="arrow"/>
          </a:ln>
          <a:effectLst/>
        </p:spPr>
      </p:cxnSp>
      <p:sp>
        <p:nvSpPr>
          <p:cNvPr id="23" name="TextBox 22"/>
          <p:cNvSpPr txBox="1"/>
          <p:nvPr/>
        </p:nvSpPr>
        <p:spPr>
          <a:xfrm>
            <a:off x="3703500" y="3711961"/>
            <a:ext cx="219420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6">
                    <a:lumMod val="75000"/>
                  </a:schemeClr>
                </a:solidFill>
                <a:effectLst/>
                <a:uLnTx/>
                <a:uFillTx/>
              </a:rPr>
              <a:t>55% Lower</a:t>
            </a:r>
          </a:p>
        </p:txBody>
      </p:sp>
      <p:sp>
        <p:nvSpPr>
          <p:cNvPr id="13" name="TextBox 12"/>
          <p:cNvSpPr txBox="1">
            <a:spLocks noChangeArrowheads="1"/>
          </p:cNvSpPr>
          <p:nvPr/>
        </p:nvSpPr>
        <p:spPr bwMode="auto">
          <a:xfrm>
            <a:off x="0" y="6629400"/>
            <a:ext cx="24994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800" dirty="0">
                <a:solidFill>
                  <a:prstClr val="white">
                    <a:lumMod val="65000"/>
                  </a:prstClr>
                </a:solidFill>
                <a:latin typeface="Arial"/>
                <a:cs typeface="Times New Roman" pitchFamily="18" charset="0"/>
              </a:rPr>
              <a:t>Reddy VY, Holmes, DR et al. JACC 2017 in Press.</a:t>
            </a:r>
          </a:p>
        </p:txBody>
      </p:sp>
    </p:spTree>
    <p:extLst>
      <p:ext uri="{BB962C8B-B14F-4D97-AF65-F5344CB8AC3E}">
        <p14:creationId xmlns:p14="http://schemas.microsoft.com/office/powerpoint/2010/main" val="113918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15"/>
          <p:cNvGraphicFramePr>
            <a:graphicFrameLocks/>
          </p:cNvGraphicFramePr>
          <p:nvPr>
            <p:extLst>
              <p:ext uri="{D42A27DB-BD31-4B8C-83A1-F6EECF244321}">
                <p14:modId xmlns:p14="http://schemas.microsoft.com/office/powerpoint/2010/main" val="3755785024"/>
              </p:ext>
            </p:extLst>
          </p:nvPr>
        </p:nvGraphicFramePr>
        <p:xfrm>
          <a:off x="315471" y="1350960"/>
          <a:ext cx="8295128" cy="4538241"/>
        </p:xfrm>
        <a:graphic>
          <a:graphicData uri="http://schemas.openxmlformats.org/drawingml/2006/table">
            <a:tbl>
              <a:tblPr firstRow="1" bandRow="1">
                <a:tableStyleId>{5C22544A-7EE6-4342-B048-85BDC9FD1C3A}</a:tableStyleId>
              </a:tblPr>
              <a:tblGrid>
                <a:gridCol w="6308683">
                  <a:extLst>
                    <a:ext uri="{9D8B030D-6E8A-4147-A177-3AD203B41FA5}">
                      <a16:colId xmlns:a16="http://schemas.microsoft.com/office/drawing/2014/main" xmlns="" val="20000"/>
                    </a:ext>
                  </a:extLst>
                </a:gridCol>
                <a:gridCol w="891949">
                  <a:extLst>
                    <a:ext uri="{9D8B030D-6E8A-4147-A177-3AD203B41FA5}">
                      <a16:colId xmlns:a16="http://schemas.microsoft.com/office/drawing/2014/main" xmlns="" val="20001"/>
                    </a:ext>
                  </a:extLst>
                </a:gridCol>
                <a:gridCol w="1094496">
                  <a:extLst>
                    <a:ext uri="{9D8B030D-6E8A-4147-A177-3AD203B41FA5}">
                      <a16:colId xmlns:a16="http://schemas.microsoft.com/office/drawing/2014/main" xmlns="" val="20002"/>
                    </a:ext>
                  </a:extLst>
                </a:gridCol>
              </a:tblGrid>
              <a:tr h="782640">
                <a:tc>
                  <a:txBody>
                    <a:bodyPr/>
                    <a:lstStyle/>
                    <a:p>
                      <a:pPr algn="l"/>
                      <a:endParaRPr lang="en-US" sz="1800" b="0" baseline="0" dirty="0"/>
                    </a:p>
                  </a:txBody>
                  <a:tcPr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gradFill>
                  </a:tcPr>
                </a:tc>
                <a:tc>
                  <a:txBody>
                    <a:bodyPr/>
                    <a:lstStyle/>
                    <a:p>
                      <a:pPr algn="ctr"/>
                      <a:r>
                        <a:rPr lang="en-US" sz="1800" b="1" baseline="0" dirty="0"/>
                        <a:t>HR</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gradFill>
                  </a:tcPr>
                </a:tc>
                <a:tc>
                  <a:txBody>
                    <a:bodyPr/>
                    <a:lstStyle/>
                    <a:p>
                      <a:pPr algn="ctr"/>
                      <a:r>
                        <a:rPr lang="en-US" sz="1800" b="1" baseline="0" dirty="0"/>
                        <a:t>p-value</a:t>
                      </a:r>
                    </a:p>
                  </a:txBody>
                  <a:tcPr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gradFill>
                  </a:tcPr>
                </a:tc>
                <a:extLst>
                  <a:ext uri="{0D108BD9-81ED-4DB2-BD59-A6C34878D82A}">
                    <a16:rowId xmlns:a16="http://schemas.microsoft.com/office/drawing/2014/main" xmlns="" val="10000"/>
                  </a:ext>
                </a:extLst>
              </a:tr>
              <a:tr h="417289">
                <a:tc>
                  <a:txBody>
                    <a:bodyPr/>
                    <a:lstStyle/>
                    <a:p>
                      <a:pPr algn="l" fontAlgn="b"/>
                      <a:r>
                        <a:rPr lang="en-US" sz="1800" b="0" i="0" u="none" strike="noStrike" dirty="0">
                          <a:solidFill>
                            <a:schemeClr val="tx1"/>
                          </a:solidFill>
                          <a:effectLst/>
                          <a:latin typeface="+mn-lt"/>
                        </a:rPr>
                        <a:t>Efficacy</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0.82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0.3</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17289">
                <a:tc>
                  <a:txBody>
                    <a:bodyPr/>
                    <a:lstStyle/>
                    <a:p>
                      <a:pPr lvl="1" algn="l" fontAlgn="b"/>
                      <a:r>
                        <a:rPr lang="en-US" sz="1800" b="0" i="0" u="none" strike="noStrike" dirty="0">
                          <a:solidFill>
                            <a:schemeClr val="tx1"/>
                          </a:solidFill>
                          <a:effectLst/>
                          <a:latin typeface="+mn-lt"/>
                        </a:rPr>
                        <a:t>All stroke or SE</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0.96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0.9</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17289">
                <a:tc>
                  <a:txBody>
                    <a:bodyPr/>
                    <a:lstStyle/>
                    <a:p>
                      <a:pPr marL="688975" lvl="2" indent="0" algn="l" fontAlgn="b"/>
                      <a:r>
                        <a:rPr lang="en-US" sz="1800" b="0" i="0" u="none" strike="noStrike" dirty="0">
                          <a:solidFill>
                            <a:schemeClr val="tx1"/>
                          </a:solidFill>
                          <a:effectLst/>
                          <a:latin typeface="+mn-lt"/>
                        </a:rPr>
                        <a:t>Ischemic stroke or SE</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0.08</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17289">
                <a:tc>
                  <a:txBody>
                    <a:bodyPr/>
                    <a:lstStyle/>
                    <a:p>
                      <a:pPr marL="693738" lvl="2" indent="0" algn="l" fontAlgn="b"/>
                      <a:r>
                        <a:rPr lang="en-US" sz="1800" b="0" i="0" u="none" strike="noStrike" dirty="0">
                          <a:solidFill>
                            <a:schemeClr val="tx1"/>
                          </a:solidFill>
                          <a:effectLst/>
                          <a:latin typeface="+mn-lt"/>
                        </a:rPr>
                        <a:t>Hemorrhagic stroke</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0.0022</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17289">
                <a:tc>
                  <a:txBody>
                    <a:bodyPr/>
                    <a:lstStyle/>
                    <a:p>
                      <a:pPr marL="693738" lvl="2" indent="0" algn="l" fontAlgn="b"/>
                      <a:r>
                        <a:rPr lang="en-US" sz="1800" b="0" i="0" u="none" strike="noStrike" dirty="0">
                          <a:solidFill>
                            <a:schemeClr val="tx1"/>
                          </a:solidFill>
                          <a:effectLst/>
                          <a:latin typeface="+mn-lt"/>
                        </a:rPr>
                        <a:t>Ischemic stroke or SE</a:t>
                      </a:r>
                      <a:r>
                        <a:rPr lang="en-US" sz="1800" b="0" i="0" u="none" strike="noStrike" baseline="0" dirty="0">
                          <a:solidFill>
                            <a:schemeClr val="tx1"/>
                          </a:solidFill>
                          <a:effectLst/>
                          <a:latin typeface="+mn-lt"/>
                        </a:rPr>
                        <a:t> </a:t>
                      </a:r>
                      <a:r>
                        <a:rPr lang="en-US" sz="1800" b="0" i="0" u="none" strike="noStrike" dirty="0">
                          <a:solidFill>
                            <a:schemeClr val="tx1"/>
                          </a:solidFill>
                          <a:effectLst/>
                          <a:latin typeface="+mn-lt"/>
                        </a:rPr>
                        <a:t>&gt;7 days</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0.3</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17289">
                <a:tc>
                  <a:txBody>
                    <a:bodyPr/>
                    <a:lstStyle/>
                    <a:p>
                      <a:pPr lvl="1" algn="l" fontAlgn="b"/>
                      <a:r>
                        <a:rPr lang="en-US" sz="1800" b="0" i="0" u="none" strike="noStrike" dirty="0">
                          <a:solidFill>
                            <a:schemeClr val="tx1"/>
                          </a:solidFill>
                          <a:effectLst/>
                          <a:latin typeface="+mn-lt"/>
                        </a:rPr>
                        <a:t>CV/unexplained death</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0.59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0.03</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17289">
                <a:tc>
                  <a:txBody>
                    <a:bodyPr/>
                    <a:lstStyle/>
                    <a:p>
                      <a:pPr algn="l" fontAlgn="b"/>
                      <a:r>
                        <a:rPr lang="en-US" sz="1800" b="0" i="0" u="none" strike="noStrike" dirty="0">
                          <a:solidFill>
                            <a:schemeClr val="tx1"/>
                          </a:solidFill>
                          <a:effectLst/>
                          <a:latin typeface="+mn-lt"/>
                        </a:rPr>
                        <a:t>All-cause death</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0.73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0.04</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17289">
                <a:tc>
                  <a:txBody>
                    <a:bodyPr/>
                    <a:lstStyle/>
                    <a:p>
                      <a:pPr algn="l" fontAlgn="b"/>
                      <a:r>
                        <a:rPr lang="en-US" sz="1800" b="0" i="0" u="none" strike="noStrike" dirty="0">
                          <a:solidFill>
                            <a:schemeClr val="tx1"/>
                          </a:solidFill>
                          <a:effectLst/>
                          <a:latin typeface="+mn-lt"/>
                        </a:rPr>
                        <a:t>Major bleed, all</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0.91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0.6</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417289">
                <a:tc>
                  <a:txBody>
                    <a:bodyPr/>
                    <a:lstStyle/>
                    <a:p>
                      <a:pPr algn="l" fontAlgn="b"/>
                      <a:r>
                        <a:rPr lang="en-US" sz="1800" b="0" i="0" u="none" strike="noStrike" dirty="0">
                          <a:solidFill>
                            <a:schemeClr val="tx1"/>
                          </a:solidFill>
                          <a:effectLst/>
                          <a:latin typeface="+mn-lt"/>
                        </a:rPr>
                        <a:t>Major bleeding, non</a:t>
                      </a:r>
                      <a:r>
                        <a:rPr lang="en-US" sz="1800" b="0" i="0" u="none" strike="noStrike" baseline="0" dirty="0">
                          <a:solidFill>
                            <a:schemeClr val="tx1"/>
                          </a:solidFill>
                          <a:effectLst/>
                          <a:latin typeface="+mn-lt"/>
                        </a:rPr>
                        <a:t> procedure-related</a:t>
                      </a:r>
                      <a:endParaRPr lang="en-US" sz="1800" b="0" i="0" u="none" strike="noStrike" dirty="0">
                        <a:solidFill>
                          <a:schemeClr val="tx1"/>
                        </a:solidFill>
                        <a:effectLst/>
                        <a:latin typeface="+mn-lt"/>
                      </a:endParaRP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0.48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0.0003</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bl>
          </a:graphicData>
        </a:graphic>
      </p:graphicFrame>
      <p:graphicFrame>
        <p:nvGraphicFramePr>
          <p:cNvPr id="21" name="Chart 20"/>
          <p:cNvGraphicFramePr/>
          <p:nvPr>
            <p:extLst>
              <p:ext uri="{D42A27DB-BD31-4B8C-83A1-F6EECF244321}">
                <p14:modId xmlns:p14="http://schemas.microsoft.com/office/powerpoint/2010/main" val="1904748615"/>
              </p:ext>
            </p:extLst>
          </p:nvPr>
        </p:nvGraphicFramePr>
        <p:xfrm>
          <a:off x="1271979" y="1619006"/>
          <a:ext cx="6096000" cy="5391394"/>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1181672" y="5943600"/>
            <a:ext cx="4090737" cy="307777"/>
          </a:xfrm>
          <a:prstGeom prst="rect">
            <a:avLst/>
          </a:prstGeom>
          <a:noFill/>
        </p:spPr>
        <p:txBody>
          <a:bodyPr wrap="square" rtlCol="0">
            <a:spAutoFit/>
          </a:bodyPr>
          <a:lstStyle/>
          <a:p>
            <a:pPr marL="236538" indent="-119063" algn="r"/>
            <a:r>
              <a:rPr lang="en-US" sz="1400" b="1" dirty="0">
                <a:solidFill>
                  <a:srgbClr val="00467F"/>
                </a:solidFill>
              </a:rPr>
              <a:t>Favors WATCHMAN </a:t>
            </a:r>
            <a:r>
              <a:rPr lang="en-US" sz="1400" b="1" dirty="0">
                <a:solidFill>
                  <a:srgbClr val="00467F"/>
                </a:solidFill>
                <a:sym typeface="Wingdings" panose="05000000000000000000" pitchFamily="2" charset="2"/>
              </a:rPr>
              <a:t> </a:t>
            </a:r>
            <a:endParaRPr lang="en-US" sz="1400" b="1" dirty="0">
              <a:solidFill>
                <a:srgbClr val="00467F"/>
              </a:solidFill>
            </a:endParaRPr>
          </a:p>
        </p:txBody>
      </p:sp>
      <p:sp>
        <p:nvSpPr>
          <p:cNvPr id="23" name="TextBox 22"/>
          <p:cNvSpPr txBox="1"/>
          <p:nvPr/>
        </p:nvSpPr>
        <p:spPr>
          <a:xfrm>
            <a:off x="5414876" y="5943600"/>
            <a:ext cx="2953017" cy="307777"/>
          </a:xfrm>
          <a:prstGeom prst="rect">
            <a:avLst/>
          </a:prstGeom>
          <a:noFill/>
        </p:spPr>
        <p:txBody>
          <a:bodyPr wrap="square" rtlCol="0">
            <a:spAutoFit/>
          </a:bodyPr>
          <a:lstStyle/>
          <a:p>
            <a:pPr marL="236538" indent="-119063"/>
            <a:r>
              <a:rPr lang="en-US" sz="1400" b="1" dirty="0">
                <a:solidFill>
                  <a:srgbClr val="00467F"/>
                </a:solidFill>
                <a:sym typeface="Wingdings"/>
              </a:rPr>
              <a:t> </a:t>
            </a:r>
            <a:r>
              <a:rPr lang="en-US" sz="1400" b="1" dirty="0">
                <a:solidFill>
                  <a:srgbClr val="00467F"/>
                </a:solidFill>
              </a:rPr>
              <a:t>Favors warfarin</a:t>
            </a:r>
          </a:p>
        </p:txBody>
      </p:sp>
      <p:sp>
        <p:nvSpPr>
          <p:cNvPr id="24" name="TextBox 23"/>
          <p:cNvSpPr txBox="1"/>
          <p:nvPr/>
        </p:nvSpPr>
        <p:spPr>
          <a:xfrm>
            <a:off x="3309464" y="6413166"/>
            <a:ext cx="3124200" cy="307777"/>
          </a:xfrm>
          <a:prstGeom prst="rect">
            <a:avLst/>
          </a:prstGeom>
          <a:noFill/>
        </p:spPr>
        <p:txBody>
          <a:bodyPr wrap="square" rtlCol="0">
            <a:spAutoFit/>
          </a:bodyPr>
          <a:lstStyle/>
          <a:p>
            <a:pPr algn="ctr"/>
            <a:r>
              <a:rPr lang="en-US" sz="1400" b="1" dirty="0">
                <a:solidFill>
                  <a:srgbClr val="00467F"/>
                </a:solidFill>
              </a:rPr>
              <a:t>Hazard Ratio (95% CI)</a:t>
            </a:r>
          </a:p>
        </p:txBody>
      </p:sp>
      <p:sp>
        <p:nvSpPr>
          <p:cNvPr id="11" name="Title 1"/>
          <p:cNvSpPr>
            <a:spLocks noGrp="1"/>
          </p:cNvSpPr>
          <p:nvPr>
            <p:ph type="title"/>
          </p:nvPr>
        </p:nvSpPr>
        <p:spPr>
          <a:xfrm>
            <a:off x="373380" y="304800"/>
            <a:ext cx="6789420" cy="838200"/>
          </a:xfrm>
        </p:spPr>
        <p:txBody>
          <a:bodyPr>
            <a:noAutofit/>
          </a:bodyPr>
          <a:lstStyle/>
          <a:p>
            <a:r>
              <a:rPr lang="en-US" sz="2300" dirty="0">
                <a:solidFill>
                  <a:srgbClr val="6A737B">
                    <a:lumMod val="75000"/>
                  </a:srgbClr>
                </a:solidFill>
              </a:rPr>
              <a:t>PROTECT AF/PREVAIL Meta-Analysis (5 Years):</a:t>
            </a:r>
            <a:br>
              <a:rPr lang="en-US" sz="2300" dirty="0">
                <a:solidFill>
                  <a:srgbClr val="6A737B">
                    <a:lumMod val="75000"/>
                  </a:srgbClr>
                </a:solidFill>
              </a:rPr>
            </a:br>
            <a:r>
              <a:rPr lang="en-US" sz="2300" dirty="0">
                <a:solidFill>
                  <a:srgbClr val="6A737B">
                    <a:lumMod val="75000"/>
                  </a:srgbClr>
                </a:solidFill>
              </a:rPr>
              <a:t>WATCHMAN Mortality Reduction Significant When Compared to Warfarin</a:t>
            </a:r>
            <a:endParaRPr lang="en-US" sz="2400" dirty="0"/>
          </a:p>
        </p:txBody>
      </p:sp>
      <p:sp>
        <p:nvSpPr>
          <p:cNvPr id="12" name="TextBox 11"/>
          <p:cNvSpPr txBox="1">
            <a:spLocks noChangeArrowheads="1"/>
          </p:cNvSpPr>
          <p:nvPr/>
        </p:nvSpPr>
        <p:spPr bwMode="auto">
          <a:xfrm>
            <a:off x="0" y="6629400"/>
            <a:ext cx="24994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800" dirty="0">
                <a:solidFill>
                  <a:prstClr val="white">
                    <a:lumMod val="65000"/>
                  </a:prstClr>
                </a:solidFill>
                <a:latin typeface="Arial"/>
                <a:cs typeface="Times New Roman" pitchFamily="18" charset="0"/>
              </a:rPr>
              <a:t>Reddy VY, Holmes, DR et al. JACC 2017 in Press.</a:t>
            </a:r>
          </a:p>
        </p:txBody>
      </p:sp>
      <p:sp>
        <p:nvSpPr>
          <p:cNvPr id="13" name="Rectangle 12"/>
          <p:cNvSpPr/>
          <p:nvPr/>
        </p:nvSpPr>
        <p:spPr>
          <a:xfrm>
            <a:off x="152400" y="5062867"/>
            <a:ext cx="8648700" cy="945241"/>
          </a:xfrm>
          <a:prstGeom prst="rect">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152400" y="2133600"/>
            <a:ext cx="8648700" cy="2045795"/>
          </a:xfrm>
          <a:prstGeom prst="rect">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6823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15"/>
          <p:cNvGraphicFramePr>
            <a:graphicFrameLocks/>
          </p:cNvGraphicFramePr>
          <p:nvPr>
            <p:extLst>
              <p:ext uri="{D42A27DB-BD31-4B8C-83A1-F6EECF244321}">
                <p14:modId xmlns:p14="http://schemas.microsoft.com/office/powerpoint/2010/main" val="3784950734"/>
              </p:ext>
            </p:extLst>
          </p:nvPr>
        </p:nvGraphicFramePr>
        <p:xfrm>
          <a:off x="315471" y="1350960"/>
          <a:ext cx="8295128" cy="4538241"/>
        </p:xfrm>
        <a:graphic>
          <a:graphicData uri="http://schemas.openxmlformats.org/drawingml/2006/table">
            <a:tbl>
              <a:tblPr firstRow="1" bandRow="1">
                <a:tableStyleId>{5C22544A-7EE6-4342-B048-85BDC9FD1C3A}</a:tableStyleId>
              </a:tblPr>
              <a:tblGrid>
                <a:gridCol w="6308683">
                  <a:extLst>
                    <a:ext uri="{9D8B030D-6E8A-4147-A177-3AD203B41FA5}">
                      <a16:colId xmlns:a16="http://schemas.microsoft.com/office/drawing/2014/main" xmlns="" val="20000"/>
                    </a:ext>
                  </a:extLst>
                </a:gridCol>
                <a:gridCol w="891949">
                  <a:extLst>
                    <a:ext uri="{9D8B030D-6E8A-4147-A177-3AD203B41FA5}">
                      <a16:colId xmlns:a16="http://schemas.microsoft.com/office/drawing/2014/main" xmlns="" val="20001"/>
                    </a:ext>
                  </a:extLst>
                </a:gridCol>
                <a:gridCol w="1094496">
                  <a:extLst>
                    <a:ext uri="{9D8B030D-6E8A-4147-A177-3AD203B41FA5}">
                      <a16:colId xmlns:a16="http://schemas.microsoft.com/office/drawing/2014/main" xmlns="" val="20002"/>
                    </a:ext>
                  </a:extLst>
                </a:gridCol>
              </a:tblGrid>
              <a:tr h="782640">
                <a:tc>
                  <a:txBody>
                    <a:bodyPr/>
                    <a:lstStyle/>
                    <a:p>
                      <a:pPr algn="l"/>
                      <a:endParaRPr lang="en-US" sz="1800" b="0" baseline="0" dirty="0"/>
                    </a:p>
                  </a:txBody>
                  <a:tcPr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gradFill>
                  </a:tcPr>
                </a:tc>
                <a:tc>
                  <a:txBody>
                    <a:bodyPr/>
                    <a:lstStyle/>
                    <a:p>
                      <a:pPr algn="ctr"/>
                      <a:r>
                        <a:rPr lang="en-US" sz="1800" b="1" baseline="0" dirty="0"/>
                        <a:t>HR</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gradFill>
                  </a:tcPr>
                </a:tc>
                <a:tc>
                  <a:txBody>
                    <a:bodyPr/>
                    <a:lstStyle/>
                    <a:p>
                      <a:pPr algn="ctr"/>
                      <a:r>
                        <a:rPr lang="en-US" sz="1800" b="1" baseline="0" dirty="0"/>
                        <a:t>p-value</a:t>
                      </a:r>
                    </a:p>
                  </a:txBody>
                  <a:tcPr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gradFill>
                  </a:tcPr>
                </a:tc>
                <a:extLst>
                  <a:ext uri="{0D108BD9-81ED-4DB2-BD59-A6C34878D82A}">
                    <a16:rowId xmlns:a16="http://schemas.microsoft.com/office/drawing/2014/main" xmlns="" val="10000"/>
                  </a:ext>
                </a:extLst>
              </a:tr>
              <a:tr h="417289">
                <a:tc>
                  <a:txBody>
                    <a:bodyPr/>
                    <a:lstStyle/>
                    <a:p>
                      <a:pPr algn="l" fontAlgn="b"/>
                      <a:r>
                        <a:rPr lang="en-US" sz="1800" b="0" i="0" u="none" strike="noStrike" dirty="0">
                          <a:solidFill>
                            <a:schemeClr val="tx1"/>
                          </a:solidFill>
                          <a:effectLst/>
                          <a:latin typeface="+mn-lt"/>
                        </a:rPr>
                        <a:t>Efficacy</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0.82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0.3</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17289">
                <a:tc>
                  <a:txBody>
                    <a:bodyPr/>
                    <a:lstStyle/>
                    <a:p>
                      <a:pPr lvl="1" algn="l" fontAlgn="b"/>
                      <a:r>
                        <a:rPr lang="en-US" sz="1800" b="0" i="0" u="none" strike="noStrike" dirty="0">
                          <a:solidFill>
                            <a:schemeClr val="tx1"/>
                          </a:solidFill>
                          <a:effectLst/>
                          <a:latin typeface="+mn-lt"/>
                        </a:rPr>
                        <a:t>All stroke or SE</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0.96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0.9</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17289">
                <a:tc>
                  <a:txBody>
                    <a:bodyPr/>
                    <a:lstStyle/>
                    <a:p>
                      <a:pPr marL="688975" lvl="2" indent="0" algn="l" fontAlgn="b"/>
                      <a:r>
                        <a:rPr lang="en-US" sz="1800" b="0" i="0" u="none" strike="noStrike" dirty="0">
                          <a:solidFill>
                            <a:schemeClr val="tx1"/>
                          </a:solidFill>
                          <a:effectLst/>
                          <a:latin typeface="+mn-lt"/>
                        </a:rPr>
                        <a:t>Ischemic stroke or SE</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0.08</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17289">
                <a:tc>
                  <a:txBody>
                    <a:bodyPr/>
                    <a:lstStyle/>
                    <a:p>
                      <a:pPr marL="693738" lvl="2" indent="0" algn="l" fontAlgn="b"/>
                      <a:r>
                        <a:rPr lang="en-US" sz="1800" b="0" i="0" u="none" strike="noStrike" dirty="0">
                          <a:solidFill>
                            <a:schemeClr val="tx1"/>
                          </a:solidFill>
                          <a:effectLst/>
                          <a:latin typeface="+mn-lt"/>
                        </a:rPr>
                        <a:t>Hemorrhagic stroke</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0.0022</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17289">
                <a:tc>
                  <a:txBody>
                    <a:bodyPr/>
                    <a:lstStyle/>
                    <a:p>
                      <a:pPr marL="693738" lvl="2" indent="0" algn="l" fontAlgn="b"/>
                      <a:r>
                        <a:rPr lang="en-US" sz="1800" b="0" i="0" u="none" strike="noStrike" dirty="0">
                          <a:solidFill>
                            <a:schemeClr val="tx1"/>
                          </a:solidFill>
                          <a:effectLst/>
                          <a:latin typeface="+mn-lt"/>
                        </a:rPr>
                        <a:t>Ischemic stroke or SE</a:t>
                      </a:r>
                      <a:r>
                        <a:rPr lang="en-US" sz="1800" b="0" i="0" u="none" strike="noStrike" baseline="0" dirty="0">
                          <a:solidFill>
                            <a:schemeClr val="tx1"/>
                          </a:solidFill>
                          <a:effectLst/>
                          <a:latin typeface="+mn-lt"/>
                        </a:rPr>
                        <a:t> </a:t>
                      </a:r>
                      <a:r>
                        <a:rPr lang="en-US" sz="1800" b="0" i="0" u="none" strike="noStrike" dirty="0">
                          <a:solidFill>
                            <a:schemeClr val="tx1"/>
                          </a:solidFill>
                          <a:effectLst/>
                          <a:latin typeface="+mn-lt"/>
                        </a:rPr>
                        <a:t>&gt;7 days</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0.3</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17289">
                <a:tc>
                  <a:txBody>
                    <a:bodyPr/>
                    <a:lstStyle/>
                    <a:p>
                      <a:pPr lvl="1" algn="l" fontAlgn="b"/>
                      <a:r>
                        <a:rPr lang="en-US" sz="1800" b="0" i="0" u="none" strike="noStrike" dirty="0">
                          <a:solidFill>
                            <a:schemeClr val="tx1"/>
                          </a:solidFill>
                          <a:effectLst/>
                          <a:latin typeface="+mn-lt"/>
                        </a:rPr>
                        <a:t>CV/unexplained death</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0.59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0.03</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17289">
                <a:tc>
                  <a:txBody>
                    <a:bodyPr/>
                    <a:lstStyle/>
                    <a:p>
                      <a:pPr algn="l" fontAlgn="b"/>
                      <a:r>
                        <a:rPr lang="en-US" sz="1800" b="0" i="0" u="none" strike="noStrike" dirty="0">
                          <a:solidFill>
                            <a:schemeClr val="tx1"/>
                          </a:solidFill>
                          <a:effectLst/>
                          <a:latin typeface="+mn-lt"/>
                        </a:rPr>
                        <a:t>All-cause death</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0.73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0.04</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17289">
                <a:tc>
                  <a:txBody>
                    <a:bodyPr/>
                    <a:lstStyle/>
                    <a:p>
                      <a:pPr algn="l" fontAlgn="b"/>
                      <a:r>
                        <a:rPr lang="en-US" sz="1800" b="0" i="0" u="none" strike="noStrike" dirty="0">
                          <a:solidFill>
                            <a:schemeClr val="tx1"/>
                          </a:solidFill>
                          <a:effectLst/>
                          <a:latin typeface="+mn-lt"/>
                        </a:rPr>
                        <a:t>Major bleed, all</a:t>
                      </a: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0.91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0.6</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417289">
                <a:tc>
                  <a:txBody>
                    <a:bodyPr/>
                    <a:lstStyle/>
                    <a:p>
                      <a:pPr algn="l" fontAlgn="b"/>
                      <a:r>
                        <a:rPr lang="en-US" sz="1800" b="0" i="0" u="none" strike="noStrike" dirty="0">
                          <a:solidFill>
                            <a:schemeClr val="tx1"/>
                          </a:solidFill>
                          <a:effectLst/>
                          <a:latin typeface="+mn-lt"/>
                        </a:rPr>
                        <a:t>Major bleeding, non</a:t>
                      </a:r>
                      <a:r>
                        <a:rPr lang="en-US" sz="1800" b="0" i="0" u="none" strike="noStrike" baseline="0" dirty="0">
                          <a:solidFill>
                            <a:schemeClr val="tx1"/>
                          </a:solidFill>
                          <a:effectLst/>
                          <a:latin typeface="+mn-lt"/>
                        </a:rPr>
                        <a:t> procedure-related</a:t>
                      </a:r>
                      <a:endParaRPr lang="en-US" sz="1800" b="0" i="0" u="none" strike="noStrike" dirty="0">
                        <a:solidFill>
                          <a:schemeClr val="tx1"/>
                        </a:solidFill>
                        <a:effectLst/>
                        <a:latin typeface="+mn-lt"/>
                      </a:endParaRP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0.48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0.0003</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bl>
          </a:graphicData>
        </a:graphic>
      </p:graphicFrame>
      <p:graphicFrame>
        <p:nvGraphicFramePr>
          <p:cNvPr id="21" name="Chart 20"/>
          <p:cNvGraphicFramePr/>
          <p:nvPr>
            <p:extLst>
              <p:ext uri="{D42A27DB-BD31-4B8C-83A1-F6EECF244321}">
                <p14:modId xmlns:p14="http://schemas.microsoft.com/office/powerpoint/2010/main" val="2595529385"/>
              </p:ext>
            </p:extLst>
          </p:nvPr>
        </p:nvGraphicFramePr>
        <p:xfrm>
          <a:off x="1271979" y="1619006"/>
          <a:ext cx="6096000" cy="5391394"/>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1181672" y="5943600"/>
            <a:ext cx="4090737" cy="307777"/>
          </a:xfrm>
          <a:prstGeom prst="rect">
            <a:avLst/>
          </a:prstGeom>
          <a:noFill/>
        </p:spPr>
        <p:txBody>
          <a:bodyPr wrap="square" rtlCol="0">
            <a:spAutoFit/>
          </a:bodyPr>
          <a:lstStyle/>
          <a:p>
            <a:pPr marL="236538" indent="-119063" algn="r"/>
            <a:r>
              <a:rPr lang="en-US" sz="1400" b="1" dirty="0">
                <a:solidFill>
                  <a:srgbClr val="00467F"/>
                </a:solidFill>
              </a:rPr>
              <a:t>Favors WATCHMAN </a:t>
            </a:r>
            <a:r>
              <a:rPr lang="en-US" sz="1400" b="1" dirty="0">
                <a:solidFill>
                  <a:srgbClr val="00467F"/>
                </a:solidFill>
                <a:sym typeface="Wingdings" panose="05000000000000000000" pitchFamily="2" charset="2"/>
              </a:rPr>
              <a:t> </a:t>
            </a:r>
            <a:endParaRPr lang="en-US" sz="1400" b="1" dirty="0">
              <a:solidFill>
                <a:srgbClr val="00467F"/>
              </a:solidFill>
            </a:endParaRPr>
          </a:p>
        </p:txBody>
      </p:sp>
      <p:sp>
        <p:nvSpPr>
          <p:cNvPr id="23" name="TextBox 22"/>
          <p:cNvSpPr txBox="1"/>
          <p:nvPr/>
        </p:nvSpPr>
        <p:spPr>
          <a:xfrm>
            <a:off x="5414876" y="5943600"/>
            <a:ext cx="2953017" cy="307777"/>
          </a:xfrm>
          <a:prstGeom prst="rect">
            <a:avLst/>
          </a:prstGeom>
          <a:noFill/>
        </p:spPr>
        <p:txBody>
          <a:bodyPr wrap="square" rtlCol="0">
            <a:spAutoFit/>
          </a:bodyPr>
          <a:lstStyle/>
          <a:p>
            <a:pPr marL="236538" indent="-119063"/>
            <a:r>
              <a:rPr lang="en-US" sz="1400" b="1" dirty="0">
                <a:solidFill>
                  <a:srgbClr val="00467F"/>
                </a:solidFill>
                <a:sym typeface="Wingdings"/>
              </a:rPr>
              <a:t> </a:t>
            </a:r>
            <a:r>
              <a:rPr lang="en-US" sz="1400" b="1" dirty="0">
                <a:solidFill>
                  <a:srgbClr val="00467F"/>
                </a:solidFill>
              </a:rPr>
              <a:t>Favors warfarin</a:t>
            </a:r>
          </a:p>
        </p:txBody>
      </p:sp>
      <p:sp>
        <p:nvSpPr>
          <p:cNvPr id="24" name="TextBox 23"/>
          <p:cNvSpPr txBox="1"/>
          <p:nvPr/>
        </p:nvSpPr>
        <p:spPr>
          <a:xfrm>
            <a:off x="3309464" y="6413166"/>
            <a:ext cx="3124200" cy="307777"/>
          </a:xfrm>
          <a:prstGeom prst="rect">
            <a:avLst/>
          </a:prstGeom>
          <a:noFill/>
        </p:spPr>
        <p:txBody>
          <a:bodyPr wrap="square" rtlCol="0">
            <a:spAutoFit/>
          </a:bodyPr>
          <a:lstStyle/>
          <a:p>
            <a:pPr algn="ctr"/>
            <a:r>
              <a:rPr lang="en-US" sz="1400" b="1" dirty="0">
                <a:solidFill>
                  <a:srgbClr val="00467F"/>
                </a:solidFill>
              </a:rPr>
              <a:t>Hazard Ratio (95% CI)</a:t>
            </a:r>
          </a:p>
        </p:txBody>
      </p:sp>
      <p:sp>
        <p:nvSpPr>
          <p:cNvPr id="11" name="Title 1"/>
          <p:cNvSpPr>
            <a:spLocks noGrp="1"/>
          </p:cNvSpPr>
          <p:nvPr>
            <p:ph type="title"/>
          </p:nvPr>
        </p:nvSpPr>
        <p:spPr>
          <a:xfrm>
            <a:off x="304800" y="304800"/>
            <a:ext cx="7468362" cy="838200"/>
          </a:xfrm>
        </p:spPr>
        <p:txBody>
          <a:bodyPr>
            <a:noAutofit/>
          </a:bodyPr>
          <a:lstStyle/>
          <a:p>
            <a:r>
              <a:rPr lang="en-US" sz="2300" dirty="0">
                <a:solidFill>
                  <a:srgbClr val="6A737B">
                    <a:lumMod val="75000"/>
                  </a:srgbClr>
                </a:solidFill>
              </a:rPr>
              <a:t>PROTECT AF/PREVAIL Meta-Analysis (5 Years):</a:t>
            </a:r>
            <a:br>
              <a:rPr lang="en-US" sz="2300" dirty="0">
                <a:solidFill>
                  <a:srgbClr val="6A737B">
                    <a:lumMod val="75000"/>
                  </a:srgbClr>
                </a:solidFill>
              </a:rPr>
            </a:br>
            <a:r>
              <a:rPr lang="en-US" sz="2300" dirty="0">
                <a:solidFill>
                  <a:srgbClr val="6A737B">
                    <a:lumMod val="75000"/>
                  </a:srgbClr>
                </a:solidFill>
              </a:rPr>
              <a:t>WATCHMAN Post-Procedure Bleeding Reduction Significant When Compared to Warfarin</a:t>
            </a:r>
            <a:endParaRPr lang="en-US" sz="2300" dirty="0"/>
          </a:p>
        </p:txBody>
      </p:sp>
      <p:sp>
        <p:nvSpPr>
          <p:cNvPr id="12" name="TextBox 11"/>
          <p:cNvSpPr txBox="1">
            <a:spLocks noChangeArrowheads="1"/>
          </p:cNvSpPr>
          <p:nvPr/>
        </p:nvSpPr>
        <p:spPr bwMode="auto">
          <a:xfrm>
            <a:off x="0" y="6629400"/>
            <a:ext cx="24994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800" dirty="0">
                <a:solidFill>
                  <a:prstClr val="white">
                    <a:lumMod val="65000"/>
                  </a:prstClr>
                </a:solidFill>
                <a:latin typeface="Arial"/>
                <a:cs typeface="Times New Roman" pitchFamily="18" charset="0"/>
              </a:rPr>
              <a:t>Reddy VY, Holmes, DR et al. JACC 2017 in Press.</a:t>
            </a:r>
          </a:p>
        </p:txBody>
      </p:sp>
      <p:sp>
        <p:nvSpPr>
          <p:cNvPr id="14" name="Rectangle 13"/>
          <p:cNvSpPr/>
          <p:nvPr/>
        </p:nvSpPr>
        <p:spPr>
          <a:xfrm>
            <a:off x="152400" y="2133600"/>
            <a:ext cx="8648700" cy="2971800"/>
          </a:xfrm>
          <a:prstGeom prst="rect">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2435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AF-related strokes are debilitating</a:t>
            </a:r>
            <a:endParaRPr lang="en-US" sz="2400" dirty="0"/>
          </a:p>
        </p:txBody>
      </p:sp>
      <p:pic>
        <p:nvPicPr>
          <p:cNvPr id="776" name="Picture 7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5151" y="1664619"/>
            <a:ext cx="2501482" cy="4767089"/>
          </a:xfrm>
          <a:prstGeom prst="rect">
            <a:avLst/>
          </a:prstGeom>
        </p:spPr>
      </p:pic>
      <p:pic>
        <p:nvPicPr>
          <p:cNvPr id="780" name="Picture 7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5435" y="5297867"/>
            <a:ext cx="553922" cy="425741"/>
          </a:xfrm>
          <a:prstGeom prst="rect">
            <a:avLst/>
          </a:prstGeom>
        </p:spPr>
      </p:pic>
      <p:cxnSp>
        <p:nvCxnSpPr>
          <p:cNvPr id="789" name="Straight Connector 788"/>
          <p:cNvCxnSpPr/>
          <p:nvPr/>
        </p:nvCxnSpPr>
        <p:spPr>
          <a:xfrm>
            <a:off x="5994131" y="1881006"/>
            <a:ext cx="601331" cy="0"/>
          </a:xfrm>
          <a:prstGeom prst="line">
            <a:avLst/>
          </a:prstGeom>
          <a:noFill/>
          <a:ln w="19050" cap="flat" cmpd="sng" algn="ctr">
            <a:solidFill>
              <a:srgbClr val="00467F"/>
            </a:solidFill>
            <a:prstDash val="solid"/>
            <a:headEnd type="oval"/>
          </a:ln>
          <a:effectLst/>
        </p:spPr>
      </p:cxnSp>
      <p:grpSp>
        <p:nvGrpSpPr>
          <p:cNvPr id="792" name="Group 791"/>
          <p:cNvGrpSpPr/>
          <p:nvPr/>
        </p:nvGrpSpPr>
        <p:grpSpPr>
          <a:xfrm>
            <a:off x="6587190" y="1778234"/>
            <a:ext cx="1894784" cy="450680"/>
            <a:chOff x="6587190" y="1786185"/>
            <a:chExt cx="1894784" cy="450680"/>
          </a:xfrm>
        </p:grpSpPr>
        <p:grpSp>
          <p:nvGrpSpPr>
            <p:cNvPr id="795" name="Group 794"/>
            <p:cNvGrpSpPr/>
            <p:nvPr/>
          </p:nvGrpSpPr>
          <p:grpSpPr>
            <a:xfrm flipH="1">
              <a:off x="6668172" y="1786185"/>
              <a:ext cx="80782" cy="189642"/>
              <a:chOff x="6528369" y="2651152"/>
              <a:chExt cx="558230" cy="1302068"/>
            </a:xfrm>
          </p:grpSpPr>
          <p:sp>
            <p:nvSpPr>
              <p:cNvPr id="833"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34" name="Freeform 833"/>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35" name="Freeform 834"/>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796" name="Group 795"/>
            <p:cNvGrpSpPr/>
            <p:nvPr/>
          </p:nvGrpSpPr>
          <p:grpSpPr>
            <a:xfrm flipH="1">
              <a:off x="7004505" y="1786185"/>
              <a:ext cx="80782" cy="189642"/>
              <a:chOff x="6528369" y="2651152"/>
              <a:chExt cx="558230" cy="1302068"/>
            </a:xfrm>
          </p:grpSpPr>
          <p:sp>
            <p:nvSpPr>
              <p:cNvPr id="830"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31" name="Freeform 830"/>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32" name="Freeform 831"/>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797" name="Group 796"/>
            <p:cNvGrpSpPr/>
            <p:nvPr/>
          </p:nvGrpSpPr>
          <p:grpSpPr>
            <a:xfrm flipH="1">
              <a:off x="6780283" y="1786185"/>
              <a:ext cx="80782" cy="189642"/>
              <a:chOff x="6528369" y="2651152"/>
              <a:chExt cx="558230" cy="1302068"/>
            </a:xfrm>
          </p:grpSpPr>
          <p:sp>
            <p:nvSpPr>
              <p:cNvPr id="827"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28" name="Freeform 827"/>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29" name="Freeform 828"/>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798" name="Group 797"/>
            <p:cNvGrpSpPr/>
            <p:nvPr/>
          </p:nvGrpSpPr>
          <p:grpSpPr>
            <a:xfrm flipH="1">
              <a:off x="7340838" y="1786185"/>
              <a:ext cx="80782" cy="189642"/>
              <a:chOff x="6528369" y="2651152"/>
              <a:chExt cx="558230" cy="1302068"/>
            </a:xfrm>
          </p:grpSpPr>
          <p:sp>
            <p:nvSpPr>
              <p:cNvPr id="824"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25" name="Freeform 824"/>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26" name="Freeform 825"/>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799" name="Group 798"/>
            <p:cNvGrpSpPr/>
            <p:nvPr/>
          </p:nvGrpSpPr>
          <p:grpSpPr>
            <a:xfrm flipH="1">
              <a:off x="6892394" y="1786185"/>
              <a:ext cx="80782" cy="189642"/>
              <a:chOff x="6528369" y="2651152"/>
              <a:chExt cx="558230" cy="1302068"/>
            </a:xfrm>
          </p:grpSpPr>
          <p:sp>
            <p:nvSpPr>
              <p:cNvPr id="821"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22" name="Freeform 821"/>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23" name="Freeform 822"/>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800" name="Group 799"/>
            <p:cNvGrpSpPr/>
            <p:nvPr/>
          </p:nvGrpSpPr>
          <p:grpSpPr>
            <a:xfrm flipH="1">
              <a:off x="7452949" y="1786185"/>
              <a:ext cx="80782" cy="189642"/>
              <a:chOff x="6528369" y="2651152"/>
              <a:chExt cx="558230" cy="1302068"/>
            </a:xfrm>
          </p:grpSpPr>
          <p:sp>
            <p:nvSpPr>
              <p:cNvPr id="818"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19" name="Freeform 818"/>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20" name="Freeform 819"/>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801" name="Group 800"/>
            <p:cNvGrpSpPr/>
            <p:nvPr/>
          </p:nvGrpSpPr>
          <p:grpSpPr>
            <a:xfrm flipH="1">
              <a:off x="7116615" y="1786185"/>
              <a:ext cx="80783" cy="189642"/>
              <a:chOff x="6528363" y="2651152"/>
              <a:chExt cx="558236" cy="1302068"/>
            </a:xfrm>
          </p:grpSpPr>
          <p:sp>
            <p:nvSpPr>
              <p:cNvPr id="815"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16" name="Freeform 815"/>
              <p:cNvSpPr>
                <a:spLocks/>
              </p:cNvSpPr>
              <p:nvPr/>
            </p:nvSpPr>
            <p:spPr bwMode="auto">
              <a:xfrm>
                <a:off x="6528363" y="2881050"/>
                <a:ext cx="558230" cy="1070762"/>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17" name="Freeform 816"/>
              <p:cNvSpPr>
                <a:spLocks/>
              </p:cNvSpPr>
              <p:nvPr/>
            </p:nvSpPr>
            <p:spPr bwMode="auto">
              <a:xfrm>
                <a:off x="6689368" y="2651152"/>
                <a:ext cx="232712"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802" name="Group 801"/>
            <p:cNvGrpSpPr/>
            <p:nvPr/>
          </p:nvGrpSpPr>
          <p:grpSpPr>
            <a:xfrm flipH="1">
              <a:off x="7228727" y="1786185"/>
              <a:ext cx="80782" cy="189642"/>
              <a:chOff x="6528369" y="2651152"/>
              <a:chExt cx="558230" cy="1302068"/>
            </a:xfrm>
          </p:grpSpPr>
          <p:sp>
            <p:nvSpPr>
              <p:cNvPr id="812"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13" name="Freeform 812"/>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14" name="Freeform 813"/>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sp>
          <p:nvSpPr>
            <p:cNvPr id="803" name="Rectangle 802"/>
            <p:cNvSpPr/>
            <p:nvPr/>
          </p:nvSpPr>
          <p:spPr>
            <a:xfrm>
              <a:off x="6587190" y="1959866"/>
              <a:ext cx="1894784" cy="276999"/>
            </a:xfrm>
            <a:prstGeom prst="rect">
              <a:avLst/>
            </a:prstGeom>
          </p:spPr>
          <p:txBody>
            <a:bodyPr wrap="square">
              <a:spAutoFit/>
            </a:bodyPr>
            <a:lstStyle/>
            <a:p>
              <a:pPr eaLnBrk="0" hangingPunct="0">
                <a:defRPr/>
              </a:pPr>
              <a:r>
                <a:rPr lang="en-GB" sz="1200" b="1" kern="0" dirty="0">
                  <a:solidFill>
                    <a:srgbClr val="793249"/>
                  </a:solidFill>
                  <a:ea typeface="ＭＳ Ｐゴシック" pitchFamily="34" charset="-128"/>
                  <a:cs typeface="Arial"/>
                </a:rPr>
                <a:t>Cognitive Deficits*</a:t>
              </a:r>
            </a:p>
          </p:txBody>
        </p:sp>
        <p:grpSp>
          <p:nvGrpSpPr>
            <p:cNvPr id="804" name="Group 803"/>
            <p:cNvGrpSpPr/>
            <p:nvPr/>
          </p:nvGrpSpPr>
          <p:grpSpPr>
            <a:xfrm flipH="1">
              <a:off x="7565060" y="1786185"/>
              <a:ext cx="80782" cy="189642"/>
              <a:chOff x="6528369" y="2651152"/>
              <a:chExt cx="558230" cy="1302068"/>
            </a:xfrm>
          </p:grpSpPr>
          <p:sp>
            <p:nvSpPr>
              <p:cNvPr id="809"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10" name="Freeform 809"/>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11" name="Freeform 810"/>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805" name="Group 804"/>
            <p:cNvGrpSpPr/>
            <p:nvPr/>
          </p:nvGrpSpPr>
          <p:grpSpPr>
            <a:xfrm flipH="1">
              <a:off x="7677168" y="1786185"/>
              <a:ext cx="80782" cy="189642"/>
              <a:chOff x="6528369" y="2651152"/>
              <a:chExt cx="558230" cy="1302068"/>
            </a:xfrm>
          </p:grpSpPr>
          <p:sp>
            <p:nvSpPr>
              <p:cNvPr id="806"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07" name="Freeform 806"/>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08" name="Freeform 807"/>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grpSp>
        <p:nvGrpSpPr>
          <p:cNvPr id="836" name="Group 835"/>
          <p:cNvGrpSpPr/>
          <p:nvPr/>
        </p:nvGrpSpPr>
        <p:grpSpPr>
          <a:xfrm>
            <a:off x="3761518" y="2897595"/>
            <a:ext cx="1187596" cy="450680"/>
            <a:chOff x="2344730" y="3148432"/>
            <a:chExt cx="1270822" cy="479164"/>
          </a:xfrm>
        </p:grpSpPr>
        <p:grpSp>
          <p:nvGrpSpPr>
            <p:cNvPr id="837" name="Group 836"/>
            <p:cNvGrpSpPr/>
            <p:nvPr/>
          </p:nvGrpSpPr>
          <p:grpSpPr>
            <a:xfrm flipH="1">
              <a:off x="2449420" y="3148432"/>
              <a:ext cx="86443" cy="201627"/>
              <a:chOff x="6528369" y="2651152"/>
              <a:chExt cx="558230" cy="1302068"/>
            </a:xfrm>
          </p:grpSpPr>
          <p:sp>
            <p:nvSpPr>
              <p:cNvPr id="875"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76" name="Freeform 875"/>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77" name="Freeform 876"/>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838" name="Group 837"/>
            <p:cNvGrpSpPr/>
            <p:nvPr/>
          </p:nvGrpSpPr>
          <p:grpSpPr>
            <a:xfrm flipH="1">
              <a:off x="2809323" y="3148432"/>
              <a:ext cx="86443" cy="201627"/>
              <a:chOff x="6528369" y="2651152"/>
              <a:chExt cx="558230" cy="1302068"/>
            </a:xfrm>
          </p:grpSpPr>
          <p:sp>
            <p:nvSpPr>
              <p:cNvPr id="872"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73" name="Freeform 872"/>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74" name="Freeform 873"/>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839" name="Group 838"/>
            <p:cNvGrpSpPr/>
            <p:nvPr/>
          </p:nvGrpSpPr>
          <p:grpSpPr>
            <a:xfrm flipH="1">
              <a:off x="2569388" y="3148432"/>
              <a:ext cx="86443" cy="201627"/>
              <a:chOff x="6528369" y="2651152"/>
              <a:chExt cx="558230" cy="1302068"/>
            </a:xfrm>
          </p:grpSpPr>
          <p:sp>
            <p:nvSpPr>
              <p:cNvPr id="869"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70" name="Freeform 869"/>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71" name="Freeform 870"/>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840" name="Group 839"/>
            <p:cNvGrpSpPr/>
            <p:nvPr/>
          </p:nvGrpSpPr>
          <p:grpSpPr>
            <a:xfrm flipH="1">
              <a:off x="3169226" y="3148432"/>
              <a:ext cx="86443" cy="201627"/>
              <a:chOff x="6528369" y="2651152"/>
              <a:chExt cx="558230" cy="1302068"/>
            </a:xfrm>
          </p:grpSpPr>
          <p:sp>
            <p:nvSpPr>
              <p:cNvPr id="866"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67" name="Freeform 866"/>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68" name="Freeform 867"/>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841" name="Group 840"/>
            <p:cNvGrpSpPr/>
            <p:nvPr/>
          </p:nvGrpSpPr>
          <p:grpSpPr>
            <a:xfrm flipH="1">
              <a:off x="2689355" y="3148432"/>
              <a:ext cx="86443" cy="201627"/>
              <a:chOff x="6528369" y="2651152"/>
              <a:chExt cx="558230" cy="1302068"/>
            </a:xfrm>
          </p:grpSpPr>
          <p:sp>
            <p:nvSpPr>
              <p:cNvPr id="863"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64" name="Freeform 863"/>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65" name="Freeform 864"/>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842" name="Group 841"/>
            <p:cNvGrpSpPr/>
            <p:nvPr/>
          </p:nvGrpSpPr>
          <p:grpSpPr>
            <a:xfrm flipH="1">
              <a:off x="3289194" y="3148432"/>
              <a:ext cx="86443" cy="201627"/>
              <a:chOff x="6528369" y="2651152"/>
              <a:chExt cx="558230" cy="1302068"/>
            </a:xfrm>
          </p:grpSpPr>
          <p:sp>
            <p:nvSpPr>
              <p:cNvPr id="860"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61" name="Freeform 860"/>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62" name="Freeform 861"/>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843" name="Group 842"/>
            <p:cNvGrpSpPr/>
            <p:nvPr/>
          </p:nvGrpSpPr>
          <p:grpSpPr>
            <a:xfrm flipH="1">
              <a:off x="2929291" y="3148432"/>
              <a:ext cx="86443" cy="201627"/>
              <a:chOff x="6528369" y="2651152"/>
              <a:chExt cx="558230" cy="1302068"/>
            </a:xfrm>
          </p:grpSpPr>
          <p:sp>
            <p:nvSpPr>
              <p:cNvPr id="857"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58" name="Freeform 857"/>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59" name="Freeform 858"/>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844" name="Group 843"/>
            <p:cNvGrpSpPr/>
            <p:nvPr/>
          </p:nvGrpSpPr>
          <p:grpSpPr>
            <a:xfrm flipH="1">
              <a:off x="3049258" y="3148432"/>
              <a:ext cx="86443" cy="201627"/>
              <a:chOff x="6528369" y="2651152"/>
              <a:chExt cx="558230" cy="1302068"/>
            </a:xfrm>
          </p:grpSpPr>
          <p:sp>
            <p:nvSpPr>
              <p:cNvPr id="854"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55" name="Freeform 854"/>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56" name="Freeform 855"/>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sp>
          <p:nvSpPr>
            <p:cNvPr id="845" name="Rectangle 844"/>
            <p:cNvSpPr/>
            <p:nvPr/>
          </p:nvSpPr>
          <p:spPr>
            <a:xfrm>
              <a:off x="2344730" y="3333090"/>
              <a:ext cx="900896" cy="294506"/>
            </a:xfrm>
            <a:prstGeom prst="rect">
              <a:avLst/>
            </a:prstGeom>
          </p:spPr>
          <p:txBody>
            <a:bodyPr wrap="none">
              <a:spAutoFit/>
            </a:bodyPr>
            <a:lstStyle/>
            <a:p>
              <a:pPr eaLnBrk="0" hangingPunct="0">
                <a:defRPr/>
              </a:pPr>
              <a:r>
                <a:rPr lang="en-GB" sz="1200" b="1" kern="0" dirty="0">
                  <a:solidFill>
                    <a:srgbClr val="793249"/>
                  </a:solidFill>
                  <a:ea typeface="ＭＳ Ｐゴシック" pitchFamily="34" charset="-128"/>
                  <a:cs typeface="Arial"/>
                </a:rPr>
                <a:t>Aphasia*</a:t>
              </a:r>
            </a:p>
          </p:txBody>
        </p:sp>
        <p:grpSp>
          <p:nvGrpSpPr>
            <p:cNvPr id="846" name="Group 845"/>
            <p:cNvGrpSpPr/>
            <p:nvPr/>
          </p:nvGrpSpPr>
          <p:grpSpPr>
            <a:xfrm flipH="1">
              <a:off x="3409155" y="3148434"/>
              <a:ext cx="86443" cy="201627"/>
              <a:chOff x="6528369" y="2651152"/>
              <a:chExt cx="558230" cy="1302068"/>
            </a:xfrm>
          </p:grpSpPr>
          <p:sp>
            <p:nvSpPr>
              <p:cNvPr id="851"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52" name="Freeform 851"/>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53" name="Freeform 852"/>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847" name="Group 846"/>
            <p:cNvGrpSpPr/>
            <p:nvPr/>
          </p:nvGrpSpPr>
          <p:grpSpPr>
            <a:xfrm flipH="1">
              <a:off x="3529109" y="3148432"/>
              <a:ext cx="86443" cy="201627"/>
              <a:chOff x="6528369" y="2651152"/>
              <a:chExt cx="558230" cy="1302068"/>
            </a:xfrm>
          </p:grpSpPr>
          <p:sp>
            <p:nvSpPr>
              <p:cNvPr id="848"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49" name="Freeform 848"/>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50" name="Freeform 849"/>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sp>
        <p:nvSpPr>
          <p:cNvPr id="878" name="Freeform 877"/>
          <p:cNvSpPr/>
          <p:nvPr/>
        </p:nvSpPr>
        <p:spPr>
          <a:xfrm>
            <a:off x="4892155" y="2326510"/>
            <a:ext cx="1018156" cy="521104"/>
          </a:xfrm>
          <a:custGeom>
            <a:avLst/>
            <a:gdLst>
              <a:gd name="connsiteX0" fmla="*/ 809625 w 809625"/>
              <a:gd name="connsiteY0" fmla="*/ 0 h 495300"/>
              <a:gd name="connsiteX1" fmla="*/ 0 w 809625"/>
              <a:gd name="connsiteY1" fmla="*/ 0 h 495300"/>
              <a:gd name="connsiteX2" fmla="*/ 0 w 809625"/>
              <a:gd name="connsiteY2" fmla="*/ 495300 h 495300"/>
            </a:gdLst>
            <a:ahLst/>
            <a:cxnLst>
              <a:cxn ang="0">
                <a:pos x="connsiteX0" y="connsiteY0"/>
              </a:cxn>
              <a:cxn ang="0">
                <a:pos x="connsiteX1" y="connsiteY1"/>
              </a:cxn>
              <a:cxn ang="0">
                <a:pos x="connsiteX2" y="connsiteY2"/>
              </a:cxn>
            </a:cxnLst>
            <a:rect l="l" t="t" r="r" b="b"/>
            <a:pathLst>
              <a:path w="809625" h="495300">
                <a:moveTo>
                  <a:pt x="809625" y="0"/>
                </a:moveTo>
                <a:lnTo>
                  <a:pt x="0" y="0"/>
                </a:lnTo>
                <a:lnTo>
                  <a:pt x="0" y="495300"/>
                </a:lnTo>
              </a:path>
            </a:pathLst>
          </a:custGeom>
          <a:noFill/>
          <a:ln w="19050" cap="flat" cmpd="sng" algn="ctr">
            <a:solidFill>
              <a:srgbClr val="00467F"/>
            </a:solidFill>
            <a:prstDash val="solid"/>
            <a:headEnd type="oval"/>
          </a:ln>
          <a:effectLst/>
        </p:spPr>
        <p:txBody>
          <a:bodyPr rtlCol="0" anchor="ctr"/>
          <a:lstStyle/>
          <a:p>
            <a:pPr algn="ctr" eaLnBrk="0" hangingPunct="0">
              <a:defRPr/>
            </a:pPr>
            <a:endParaRPr lang="en-GB" u="sng" kern="0" dirty="0">
              <a:solidFill>
                <a:prstClr val="white"/>
              </a:solidFill>
              <a:ea typeface="ＭＳ Ｐゴシック" pitchFamily="34" charset="-128"/>
              <a:cs typeface="Arial"/>
            </a:endParaRPr>
          </a:p>
        </p:txBody>
      </p:sp>
      <p:cxnSp>
        <p:nvCxnSpPr>
          <p:cNvPr id="879" name="Straight Connector 878"/>
          <p:cNvCxnSpPr/>
          <p:nvPr/>
        </p:nvCxnSpPr>
        <p:spPr>
          <a:xfrm flipH="1">
            <a:off x="5022246" y="4765157"/>
            <a:ext cx="580437" cy="0"/>
          </a:xfrm>
          <a:prstGeom prst="line">
            <a:avLst/>
          </a:prstGeom>
          <a:noFill/>
          <a:ln w="19050" cap="flat" cmpd="sng" algn="ctr">
            <a:solidFill>
              <a:srgbClr val="00467F"/>
            </a:solidFill>
            <a:prstDash val="solid"/>
            <a:headEnd type="oval"/>
          </a:ln>
          <a:effectLst/>
        </p:spPr>
      </p:cxnSp>
      <p:grpSp>
        <p:nvGrpSpPr>
          <p:cNvPr id="880" name="Group 879"/>
          <p:cNvGrpSpPr/>
          <p:nvPr/>
        </p:nvGrpSpPr>
        <p:grpSpPr>
          <a:xfrm flipH="1">
            <a:off x="3871559" y="4668757"/>
            <a:ext cx="80782" cy="189641"/>
            <a:chOff x="6528369" y="2651152"/>
            <a:chExt cx="558230" cy="1302068"/>
          </a:xfrm>
        </p:grpSpPr>
        <p:sp>
          <p:nvSpPr>
            <p:cNvPr id="881"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82" name="Freeform 881"/>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83" name="Freeform 882"/>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884" name="Group 883"/>
          <p:cNvGrpSpPr/>
          <p:nvPr/>
        </p:nvGrpSpPr>
        <p:grpSpPr>
          <a:xfrm flipH="1">
            <a:off x="4226898" y="4670336"/>
            <a:ext cx="80782" cy="189641"/>
            <a:chOff x="6528369" y="2651152"/>
            <a:chExt cx="558230" cy="1302068"/>
          </a:xfrm>
        </p:grpSpPr>
        <p:sp>
          <p:nvSpPr>
            <p:cNvPr id="885"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86" name="Freeform 885"/>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87" name="Freeform 886"/>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888" name="Group 887"/>
          <p:cNvGrpSpPr/>
          <p:nvPr/>
        </p:nvGrpSpPr>
        <p:grpSpPr>
          <a:xfrm flipH="1">
            <a:off x="4002676" y="4670336"/>
            <a:ext cx="80782" cy="189641"/>
            <a:chOff x="6528369" y="2651152"/>
            <a:chExt cx="558230" cy="1302068"/>
          </a:xfrm>
        </p:grpSpPr>
        <p:sp>
          <p:nvSpPr>
            <p:cNvPr id="889"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90" name="Freeform 889"/>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91" name="Freeform 890"/>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892" name="Group 891"/>
          <p:cNvGrpSpPr/>
          <p:nvPr/>
        </p:nvGrpSpPr>
        <p:grpSpPr>
          <a:xfrm flipH="1">
            <a:off x="4563231" y="4670336"/>
            <a:ext cx="80782" cy="189641"/>
            <a:chOff x="6528369" y="2651152"/>
            <a:chExt cx="558230" cy="1302068"/>
          </a:xfrm>
        </p:grpSpPr>
        <p:sp>
          <p:nvSpPr>
            <p:cNvPr id="893"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94" name="Freeform 893"/>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95" name="Freeform 894"/>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896" name="Group 895"/>
          <p:cNvGrpSpPr/>
          <p:nvPr/>
        </p:nvGrpSpPr>
        <p:grpSpPr>
          <a:xfrm flipH="1">
            <a:off x="4114787" y="4670336"/>
            <a:ext cx="80782" cy="189641"/>
            <a:chOff x="6528369" y="2651152"/>
            <a:chExt cx="558230" cy="1302068"/>
          </a:xfrm>
        </p:grpSpPr>
        <p:sp>
          <p:nvSpPr>
            <p:cNvPr id="897"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98" name="Freeform 897"/>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899" name="Freeform 898"/>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900" name="Group 899"/>
          <p:cNvGrpSpPr/>
          <p:nvPr/>
        </p:nvGrpSpPr>
        <p:grpSpPr>
          <a:xfrm flipH="1">
            <a:off x="4675342" y="4670336"/>
            <a:ext cx="80782" cy="189641"/>
            <a:chOff x="6528369" y="2651152"/>
            <a:chExt cx="558230" cy="1302068"/>
          </a:xfrm>
        </p:grpSpPr>
        <p:sp>
          <p:nvSpPr>
            <p:cNvPr id="901"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02" name="Freeform 901"/>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03" name="Freeform 902"/>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904" name="Group 903"/>
          <p:cNvGrpSpPr/>
          <p:nvPr/>
        </p:nvGrpSpPr>
        <p:grpSpPr>
          <a:xfrm flipH="1">
            <a:off x="4339009" y="4670336"/>
            <a:ext cx="80782" cy="189641"/>
            <a:chOff x="6528369" y="2651152"/>
            <a:chExt cx="558230" cy="1302068"/>
          </a:xfrm>
        </p:grpSpPr>
        <p:sp>
          <p:nvSpPr>
            <p:cNvPr id="905"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06" name="Freeform 905"/>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07" name="Freeform 906"/>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908" name="Group 907"/>
          <p:cNvGrpSpPr/>
          <p:nvPr/>
        </p:nvGrpSpPr>
        <p:grpSpPr>
          <a:xfrm flipH="1">
            <a:off x="4451120" y="4670336"/>
            <a:ext cx="80782" cy="189641"/>
            <a:chOff x="6528369" y="2651152"/>
            <a:chExt cx="558230" cy="1302068"/>
          </a:xfrm>
        </p:grpSpPr>
        <p:sp>
          <p:nvSpPr>
            <p:cNvPr id="909"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10" name="Freeform 909"/>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11" name="Freeform 910"/>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sp>
        <p:nvSpPr>
          <p:cNvPr id="912" name="Rectangle 911"/>
          <p:cNvSpPr/>
          <p:nvPr/>
        </p:nvSpPr>
        <p:spPr>
          <a:xfrm>
            <a:off x="3801630" y="4861935"/>
            <a:ext cx="1793102" cy="461665"/>
          </a:xfrm>
          <a:prstGeom prst="rect">
            <a:avLst/>
          </a:prstGeom>
        </p:spPr>
        <p:txBody>
          <a:bodyPr wrap="square">
            <a:spAutoFit/>
          </a:bodyPr>
          <a:lstStyle/>
          <a:p>
            <a:pPr eaLnBrk="0" fontAlgn="base" hangingPunct="0">
              <a:spcBef>
                <a:spcPct val="0"/>
              </a:spcBef>
              <a:spcAft>
                <a:spcPct val="0"/>
              </a:spcAft>
            </a:pPr>
            <a:r>
              <a:rPr lang="en-GB" sz="1200" b="1" dirty="0">
                <a:solidFill>
                  <a:srgbClr val="793249"/>
                </a:solidFill>
                <a:ea typeface="ＭＳ Ｐゴシック" pitchFamily="34" charset="-128"/>
                <a:cs typeface="Arial"/>
              </a:rPr>
              <a:t>Unable to </a:t>
            </a:r>
            <a:br>
              <a:rPr lang="en-GB" sz="1200" b="1" dirty="0">
                <a:solidFill>
                  <a:srgbClr val="793249"/>
                </a:solidFill>
                <a:ea typeface="ＭＳ Ｐゴシック" pitchFamily="34" charset="-128"/>
                <a:cs typeface="Arial"/>
              </a:rPr>
            </a:br>
            <a:r>
              <a:rPr lang="en-GB" sz="1200" b="1" dirty="0">
                <a:solidFill>
                  <a:srgbClr val="793249"/>
                </a:solidFill>
                <a:ea typeface="ＭＳ Ｐゴシック" pitchFamily="34" charset="-128"/>
                <a:cs typeface="Arial"/>
              </a:rPr>
              <a:t>Walk Unassisted*</a:t>
            </a:r>
          </a:p>
        </p:txBody>
      </p:sp>
      <p:grpSp>
        <p:nvGrpSpPr>
          <p:cNvPr id="913" name="Group 912"/>
          <p:cNvGrpSpPr/>
          <p:nvPr/>
        </p:nvGrpSpPr>
        <p:grpSpPr>
          <a:xfrm flipH="1">
            <a:off x="4787453" y="4670336"/>
            <a:ext cx="80782" cy="189641"/>
            <a:chOff x="6528369" y="2651152"/>
            <a:chExt cx="558230" cy="1302068"/>
          </a:xfrm>
        </p:grpSpPr>
        <p:sp>
          <p:nvSpPr>
            <p:cNvPr id="914"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15" name="Freeform 914"/>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16" name="Freeform 915"/>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917" name="Group 916"/>
          <p:cNvGrpSpPr/>
          <p:nvPr/>
        </p:nvGrpSpPr>
        <p:grpSpPr>
          <a:xfrm flipH="1">
            <a:off x="4899561" y="4670336"/>
            <a:ext cx="80782" cy="189641"/>
            <a:chOff x="6528369" y="2651152"/>
            <a:chExt cx="558230" cy="1302068"/>
          </a:xfrm>
        </p:grpSpPr>
        <p:sp>
          <p:nvSpPr>
            <p:cNvPr id="918"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19" name="Freeform 918"/>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20" name="Freeform 919"/>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921" name="Group 920"/>
          <p:cNvGrpSpPr/>
          <p:nvPr/>
        </p:nvGrpSpPr>
        <p:grpSpPr>
          <a:xfrm flipH="1">
            <a:off x="7021874" y="4314006"/>
            <a:ext cx="80782" cy="189641"/>
            <a:chOff x="6528369" y="2651152"/>
            <a:chExt cx="558230" cy="1302068"/>
          </a:xfrm>
        </p:grpSpPr>
        <p:sp>
          <p:nvSpPr>
            <p:cNvPr id="922"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23" name="Freeform 922"/>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24" name="Freeform 923"/>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925" name="Group 924"/>
          <p:cNvGrpSpPr/>
          <p:nvPr/>
        </p:nvGrpSpPr>
        <p:grpSpPr>
          <a:xfrm flipH="1">
            <a:off x="7358207" y="4314006"/>
            <a:ext cx="80782" cy="189641"/>
            <a:chOff x="6528369" y="2651152"/>
            <a:chExt cx="558230" cy="1302068"/>
          </a:xfrm>
        </p:grpSpPr>
        <p:sp>
          <p:nvSpPr>
            <p:cNvPr id="926"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27" name="Freeform 926"/>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28" name="Freeform 927"/>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929" name="Group 928"/>
          <p:cNvGrpSpPr/>
          <p:nvPr/>
        </p:nvGrpSpPr>
        <p:grpSpPr>
          <a:xfrm flipH="1">
            <a:off x="7133985" y="4314006"/>
            <a:ext cx="80782" cy="189641"/>
            <a:chOff x="6528369" y="2651152"/>
            <a:chExt cx="558230" cy="1302068"/>
          </a:xfrm>
        </p:grpSpPr>
        <p:sp>
          <p:nvSpPr>
            <p:cNvPr id="930"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31" name="Freeform 930"/>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32" name="Freeform 931"/>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933" name="Group 932"/>
          <p:cNvGrpSpPr/>
          <p:nvPr/>
        </p:nvGrpSpPr>
        <p:grpSpPr>
          <a:xfrm flipH="1">
            <a:off x="7694540" y="4314006"/>
            <a:ext cx="80782" cy="189641"/>
            <a:chOff x="6528369" y="2651152"/>
            <a:chExt cx="558230" cy="1302068"/>
          </a:xfrm>
        </p:grpSpPr>
        <p:sp>
          <p:nvSpPr>
            <p:cNvPr id="934"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35" name="Freeform 934"/>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36" name="Freeform 935"/>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937" name="Group 936"/>
          <p:cNvGrpSpPr/>
          <p:nvPr/>
        </p:nvGrpSpPr>
        <p:grpSpPr>
          <a:xfrm flipH="1">
            <a:off x="7246096" y="4314006"/>
            <a:ext cx="80782" cy="189641"/>
            <a:chOff x="6528369" y="2651152"/>
            <a:chExt cx="558230" cy="1302068"/>
          </a:xfrm>
        </p:grpSpPr>
        <p:sp>
          <p:nvSpPr>
            <p:cNvPr id="938"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39" name="Freeform 938"/>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40" name="Freeform 939"/>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941" name="Group 940"/>
          <p:cNvGrpSpPr/>
          <p:nvPr/>
        </p:nvGrpSpPr>
        <p:grpSpPr>
          <a:xfrm flipH="1">
            <a:off x="7806651" y="4314006"/>
            <a:ext cx="80782" cy="189641"/>
            <a:chOff x="6528369" y="2651152"/>
            <a:chExt cx="558230" cy="1302068"/>
          </a:xfrm>
        </p:grpSpPr>
        <p:sp>
          <p:nvSpPr>
            <p:cNvPr id="942"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43" name="Freeform 942"/>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44" name="Freeform 943"/>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945" name="Group 944"/>
          <p:cNvGrpSpPr/>
          <p:nvPr/>
        </p:nvGrpSpPr>
        <p:grpSpPr>
          <a:xfrm flipH="1">
            <a:off x="7470318" y="4314006"/>
            <a:ext cx="80782" cy="189641"/>
            <a:chOff x="6528369" y="2651152"/>
            <a:chExt cx="558230" cy="1302068"/>
          </a:xfrm>
        </p:grpSpPr>
        <p:sp>
          <p:nvSpPr>
            <p:cNvPr id="946"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47" name="Freeform 946"/>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48" name="Freeform 947"/>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949" name="Group 948"/>
          <p:cNvGrpSpPr/>
          <p:nvPr/>
        </p:nvGrpSpPr>
        <p:grpSpPr>
          <a:xfrm flipH="1">
            <a:off x="7582429" y="4314006"/>
            <a:ext cx="80782" cy="189641"/>
            <a:chOff x="6528369" y="2651152"/>
            <a:chExt cx="558230" cy="1302068"/>
          </a:xfrm>
        </p:grpSpPr>
        <p:sp>
          <p:nvSpPr>
            <p:cNvPr id="950"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51" name="Freeform 950"/>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52" name="Freeform 951"/>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sp>
        <p:nvSpPr>
          <p:cNvPr id="953" name="Rectangle 952"/>
          <p:cNvSpPr/>
          <p:nvPr/>
        </p:nvSpPr>
        <p:spPr>
          <a:xfrm>
            <a:off x="6940890" y="4487687"/>
            <a:ext cx="1956620" cy="276999"/>
          </a:xfrm>
          <a:prstGeom prst="rect">
            <a:avLst/>
          </a:prstGeom>
        </p:spPr>
        <p:txBody>
          <a:bodyPr wrap="square">
            <a:spAutoFit/>
          </a:bodyPr>
          <a:lstStyle/>
          <a:p>
            <a:pPr eaLnBrk="0" fontAlgn="base" hangingPunct="0">
              <a:spcBef>
                <a:spcPct val="0"/>
              </a:spcBef>
              <a:spcAft>
                <a:spcPct val="0"/>
              </a:spcAft>
            </a:pPr>
            <a:r>
              <a:rPr lang="en-GB" sz="1200" b="1" dirty="0">
                <a:solidFill>
                  <a:srgbClr val="793249"/>
                </a:solidFill>
                <a:ea typeface="ＭＳ Ｐゴシック" pitchFamily="34" charset="-128"/>
                <a:cs typeface="Arial"/>
              </a:rPr>
              <a:t>Bladder Incontinence*</a:t>
            </a:r>
          </a:p>
        </p:txBody>
      </p:sp>
      <p:grpSp>
        <p:nvGrpSpPr>
          <p:cNvPr id="954" name="Group 953"/>
          <p:cNvGrpSpPr/>
          <p:nvPr/>
        </p:nvGrpSpPr>
        <p:grpSpPr>
          <a:xfrm flipH="1">
            <a:off x="7918762" y="4314006"/>
            <a:ext cx="80782" cy="189641"/>
            <a:chOff x="6528369" y="2651152"/>
            <a:chExt cx="558230" cy="1302068"/>
          </a:xfrm>
        </p:grpSpPr>
        <p:sp>
          <p:nvSpPr>
            <p:cNvPr id="955"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56" name="Freeform 955"/>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57" name="Freeform 956"/>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958" name="Group 957"/>
          <p:cNvGrpSpPr/>
          <p:nvPr/>
        </p:nvGrpSpPr>
        <p:grpSpPr>
          <a:xfrm flipH="1">
            <a:off x="8030870" y="4314006"/>
            <a:ext cx="80782" cy="189641"/>
            <a:chOff x="6528369" y="2651152"/>
            <a:chExt cx="558230" cy="1302068"/>
          </a:xfrm>
        </p:grpSpPr>
        <p:sp>
          <p:nvSpPr>
            <p:cNvPr id="959"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60" name="Freeform 959"/>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61" name="Freeform 960"/>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sp>
        <p:nvSpPr>
          <p:cNvPr id="962" name="Freeform 961"/>
          <p:cNvSpPr/>
          <p:nvPr/>
        </p:nvSpPr>
        <p:spPr>
          <a:xfrm flipH="1">
            <a:off x="5920744" y="4007996"/>
            <a:ext cx="1139008" cy="254218"/>
          </a:xfrm>
          <a:custGeom>
            <a:avLst/>
            <a:gdLst>
              <a:gd name="connsiteX0" fmla="*/ 809625 w 809625"/>
              <a:gd name="connsiteY0" fmla="*/ 0 h 495300"/>
              <a:gd name="connsiteX1" fmla="*/ 0 w 809625"/>
              <a:gd name="connsiteY1" fmla="*/ 0 h 495300"/>
              <a:gd name="connsiteX2" fmla="*/ 0 w 809625"/>
              <a:gd name="connsiteY2" fmla="*/ 495300 h 495300"/>
            </a:gdLst>
            <a:ahLst/>
            <a:cxnLst>
              <a:cxn ang="0">
                <a:pos x="connsiteX0" y="connsiteY0"/>
              </a:cxn>
              <a:cxn ang="0">
                <a:pos x="connsiteX1" y="connsiteY1"/>
              </a:cxn>
              <a:cxn ang="0">
                <a:pos x="connsiteX2" y="connsiteY2"/>
              </a:cxn>
            </a:cxnLst>
            <a:rect l="l" t="t" r="r" b="b"/>
            <a:pathLst>
              <a:path w="809625" h="495300">
                <a:moveTo>
                  <a:pt x="809625" y="0"/>
                </a:moveTo>
                <a:lnTo>
                  <a:pt x="0" y="0"/>
                </a:lnTo>
                <a:lnTo>
                  <a:pt x="0" y="495300"/>
                </a:lnTo>
              </a:path>
            </a:pathLst>
          </a:custGeom>
          <a:noFill/>
          <a:ln w="19050" cap="flat" cmpd="sng" algn="ctr">
            <a:solidFill>
              <a:srgbClr val="00467F"/>
            </a:solidFill>
            <a:prstDash val="solid"/>
            <a:headEnd type="oval"/>
          </a:ln>
          <a:effectLst/>
        </p:spPr>
        <p:txBody>
          <a:bodyPr rtlCol="0" anchor="ctr"/>
          <a:lstStyle/>
          <a:p>
            <a:pPr algn="ctr" eaLnBrk="0" hangingPunct="0">
              <a:defRPr/>
            </a:pPr>
            <a:endParaRPr lang="en-GB" u="sng" kern="0" dirty="0">
              <a:solidFill>
                <a:prstClr val="white"/>
              </a:solidFill>
              <a:ea typeface="ＭＳ Ｐゴシック" pitchFamily="34" charset="-128"/>
              <a:cs typeface="Arial"/>
            </a:endParaRPr>
          </a:p>
        </p:txBody>
      </p:sp>
      <p:grpSp>
        <p:nvGrpSpPr>
          <p:cNvPr id="963" name="Group 962"/>
          <p:cNvGrpSpPr/>
          <p:nvPr/>
        </p:nvGrpSpPr>
        <p:grpSpPr>
          <a:xfrm>
            <a:off x="6584953" y="2276026"/>
            <a:ext cx="1436513" cy="450680"/>
            <a:chOff x="6584953" y="2244222"/>
            <a:chExt cx="1436513" cy="450680"/>
          </a:xfrm>
        </p:grpSpPr>
        <p:grpSp>
          <p:nvGrpSpPr>
            <p:cNvPr id="964" name="Group 963"/>
            <p:cNvGrpSpPr/>
            <p:nvPr/>
          </p:nvGrpSpPr>
          <p:grpSpPr>
            <a:xfrm flipH="1">
              <a:off x="6665936" y="2244222"/>
              <a:ext cx="80782" cy="189642"/>
              <a:chOff x="6528369" y="2651152"/>
              <a:chExt cx="558230" cy="1302068"/>
            </a:xfrm>
          </p:grpSpPr>
          <p:sp>
            <p:nvSpPr>
              <p:cNvPr id="1002"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03" name="Freeform 1002"/>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04" name="Freeform 1003"/>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965" name="Group 964"/>
            <p:cNvGrpSpPr/>
            <p:nvPr/>
          </p:nvGrpSpPr>
          <p:grpSpPr>
            <a:xfrm flipH="1">
              <a:off x="7002269" y="2244222"/>
              <a:ext cx="80782" cy="189642"/>
              <a:chOff x="6528369" y="2651152"/>
              <a:chExt cx="558230" cy="1302068"/>
            </a:xfrm>
          </p:grpSpPr>
          <p:sp>
            <p:nvSpPr>
              <p:cNvPr id="999"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00" name="Freeform 999"/>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01" name="Freeform 1000"/>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966" name="Group 965"/>
            <p:cNvGrpSpPr/>
            <p:nvPr/>
          </p:nvGrpSpPr>
          <p:grpSpPr>
            <a:xfrm flipH="1">
              <a:off x="6778047" y="2244222"/>
              <a:ext cx="80782" cy="189642"/>
              <a:chOff x="6528369" y="2651152"/>
              <a:chExt cx="558230" cy="1302068"/>
            </a:xfrm>
          </p:grpSpPr>
          <p:sp>
            <p:nvSpPr>
              <p:cNvPr id="996"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97" name="Freeform 996"/>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98" name="Freeform 997"/>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967" name="Group 966"/>
            <p:cNvGrpSpPr/>
            <p:nvPr/>
          </p:nvGrpSpPr>
          <p:grpSpPr>
            <a:xfrm flipH="1">
              <a:off x="7338602" y="2244222"/>
              <a:ext cx="80782" cy="189642"/>
              <a:chOff x="6528369" y="2651152"/>
              <a:chExt cx="558230" cy="1302068"/>
            </a:xfrm>
          </p:grpSpPr>
          <p:sp>
            <p:nvSpPr>
              <p:cNvPr id="993"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94" name="Freeform 993"/>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95" name="Freeform 994"/>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968" name="Group 967"/>
            <p:cNvGrpSpPr/>
            <p:nvPr/>
          </p:nvGrpSpPr>
          <p:grpSpPr>
            <a:xfrm flipH="1">
              <a:off x="6890158" y="2244222"/>
              <a:ext cx="80782" cy="189642"/>
              <a:chOff x="6528369" y="2651152"/>
              <a:chExt cx="558230" cy="1302068"/>
            </a:xfrm>
          </p:grpSpPr>
          <p:sp>
            <p:nvSpPr>
              <p:cNvPr id="990"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91" name="Freeform 990"/>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92" name="Freeform 991"/>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969" name="Group 968"/>
            <p:cNvGrpSpPr/>
            <p:nvPr/>
          </p:nvGrpSpPr>
          <p:grpSpPr>
            <a:xfrm flipH="1">
              <a:off x="7450713" y="2244222"/>
              <a:ext cx="80782" cy="189642"/>
              <a:chOff x="6528369" y="2651152"/>
              <a:chExt cx="558230" cy="1302068"/>
            </a:xfrm>
          </p:grpSpPr>
          <p:sp>
            <p:nvSpPr>
              <p:cNvPr id="987"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88" name="Freeform 987"/>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89" name="Freeform 988"/>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970" name="Group 969"/>
            <p:cNvGrpSpPr/>
            <p:nvPr/>
          </p:nvGrpSpPr>
          <p:grpSpPr>
            <a:xfrm flipH="1">
              <a:off x="7114379" y="2244222"/>
              <a:ext cx="80783" cy="189642"/>
              <a:chOff x="6528363" y="2651152"/>
              <a:chExt cx="558236" cy="1302068"/>
            </a:xfrm>
          </p:grpSpPr>
          <p:sp>
            <p:nvSpPr>
              <p:cNvPr id="984"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85" name="Freeform 984"/>
              <p:cNvSpPr>
                <a:spLocks/>
              </p:cNvSpPr>
              <p:nvPr/>
            </p:nvSpPr>
            <p:spPr bwMode="auto">
              <a:xfrm>
                <a:off x="6528363" y="2881050"/>
                <a:ext cx="558230" cy="1070762"/>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86" name="Freeform 985"/>
              <p:cNvSpPr>
                <a:spLocks/>
              </p:cNvSpPr>
              <p:nvPr/>
            </p:nvSpPr>
            <p:spPr bwMode="auto">
              <a:xfrm>
                <a:off x="6689368" y="2651152"/>
                <a:ext cx="232712"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971" name="Group 970"/>
            <p:cNvGrpSpPr/>
            <p:nvPr/>
          </p:nvGrpSpPr>
          <p:grpSpPr>
            <a:xfrm flipH="1">
              <a:off x="7226491" y="2244222"/>
              <a:ext cx="80782" cy="189642"/>
              <a:chOff x="6528369" y="2651152"/>
              <a:chExt cx="558230" cy="1302068"/>
            </a:xfrm>
          </p:grpSpPr>
          <p:sp>
            <p:nvSpPr>
              <p:cNvPr id="981"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82" name="Freeform 981"/>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83" name="Freeform 982"/>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sp>
          <p:nvSpPr>
            <p:cNvPr id="972" name="Rectangle 971"/>
            <p:cNvSpPr/>
            <p:nvPr/>
          </p:nvSpPr>
          <p:spPr>
            <a:xfrm>
              <a:off x="6584953" y="2417903"/>
              <a:ext cx="1436513" cy="276999"/>
            </a:xfrm>
            <a:prstGeom prst="rect">
              <a:avLst/>
            </a:prstGeom>
          </p:spPr>
          <p:txBody>
            <a:bodyPr wrap="square">
              <a:spAutoFit/>
            </a:bodyPr>
            <a:lstStyle/>
            <a:p>
              <a:pPr eaLnBrk="0" hangingPunct="0">
                <a:defRPr/>
              </a:pPr>
              <a:r>
                <a:rPr lang="en-GB" sz="1200" b="1" kern="0" dirty="0">
                  <a:solidFill>
                    <a:srgbClr val="793249"/>
                  </a:solidFill>
                  <a:ea typeface="ＭＳ Ｐゴシック" pitchFamily="34" charset="-128"/>
                  <a:cs typeface="Arial"/>
                </a:rPr>
                <a:t>Depression</a:t>
              </a:r>
              <a:r>
                <a:rPr lang="en-GB" sz="1200" b="1" kern="0" baseline="30000" dirty="0">
                  <a:solidFill>
                    <a:srgbClr val="793249"/>
                  </a:solidFill>
                  <a:ea typeface="ＭＳ Ｐゴシック" pitchFamily="34" charset="-128"/>
                  <a:cs typeface="Arial"/>
                </a:rPr>
                <a:t>5</a:t>
              </a:r>
              <a:endParaRPr lang="en-GB" sz="1200" b="1" kern="0" dirty="0">
                <a:solidFill>
                  <a:srgbClr val="793249"/>
                </a:solidFill>
                <a:ea typeface="ＭＳ Ｐゴシック" pitchFamily="34" charset="-128"/>
                <a:cs typeface="Arial"/>
              </a:endParaRPr>
            </a:p>
          </p:txBody>
        </p:sp>
        <p:grpSp>
          <p:nvGrpSpPr>
            <p:cNvPr id="973" name="Group 972"/>
            <p:cNvGrpSpPr/>
            <p:nvPr/>
          </p:nvGrpSpPr>
          <p:grpSpPr>
            <a:xfrm flipH="1">
              <a:off x="7562824" y="2244222"/>
              <a:ext cx="80782" cy="189642"/>
              <a:chOff x="6528369" y="2651152"/>
              <a:chExt cx="558230" cy="1302068"/>
            </a:xfrm>
          </p:grpSpPr>
          <p:sp>
            <p:nvSpPr>
              <p:cNvPr id="978"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79" name="Freeform 978"/>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80" name="Freeform 979"/>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974" name="Group 973"/>
            <p:cNvGrpSpPr/>
            <p:nvPr/>
          </p:nvGrpSpPr>
          <p:grpSpPr>
            <a:xfrm flipH="1">
              <a:off x="7674932" y="2244222"/>
              <a:ext cx="80782" cy="189642"/>
              <a:chOff x="6528369" y="2651152"/>
              <a:chExt cx="558230" cy="1302068"/>
            </a:xfrm>
          </p:grpSpPr>
          <p:sp>
            <p:nvSpPr>
              <p:cNvPr id="975"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76" name="Freeform 975"/>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977" name="Freeform 976"/>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grpSp>
        <p:nvGrpSpPr>
          <p:cNvPr id="1005" name="Group 1004"/>
          <p:cNvGrpSpPr/>
          <p:nvPr/>
        </p:nvGrpSpPr>
        <p:grpSpPr>
          <a:xfrm>
            <a:off x="3751260" y="1878587"/>
            <a:ext cx="1566906" cy="450681"/>
            <a:chOff x="5562422" y="2494358"/>
            <a:chExt cx="1676703" cy="479164"/>
          </a:xfrm>
        </p:grpSpPr>
        <p:grpSp>
          <p:nvGrpSpPr>
            <p:cNvPr id="1006" name="Group 1005"/>
            <p:cNvGrpSpPr/>
            <p:nvPr/>
          </p:nvGrpSpPr>
          <p:grpSpPr>
            <a:xfrm flipH="1">
              <a:off x="5668563" y="2494358"/>
              <a:ext cx="86443" cy="201627"/>
              <a:chOff x="6528369" y="2651152"/>
              <a:chExt cx="558230" cy="1302068"/>
            </a:xfrm>
          </p:grpSpPr>
          <p:sp>
            <p:nvSpPr>
              <p:cNvPr id="1044"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45" name="Freeform 1044"/>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46" name="Freeform 1045"/>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1007" name="Group 1006"/>
            <p:cNvGrpSpPr/>
            <p:nvPr/>
          </p:nvGrpSpPr>
          <p:grpSpPr>
            <a:xfrm flipH="1">
              <a:off x="6028464" y="2494358"/>
              <a:ext cx="86443" cy="201627"/>
              <a:chOff x="6528369" y="2651152"/>
              <a:chExt cx="558230" cy="1302068"/>
            </a:xfrm>
          </p:grpSpPr>
          <p:sp>
            <p:nvSpPr>
              <p:cNvPr id="1041"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42" name="Freeform 1041"/>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u="sng" kern="0" dirty="0">
                  <a:solidFill>
                    <a:srgbClr val="00467F"/>
                  </a:solidFill>
                  <a:ea typeface="ＭＳ Ｐゴシック" pitchFamily="34" charset="-128"/>
                  <a:cs typeface="Arial"/>
                </a:endParaRPr>
              </a:p>
            </p:txBody>
          </p:sp>
          <p:sp>
            <p:nvSpPr>
              <p:cNvPr id="1043" name="Freeform 1042"/>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u="sng" kern="0" dirty="0">
                  <a:solidFill>
                    <a:srgbClr val="00467F"/>
                  </a:solidFill>
                  <a:ea typeface="ＭＳ Ｐゴシック" pitchFamily="34" charset="-128"/>
                  <a:cs typeface="Arial"/>
                </a:endParaRPr>
              </a:p>
            </p:txBody>
          </p:sp>
        </p:grpSp>
        <p:grpSp>
          <p:nvGrpSpPr>
            <p:cNvPr id="1008" name="Group 1007"/>
            <p:cNvGrpSpPr/>
            <p:nvPr/>
          </p:nvGrpSpPr>
          <p:grpSpPr>
            <a:xfrm flipH="1">
              <a:off x="5788530" y="2494358"/>
              <a:ext cx="86443" cy="201627"/>
              <a:chOff x="6528369" y="2651152"/>
              <a:chExt cx="558230" cy="1302068"/>
            </a:xfrm>
          </p:grpSpPr>
          <p:sp>
            <p:nvSpPr>
              <p:cNvPr id="1038"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39" name="Freeform 1038"/>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40" name="Freeform 1039"/>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1009" name="Group 1008"/>
            <p:cNvGrpSpPr/>
            <p:nvPr/>
          </p:nvGrpSpPr>
          <p:grpSpPr>
            <a:xfrm flipH="1">
              <a:off x="6388365" y="2494358"/>
              <a:ext cx="86443" cy="201627"/>
              <a:chOff x="6528369" y="2651152"/>
              <a:chExt cx="558230" cy="1302068"/>
            </a:xfrm>
          </p:grpSpPr>
          <p:sp>
            <p:nvSpPr>
              <p:cNvPr id="1035"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36" name="Freeform 1035"/>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37" name="Freeform 1036"/>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1010" name="Group 1009"/>
            <p:cNvGrpSpPr/>
            <p:nvPr/>
          </p:nvGrpSpPr>
          <p:grpSpPr>
            <a:xfrm flipH="1">
              <a:off x="5908497" y="2494358"/>
              <a:ext cx="86443" cy="201627"/>
              <a:chOff x="6528369" y="2651152"/>
              <a:chExt cx="558230" cy="1302068"/>
            </a:xfrm>
          </p:grpSpPr>
          <p:sp>
            <p:nvSpPr>
              <p:cNvPr id="1032"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33" name="Freeform 1032"/>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u="sng" kern="0" dirty="0">
                  <a:solidFill>
                    <a:srgbClr val="00467F"/>
                  </a:solidFill>
                  <a:ea typeface="ＭＳ Ｐゴシック" pitchFamily="34" charset="-128"/>
                  <a:cs typeface="Arial"/>
                </a:endParaRPr>
              </a:p>
            </p:txBody>
          </p:sp>
          <p:sp>
            <p:nvSpPr>
              <p:cNvPr id="1034" name="Freeform 1033"/>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u="sng" kern="0" dirty="0">
                  <a:solidFill>
                    <a:srgbClr val="00467F"/>
                  </a:solidFill>
                  <a:ea typeface="ＭＳ Ｐゴシック" pitchFamily="34" charset="-128"/>
                  <a:cs typeface="Arial"/>
                </a:endParaRPr>
              </a:p>
            </p:txBody>
          </p:sp>
        </p:grpSp>
        <p:grpSp>
          <p:nvGrpSpPr>
            <p:cNvPr id="1011" name="Group 1010"/>
            <p:cNvGrpSpPr/>
            <p:nvPr/>
          </p:nvGrpSpPr>
          <p:grpSpPr>
            <a:xfrm flipH="1">
              <a:off x="6508332" y="2494358"/>
              <a:ext cx="86443" cy="201627"/>
              <a:chOff x="6528369" y="2651152"/>
              <a:chExt cx="558230" cy="1302068"/>
            </a:xfrm>
          </p:grpSpPr>
          <p:sp>
            <p:nvSpPr>
              <p:cNvPr id="1029"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30" name="Freeform 1029"/>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31" name="Freeform 1030"/>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1012" name="Group 1011"/>
            <p:cNvGrpSpPr/>
            <p:nvPr/>
          </p:nvGrpSpPr>
          <p:grpSpPr>
            <a:xfrm flipH="1">
              <a:off x="6148430" y="2494358"/>
              <a:ext cx="86444" cy="201627"/>
              <a:chOff x="6528363" y="2651152"/>
              <a:chExt cx="558236" cy="1302068"/>
            </a:xfrm>
          </p:grpSpPr>
          <p:sp>
            <p:nvSpPr>
              <p:cNvPr id="1026"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27" name="Freeform 1026"/>
              <p:cNvSpPr>
                <a:spLocks/>
              </p:cNvSpPr>
              <p:nvPr/>
            </p:nvSpPr>
            <p:spPr bwMode="auto">
              <a:xfrm>
                <a:off x="6528363" y="2881050"/>
                <a:ext cx="558230" cy="1070762"/>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28" name="Freeform 1027"/>
              <p:cNvSpPr>
                <a:spLocks/>
              </p:cNvSpPr>
              <p:nvPr/>
            </p:nvSpPr>
            <p:spPr bwMode="auto">
              <a:xfrm>
                <a:off x="6689368" y="2651152"/>
                <a:ext cx="232712"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1013" name="Group 1012"/>
            <p:cNvGrpSpPr/>
            <p:nvPr/>
          </p:nvGrpSpPr>
          <p:grpSpPr>
            <a:xfrm flipH="1">
              <a:off x="6268398" y="2494358"/>
              <a:ext cx="86443" cy="201627"/>
              <a:chOff x="6528369" y="2651152"/>
              <a:chExt cx="558230" cy="1302068"/>
            </a:xfrm>
          </p:grpSpPr>
          <p:sp>
            <p:nvSpPr>
              <p:cNvPr id="1023"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24" name="Freeform 1023"/>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25" name="Freeform 1024"/>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sp>
          <p:nvSpPr>
            <p:cNvPr id="1014" name="Rectangle 1013"/>
            <p:cNvSpPr/>
            <p:nvPr/>
          </p:nvSpPr>
          <p:spPr>
            <a:xfrm>
              <a:off x="5562422" y="2679017"/>
              <a:ext cx="1676703" cy="294505"/>
            </a:xfrm>
            <a:prstGeom prst="rect">
              <a:avLst/>
            </a:prstGeom>
          </p:spPr>
          <p:txBody>
            <a:bodyPr wrap="none">
              <a:spAutoFit/>
            </a:bodyPr>
            <a:lstStyle/>
            <a:p>
              <a:pPr eaLnBrk="0" hangingPunct="0">
                <a:defRPr/>
              </a:pPr>
              <a:r>
                <a:rPr lang="en-GB" sz="1200" b="1" kern="0" dirty="0">
                  <a:solidFill>
                    <a:srgbClr val="793249"/>
                  </a:solidFill>
                  <a:ea typeface="ＭＳ Ｐゴシック" pitchFamily="34" charset="-128"/>
                  <a:cs typeface="Arial"/>
                </a:rPr>
                <a:t>Visual Impairment*</a:t>
              </a:r>
            </a:p>
          </p:txBody>
        </p:sp>
        <p:grpSp>
          <p:nvGrpSpPr>
            <p:cNvPr id="1015" name="Group 1014"/>
            <p:cNvGrpSpPr/>
            <p:nvPr/>
          </p:nvGrpSpPr>
          <p:grpSpPr>
            <a:xfrm flipH="1">
              <a:off x="6628299" y="2494358"/>
              <a:ext cx="86443" cy="201627"/>
              <a:chOff x="6528369" y="2651152"/>
              <a:chExt cx="558230" cy="1302068"/>
            </a:xfrm>
          </p:grpSpPr>
          <p:sp>
            <p:nvSpPr>
              <p:cNvPr id="1020"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21" name="Freeform 1020"/>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22" name="Freeform 1021"/>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1016" name="Group 1015"/>
            <p:cNvGrpSpPr/>
            <p:nvPr/>
          </p:nvGrpSpPr>
          <p:grpSpPr>
            <a:xfrm flipH="1">
              <a:off x="6748263" y="2494358"/>
              <a:ext cx="86443" cy="201627"/>
              <a:chOff x="6528369" y="2651152"/>
              <a:chExt cx="558230" cy="1302068"/>
            </a:xfrm>
          </p:grpSpPr>
          <p:sp>
            <p:nvSpPr>
              <p:cNvPr id="1017"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18" name="Freeform 1017"/>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19" name="Freeform 1018"/>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cxnSp>
        <p:nvCxnSpPr>
          <p:cNvPr id="1047" name="Straight Connector 1046"/>
          <p:cNvCxnSpPr/>
          <p:nvPr/>
        </p:nvCxnSpPr>
        <p:spPr>
          <a:xfrm flipH="1" flipV="1">
            <a:off x="5031229" y="1979160"/>
            <a:ext cx="843817" cy="0"/>
          </a:xfrm>
          <a:prstGeom prst="line">
            <a:avLst/>
          </a:prstGeom>
          <a:noFill/>
          <a:ln w="19050" cap="flat" cmpd="sng" algn="ctr">
            <a:solidFill>
              <a:srgbClr val="00467F"/>
            </a:solidFill>
            <a:prstDash val="solid"/>
            <a:headEnd type="oval"/>
          </a:ln>
          <a:effectLst/>
        </p:spPr>
      </p:cxnSp>
      <p:grpSp>
        <p:nvGrpSpPr>
          <p:cNvPr id="1048" name="Group 1047"/>
          <p:cNvGrpSpPr/>
          <p:nvPr/>
        </p:nvGrpSpPr>
        <p:grpSpPr>
          <a:xfrm>
            <a:off x="6583247" y="2760615"/>
            <a:ext cx="1425390" cy="450680"/>
            <a:chOff x="6583247" y="2697007"/>
            <a:chExt cx="1425390" cy="450680"/>
          </a:xfrm>
        </p:grpSpPr>
        <p:grpSp>
          <p:nvGrpSpPr>
            <p:cNvPr id="1049" name="Group 1048"/>
            <p:cNvGrpSpPr/>
            <p:nvPr/>
          </p:nvGrpSpPr>
          <p:grpSpPr>
            <a:xfrm flipH="1">
              <a:off x="6664230" y="2697007"/>
              <a:ext cx="80782" cy="189642"/>
              <a:chOff x="6528369" y="2651152"/>
              <a:chExt cx="558230" cy="1302068"/>
            </a:xfrm>
          </p:grpSpPr>
          <p:sp>
            <p:nvSpPr>
              <p:cNvPr id="1087"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88" name="Freeform 1087"/>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89" name="Freeform 1088"/>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1050" name="Group 1049"/>
            <p:cNvGrpSpPr/>
            <p:nvPr/>
          </p:nvGrpSpPr>
          <p:grpSpPr>
            <a:xfrm flipH="1">
              <a:off x="7000563" y="2697007"/>
              <a:ext cx="80782" cy="189642"/>
              <a:chOff x="6528369" y="2651152"/>
              <a:chExt cx="558230" cy="1302068"/>
            </a:xfrm>
          </p:grpSpPr>
          <p:sp>
            <p:nvSpPr>
              <p:cNvPr id="1084"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85" name="Freeform 1084"/>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86" name="Freeform 1085"/>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1051" name="Group 1050"/>
            <p:cNvGrpSpPr/>
            <p:nvPr/>
          </p:nvGrpSpPr>
          <p:grpSpPr>
            <a:xfrm flipH="1">
              <a:off x="6776341" y="2697007"/>
              <a:ext cx="80782" cy="189642"/>
              <a:chOff x="6528369" y="2651152"/>
              <a:chExt cx="558230" cy="1302068"/>
            </a:xfrm>
          </p:grpSpPr>
          <p:sp>
            <p:nvSpPr>
              <p:cNvPr id="1081"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82" name="Freeform 1081"/>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83" name="Freeform 1082"/>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1052" name="Group 1051"/>
            <p:cNvGrpSpPr/>
            <p:nvPr/>
          </p:nvGrpSpPr>
          <p:grpSpPr>
            <a:xfrm flipH="1">
              <a:off x="7336896" y="2697007"/>
              <a:ext cx="80782" cy="189642"/>
              <a:chOff x="6528369" y="2651152"/>
              <a:chExt cx="558230" cy="1302068"/>
            </a:xfrm>
          </p:grpSpPr>
          <p:sp>
            <p:nvSpPr>
              <p:cNvPr id="1078"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79" name="Freeform 1078"/>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80" name="Freeform 1079"/>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1053" name="Group 1052"/>
            <p:cNvGrpSpPr/>
            <p:nvPr/>
          </p:nvGrpSpPr>
          <p:grpSpPr>
            <a:xfrm flipH="1">
              <a:off x="6888452" y="2697007"/>
              <a:ext cx="80782" cy="189642"/>
              <a:chOff x="6528369" y="2651152"/>
              <a:chExt cx="558230" cy="1302068"/>
            </a:xfrm>
          </p:grpSpPr>
          <p:sp>
            <p:nvSpPr>
              <p:cNvPr id="1075"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76" name="Freeform 1075"/>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77" name="Freeform 1076"/>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1054" name="Group 1053"/>
            <p:cNvGrpSpPr/>
            <p:nvPr/>
          </p:nvGrpSpPr>
          <p:grpSpPr>
            <a:xfrm flipH="1">
              <a:off x="7449007" y="2697007"/>
              <a:ext cx="80782" cy="189642"/>
              <a:chOff x="6528369" y="2651152"/>
              <a:chExt cx="558230" cy="1302068"/>
            </a:xfrm>
          </p:grpSpPr>
          <p:sp>
            <p:nvSpPr>
              <p:cNvPr id="1072"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73" name="Freeform 1072"/>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74" name="Freeform 1073"/>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1055" name="Group 1054"/>
            <p:cNvGrpSpPr/>
            <p:nvPr/>
          </p:nvGrpSpPr>
          <p:grpSpPr>
            <a:xfrm flipH="1">
              <a:off x="7112673" y="2697007"/>
              <a:ext cx="80783" cy="189642"/>
              <a:chOff x="6528363" y="2651152"/>
              <a:chExt cx="558236" cy="1302068"/>
            </a:xfrm>
          </p:grpSpPr>
          <p:sp>
            <p:nvSpPr>
              <p:cNvPr id="1069"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70" name="Freeform 1069"/>
              <p:cNvSpPr>
                <a:spLocks/>
              </p:cNvSpPr>
              <p:nvPr/>
            </p:nvSpPr>
            <p:spPr bwMode="auto">
              <a:xfrm>
                <a:off x="6528363" y="2881050"/>
                <a:ext cx="558230" cy="1070762"/>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71" name="Freeform 1070"/>
              <p:cNvSpPr>
                <a:spLocks/>
              </p:cNvSpPr>
              <p:nvPr/>
            </p:nvSpPr>
            <p:spPr bwMode="auto">
              <a:xfrm>
                <a:off x="6689368" y="2651152"/>
                <a:ext cx="232712"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1056" name="Group 1055"/>
            <p:cNvGrpSpPr/>
            <p:nvPr/>
          </p:nvGrpSpPr>
          <p:grpSpPr>
            <a:xfrm flipH="1">
              <a:off x="7224785" y="2697007"/>
              <a:ext cx="80782" cy="189642"/>
              <a:chOff x="6528369" y="2651152"/>
              <a:chExt cx="558230" cy="1302068"/>
            </a:xfrm>
          </p:grpSpPr>
          <p:sp>
            <p:nvSpPr>
              <p:cNvPr id="1066"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67" name="Freeform 1066"/>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68" name="Freeform 1067"/>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sp>
          <p:nvSpPr>
            <p:cNvPr id="1057" name="Rectangle 1056"/>
            <p:cNvSpPr/>
            <p:nvPr/>
          </p:nvSpPr>
          <p:spPr>
            <a:xfrm>
              <a:off x="6583247" y="2870688"/>
              <a:ext cx="1425390" cy="276999"/>
            </a:xfrm>
            <a:prstGeom prst="rect">
              <a:avLst/>
            </a:prstGeom>
          </p:spPr>
          <p:txBody>
            <a:bodyPr wrap="none">
              <a:spAutoFit/>
            </a:bodyPr>
            <a:lstStyle/>
            <a:p>
              <a:pPr eaLnBrk="0" hangingPunct="0">
                <a:defRPr/>
              </a:pPr>
              <a:r>
                <a:rPr lang="en-GB" sz="1200" b="1" kern="0" dirty="0">
                  <a:solidFill>
                    <a:srgbClr val="793249"/>
                  </a:solidFill>
                  <a:ea typeface="ＭＳ Ｐゴシック" pitchFamily="34" charset="-128"/>
                  <a:cs typeface="Arial"/>
                </a:rPr>
                <a:t>Social Disability*</a:t>
              </a:r>
            </a:p>
          </p:txBody>
        </p:sp>
        <p:grpSp>
          <p:nvGrpSpPr>
            <p:cNvPr id="1058" name="Group 1057"/>
            <p:cNvGrpSpPr/>
            <p:nvPr/>
          </p:nvGrpSpPr>
          <p:grpSpPr>
            <a:xfrm flipH="1">
              <a:off x="7561118" y="2697007"/>
              <a:ext cx="80782" cy="189642"/>
              <a:chOff x="6528369" y="2651152"/>
              <a:chExt cx="558230" cy="1302068"/>
            </a:xfrm>
          </p:grpSpPr>
          <p:sp>
            <p:nvSpPr>
              <p:cNvPr id="1063"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64" name="Freeform 1063"/>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65" name="Freeform 1064"/>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1059" name="Group 1058"/>
            <p:cNvGrpSpPr/>
            <p:nvPr/>
          </p:nvGrpSpPr>
          <p:grpSpPr>
            <a:xfrm flipH="1">
              <a:off x="7673226" y="2697007"/>
              <a:ext cx="80782" cy="189642"/>
              <a:chOff x="6528369" y="2651152"/>
              <a:chExt cx="558230" cy="1302068"/>
            </a:xfrm>
          </p:grpSpPr>
          <p:sp>
            <p:nvSpPr>
              <p:cNvPr id="1060"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61" name="Freeform 1060"/>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62" name="Freeform 1061"/>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grpSp>
        <p:nvGrpSpPr>
          <p:cNvPr id="1090" name="Group 1089"/>
          <p:cNvGrpSpPr/>
          <p:nvPr/>
        </p:nvGrpSpPr>
        <p:grpSpPr>
          <a:xfrm flipH="1">
            <a:off x="7187638" y="5370682"/>
            <a:ext cx="80782" cy="189641"/>
            <a:chOff x="6528369" y="2651152"/>
            <a:chExt cx="558230" cy="1302068"/>
          </a:xfrm>
        </p:grpSpPr>
        <p:sp>
          <p:nvSpPr>
            <p:cNvPr id="1091"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92" name="Freeform 1091"/>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93" name="Freeform 1092"/>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1094" name="Group 1093"/>
          <p:cNvGrpSpPr/>
          <p:nvPr/>
        </p:nvGrpSpPr>
        <p:grpSpPr>
          <a:xfrm flipH="1">
            <a:off x="7523971" y="5370682"/>
            <a:ext cx="80782" cy="189641"/>
            <a:chOff x="6528369" y="2651152"/>
            <a:chExt cx="558230" cy="1302068"/>
          </a:xfrm>
        </p:grpSpPr>
        <p:sp>
          <p:nvSpPr>
            <p:cNvPr id="1095"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096" name="Freeform 1095"/>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u="sng" kern="0" dirty="0">
                <a:solidFill>
                  <a:srgbClr val="00467F"/>
                </a:solidFill>
                <a:ea typeface="ＭＳ Ｐゴシック" pitchFamily="34" charset="-128"/>
                <a:cs typeface="Arial"/>
              </a:endParaRPr>
            </a:p>
          </p:txBody>
        </p:sp>
        <p:sp>
          <p:nvSpPr>
            <p:cNvPr id="1097" name="Freeform 1096"/>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u="sng" kern="0" dirty="0">
                <a:solidFill>
                  <a:srgbClr val="00467F"/>
                </a:solidFill>
                <a:ea typeface="ＭＳ Ｐゴシック" pitchFamily="34" charset="-128"/>
                <a:cs typeface="Arial"/>
              </a:endParaRPr>
            </a:p>
          </p:txBody>
        </p:sp>
      </p:grpSp>
      <p:grpSp>
        <p:nvGrpSpPr>
          <p:cNvPr id="1098" name="Group 1097"/>
          <p:cNvGrpSpPr/>
          <p:nvPr/>
        </p:nvGrpSpPr>
        <p:grpSpPr>
          <a:xfrm flipH="1">
            <a:off x="7299749" y="5370682"/>
            <a:ext cx="80782" cy="189641"/>
            <a:chOff x="6528369" y="2651152"/>
            <a:chExt cx="558230" cy="1302068"/>
          </a:xfrm>
        </p:grpSpPr>
        <p:sp>
          <p:nvSpPr>
            <p:cNvPr id="1099"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00" name="Freeform 1099"/>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01" name="Freeform 1100"/>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1102" name="Group 1101"/>
          <p:cNvGrpSpPr/>
          <p:nvPr/>
        </p:nvGrpSpPr>
        <p:grpSpPr>
          <a:xfrm flipH="1">
            <a:off x="7860304" y="5370682"/>
            <a:ext cx="80782" cy="189641"/>
            <a:chOff x="6528369" y="2651152"/>
            <a:chExt cx="558230" cy="1302068"/>
          </a:xfrm>
        </p:grpSpPr>
        <p:sp>
          <p:nvSpPr>
            <p:cNvPr id="1103"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04" name="Freeform 1103"/>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05" name="Freeform 1104"/>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1106" name="Group 1105"/>
          <p:cNvGrpSpPr/>
          <p:nvPr/>
        </p:nvGrpSpPr>
        <p:grpSpPr>
          <a:xfrm flipH="1">
            <a:off x="7411860" y="5370682"/>
            <a:ext cx="80782" cy="189641"/>
            <a:chOff x="6528369" y="2651152"/>
            <a:chExt cx="558230" cy="1302068"/>
          </a:xfrm>
        </p:grpSpPr>
        <p:sp>
          <p:nvSpPr>
            <p:cNvPr id="1107"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08" name="Freeform 1107"/>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u="sng" kern="0" dirty="0">
                <a:solidFill>
                  <a:srgbClr val="00467F"/>
                </a:solidFill>
                <a:ea typeface="ＭＳ Ｐゴシック" pitchFamily="34" charset="-128"/>
                <a:cs typeface="Arial"/>
              </a:endParaRPr>
            </a:p>
          </p:txBody>
        </p:sp>
        <p:sp>
          <p:nvSpPr>
            <p:cNvPr id="1109" name="Freeform 1108"/>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u="sng" kern="0" dirty="0">
                <a:solidFill>
                  <a:srgbClr val="00467F"/>
                </a:solidFill>
                <a:ea typeface="ＭＳ Ｐゴシック" pitchFamily="34" charset="-128"/>
                <a:cs typeface="Arial"/>
              </a:endParaRPr>
            </a:p>
          </p:txBody>
        </p:sp>
      </p:grpSp>
      <p:grpSp>
        <p:nvGrpSpPr>
          <p:cNvPr id="1110" name="Group 1109"/>
          <p:cNvGrpSpPr/>
          <p:nvPr/>
        </p:nvGrpSpPr>
        <p:grpSpPr>
          <a:xfrm flipH="1">
            <a:off x="7972415" y="5370682"/>
            <a:ext cx="80782" cy="189641"/>
            <a:chOff x="6528369" y="2651152"/>
            <a:chExt cx="558230" cy="1302068"/>
          </a:xfrm>
        </p:grpSpPr>
        <p:sp>
          <p:nvSpPr>
            <p:cNvPr id="1111"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12" name="Freeform 1111"/>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13" name="Freeform 1112"/>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1114" name="Group 1113"/>
          <p:cNvGrpSpPr/>
          <p:nvPr/>
        </p:nvGrpSpPr>
        <p:grpSpPr>
          <a:xfrm flipH="1">
            <a:off x="7636082" y="5370682"/>
            <a:ext cx="80782" cy="189641"/>
            <a:chOff x="6528369" y="2651152"/>
            <a:chExt cx="558230" cy="1302068"/>
          </a:xfrm>
        </p:grpSpPr>
        <p:sp>
          <p:nvSpPr>
            <p:cNvPr id="1115"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16" name="Freeform 1115"/>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u="sng" kern="0" dirty="0">
                <a:solidFill>
                  <a:srgbClr val="00467F"/>
                </a:solidFill>
                <a:ea typeface="ＭＳ Ｐゴシック" pitchFamily="34" charset="-128"/>
                <a:cs typeface="Arial"/>
              </a:endParaRPr>
            </a:p>
          </p:txBody>
        </p:sp>
        <p:sp>
          <p:nvSpPr>
            <p:cNvPr id="1117" name="Freeform 1116"/>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u="sng" kern="0" dirty="0">
                <a:solidFill>
                  <a:srgbClr val="00467F"/>
                </a:solidFill>
                <a:ea typeface="ＭＳ Ｐゴシック" pitchFamily="34" charset="-128"/>
                <a:cs typeface="Arial"/>
              </a:endParaRPr>
            </a:p>
          </p:txBody>
        </p:sp>
      </p:grpSp>
      <p:grpSp>
        <p:nvGrpSpPr>
          <p:cNvPr id="1118" name="Group 1117"/>
          <p:cNvGrpSpPr/>
          <p:nvPr/>
        </p:nvGrpSpPr>
        <p:grpSpPr>
          <a:xfrm flipH="1">
            <a:off x="7748193" y="5370682"/>
            <a:ext cx="80782" cy="189641"/>
            <a:chOff x="6528369" y="2651152"/>
            <a:chExt cx="558230" cy="1302068"/>
          </a:xfrm>
        </p:grpSpPr>
        <p:sp>
          <p:nvSpPr>
            <p:cNvPr id="1119"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20" name="Freeform 1119"/>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21" name="Freeform 1120"/>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sp>
        <p:nvSpPr>
          <p:cNvPr id="1122" name="Rectangle 1121"/>
          <p:cNvSpPr/>
          <p:nvPr/>
        </p:nvSpPr>
        <p:spPr>
          <a:xfrm>
            <a:off x="7093934" y="5527887"/>
            <a:ext cx="1883849" cy="276999"/>
          </a:xfrm>
          <a:prstGeom prst="rect">
            <a:avLst/>
          </a:prstGeom>
        </p:spPr>
        <p:txBody>
          <a:bodyPr wrap="none">
            <a:spAutoFit/>
          </a:bodyPr>
          <a:lstStyle/>
          <a:p>
            <a:pPr eaLnBrk="0" fontAlgn="base" hangingPunct="0">
              <a:spcBef>
                <a:spcPct val="0"/>
              </a:spcBef>
              <a:spcAft>
                <a:spcPct val="0"/>
              </a:spcAft>
            </a:pPr>
            <a:r>
              <a:rPr lang="en-GB" sz="1200" b="1" dirty="0">
                <a:solidFill>
                  <a:srgbClr val="793249"/>
                </a:solidFill>
                <a:ea typeface="ＭＳ Ｐゴシック" pitchFamily="34" charset="-128"/>
                <a:cs typeface="Arial"/>
              </a:rPr>
              <a:t>Employed Post-Stroke</a:t>
            </a:r>
            <a:r>
              <a:rPr lang="en-GB" sz="1200" b="1" baseline="30000" dirty="0">
                <a:solidFill>
                  <a:srgbClr val="793249"/>
                </a:solidFill>
                <a:ea typeface="ＭＳ Ｐゴシック" pitchFamily="34" charset="-128"/>
                <a:cs typeface="Arial"/>
              </a:rPr>
              <a:t>2</a:t>
            </a:r>
            <a:endParaRPr lang="en-GB" sz="1200" b="1" dirty="0">
              <a:solidFill>
                <a:srgbClr val="793249"/>
              </a:solidFill>
              <a:ea typeface="ＭＳ Ｐゴシック" pitchFamily="34" charset="-128"/>
              <a:cs typeface="Arial"/>
            </a:endParaRPr>
          </a:p>
        </p:txBody>
      </p:sp>
      <p:grpSp>
        <p:nvGrpSpPr>
          <p:cNvPr id="1123" name="Group 1122"/>
          <p:cNvGrpSpPr/>
          <p:nvPr/>
        </p:nvGrpSpPr>
        <p:grpSpPr>
          <a:xfrm flipH="1">
            <a:off x="8084526" y="5370682"/>
            <a:ext cx="80782" cy="189641"/>
            <a:chOff x="6528369" y="2651152"/>
            <a:chExt cx="558230" cy="1302068"/>
          </a:xfrm>
        </p:grpSpPr>
        <p:sp>
          <p:nvSpPr>
            <p:cNvPr id="1124"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25" name="Freeform 1124"/>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26" name="Freeform 1125"/>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1127" name="Group 1126"/>
          <p:cNvGrpSpPr/>
          <p:nvPr/>
        </p:nvGrpSpPr>
        <p:grpSpPr>
          <a:xfrm flipH="1">
            <a:off x="8196634" y="5370682"/>
            <a:ext cx="80782" cy="189641"/>
            <a:chOff x="6528369" y="2651152"/>
            <a:chExt cx="558230" cy="1302068"/>
          </a:xfrm>
        </p:grpSpPr>
        <p:sp>
          <p:nvSpPr>
            <p:cNvPr id="1128"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29" name="Freeform 1128"/>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30" name="Freeform 1129"/>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1131" name="Group 1130"/>
          <p:cNvGrpSpPr/>
          <p:nvPr/>
        </p:nvGrpSpPr>
        <p:grpSpPr>
          <a:xfrm>
            <a:off x="3745112" y="3728864"/>
            <a:ext cx="1194614" cy="450681"/>
            <a:chOff x="5556381" y="2494358"/>
            <a:chExt cx="1278325" cy="479164"/>
          </a:xfrm>
        </p:grpSpPr>
        <p:grpSp>
          <p:nvGrpSpPr>
            <p:cNvPr id="1132" name="Group 1131"/>
            <p:cNvGrpSpPr/>
            <p:nvPr/>
          </p:nvGrpSpPr>
          <p:grpSpPr>
            <a:xfrm flipH="1">
              <a:off x="5668563" y="2494358"/>
              <a:ext cx="86443" cy="201627"/>
              <a:chOff x="6528369" y="2651152"/>
              <a:chExt cx="558230" cy="1302068"/>
            </a:xfrm>
          </p:grpSpPr>
          <p:sp>
            <p:nvSpPr>
              <p:cNvPr id="1170"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71" name="Freeform 1170"/>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72" name="Freeform 1171"/>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1133" name="Group 1132"/>
            <p:cNvGrpSpPr/>
            <p:nvPr/>
          </p:nvGrpSpPr>
          <p:grpSpPr>
            <a:xfrm flipH="1">
              <a:off x="6028464" y="2494358"/>
              <a:ext cx="86443" cy="201627"/>
              <a:chOff x="6528369" y="2651152"/>
              <a:chExt cx="558230" cy="1302068"/>
            </a:xfrm>
          </p:grpSpPr>
          <p:sp>
            <p:nvSpPr>
              <p:cNvPr id="1167"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68" name="Freeform 1167"/>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69" name="Freeform 1168"/>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1134" name="Group 1133"/>
            <p:cNvGrpSpPr/>
            <p:nvPr/>
          </p:nvGrpSpPr>
          <p:grpSpPr>
            <a:xfrm flipH="1">
              <a:off x="5788530" y="2494358"/>
              <a:ext cx="86443" cy="201627"/>
              <a:chOff x="6528369" y="2651152"/>
              <a:chExt cx="558230" cy="1302068"/>
            </a:xfrm>
          </p:grpSpPr>
          <p:sp>
            <p:nvSpPr>
              <p:cNvPr id="1164"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65" name="Freeform 1164"/>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66" name="Freeform 1165"/>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1135" name="Group 1134"/>
            <p:cNvGrpSpPr/>
            <p:nvPr/>
          </p:nvGrpSpPr>
          <p:grpSpPr>
            <a:xfrm flipH="1">
              <a:off x="6388365" y="2494358"/>
              <a:ext cx="86443" cy="201627"/>
              <a:chOff x="6528369" y="2651152"/>
              <a:chExt cx="558230" cy="1302068"/>
            </a:xfrm>
          </p:grpSpPr>
          <p:sp>
            <p:nvSpPr>
              <p:cNvPr id="1161"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62" name="Freeform 1161"/>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63" name="Freeform 1162"/>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1136" name="Group 1135"/>
            <p:cNvGrpSpPr/>
            <p:nvPr/>
          </p:nvGrpSpPr>
          <p:grpSpPr>
            <a:xfrm flipH="1">
              <a:off x="5908497" y="2494358"/>
              <a:ext cx="86443" cy="201627"/>
              <a:chOff x="6528369" y="2651152"/>
              <a:chExt cx="558230" cy="1302068"/>
            </a:xfrm>
          </p:grpSpPr>
          <p:sp>
            <p:nvSpPr>
              <p:cNvPr id="1158"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59" name="Freeform 1158"/>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60" name="Freeform 1159"/>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1137" name="Group 1136"/>
            <p:cNvGrpSpPr/>
            <p:nvPr/>
          </p:nvGrpSpPr>
          <p:grpSpPr>
            <a:xfrm flipH="1">
              <a:off x="6508332" y="2494358"/>
              <a:ext cx="86443" cy="201627"/>
              <a:chOff x="6528369" y="2651152"/>
              <a:chExt cx="558230" cy="1302068"/>
            </a:xfrm>
          </p:grpSpPr>
          <p:sp>
            <p:nvSpPr>
              <p:cNvPr id="1155"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56" name="Freeform 1155"/>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57" name="Freeform 1156"/>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1138" name="Group 1137"/>
            <p:cNvGrpSpPr/>
            <p:nvPr/>
          </p:nvGrpSpPr>
          <p:grpSpPr>
            <a:xfrm flipH="1">
              <a:off x="6148431" y="2494358"/>
              <a:ext cx="86443" cy="201627"/>
              <a:chOff x="6528369" y="2651152"/>
              <a:chExt cx="558230" cy="1302068"/>
            </a:xfrm>
          </p:grpSpPr>
          <p:sp>
            <p:nvSpPr>
              <p:cNvPr id="1152"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53" name="Freeform 1152"/>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54" name="Freeform 1153"/>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004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1139" name="Group 1138"/>
            <p:cNvGrpSpPr/>
            <p:nvPr/>
          </p:nvGrpSpPr>
          <p:grpSpPr>
            <a:xfrm flipH="1">
              <a:off x="6268398" y="2494358"/>
              <a:ext cx="86443" cy="201627"/>
              <a:chOff x="6528369" y="2651152"/>
              <a:chExt cx="558230" cy="1302068"/>
            </a:xfrm>
          </p:grpSpPr>
          <p:sp>
            <p:nvSpPr>
              <p:cNvPr id="1149"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50" name="Freeform 1149"/>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51" name="Freeform 1150"/>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sp>
          <p:nvSpPr>
            <p:cNvPr id="1140" name="Rectangle 1139"/>
            <p:cNvSpPr/>
            <p:nvPr/>
          </p:nvSpPr>
          <p:spPr>
            <a:xfrm>
              <a:off x="5556381" y="2679017"/>
              <a:ext cx="1237098" cy="294505"/>
            </a:xfrm>
            <a:prstGeom prst="rect">
              <a:avLst/>
            </a:prstGeom>
          </p:spPr>
          <p:txBody>
            <a:bodyPr wrap="none">
              <a:spAutoFit/>
            </a:bodyPr>
            <a:lstStyle/>
            <a:p>
              <a:pPr eaLnBrk="0" hangingPunct="0">
                <a:defRPr/>
              </a:pPr>
              <a:r>
                <a:rPr lang="en-GB" sz="1200" b="1" kern="0" dirty="0">
                  <a:solidFill>
                    <a:srgbClr val="793249"/>
                  </a:solidFill>
                  <a:ea typeface="ＭＳ Ｐゴシック" pitchFamily="34" charset="-128"/>
                  <a:cs typeface="Arial"/>
                </a:rPr>
                <a:t>Hemiparesis*</a:t>
              </a:r>
            </a:p>
          </p:txBody>
        </p:sp>
        <p:grpSp>
          <p:nvGrpSpPr>
            <p:cNvPr id="1141" name="Group 1140"/>
            <p:cNvGrpSpPr/>
            <p:nvPr/>
          </p:nvGrpSpPr>
          <p:grpSpPr>
            <a:xfrm flipH="1">
              <a:off x="6628299" y="2494358"/>
              <a:ext cx="86443" cy="201627"/>
              <a:chOff x="6528369" y="2651152"/>
              <a:chExt cx="558230" cy="1302068"/>
            </a:xfrm>
          </p:grpSpPr>
          <p:sp>
            <p:nvSpPr>
              <p:cNvPr id="1146"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47" name="Freeform 1146"/>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48" name="Freeform 1147"/>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nvGrpSpPr>
            <p:cNvPr id="1142" name="Group 1141"/>
            <p:cNvGrpSpPr/>
            <p:nvPr/>
          </p:nvGrpSpPr>
          <p:grpSpPr>
            <a:xfrm flipH="1">
              <a:off x="6748263" y="2494358"/>
              <a:ext cx="86443" cy="201627"/>
              <a:chOff x="6528369" y="2651152"/>
              <a:chExt cx="558230" cy="1302068"/>
            </a:xfrm>
          </p:grpSpPr>
          <p:sp>
            <p:nvSpPr>
              <p:cNvPr id="1143"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44" name="Freeform 1143"/>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sp>
            <p:nvSpPr>
              <p:cNvPr id="1145" name="Freeform 1144"/>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u="sng" dirty="0">
                  <a:solidFill>
                    <a:srgbClr val="00467F"/>
                  </a:solidFill>
                  <a:cs typeface="Arial"/>
                </a:endParaRPr>
              </a:p>
            </p:txBody>
          </p:sp>
        </p:grpSp>
      </p:grpSp>
      <p:cxnSp>
        <p:nvCxnSpPr>
          <p:cNvPr id="1173" name="Straight Connector 1172"/>
          <p:cNvCxnSpPr/>
          <p:nvPr/>
        </p:nvCxnSpPr>
        <p:spPr>
          <a:xfrm flipH="1" flipV="1">
            <a:off x="5022246" y="3811655"/>
            <a:ext cx="636765" cy="0"/>
          </a:xfrm>
          <a:prstGeom prst="line">
            <a:avLst/>
          </a:prstGeom>
          <a:noFill/>
          <a:ln w="19050" cap="flat" cmpd="sng" algn="ctr">
            <a:solidFill>
              <a:srgbClr val="00467F"/>
            </a:solidFill>
            <a:prstDash val="solid"/>
            <a:headEnd type="oval"/>
          </a:ln>
          <a:effectLst/>
        </p:spPr>
      </p:cxnSp>
      <p:sp>
        <p:nvSpPr>
          <p:cNvPr id="1174" name="Rectangle 1173"/>
          <p:cNvSpPr/>
          <p:nvPr/>
        </p:nvSpPr>
        <p:spPr>
          <a:xfrm>
            <a:off x="624339" y="5881640"/>
            <a:ext cx="2950916" cy="253916"/>
          </a:xfrm>
          <a:prstGeom prst="rect">
            <a:avLst/>
          </a:prstGeom>
        </p:spPr>
        <p:txBody>
          <a:bodyPr wrap="square">
            <a:spAutoFit/>
          </a:bodyPr>
          <a:lstStyle/>
          <a:p>
            <a:pPr eaLnBrk="0" hangingPunct="0">
              <a:defRPr/>
            </a:pPr>
            <a:r>
              <a:rPr lang="en-SG" sz="1050" kern="0" dirty="0">
                <a:solidFill>
                  <a:srgbClr val="6A737B"/>
                </a:solidFill>
                <a:ea typeface="ＭＳ Ｐゴシック" pitchFamily="34" charset="-128"/>
                <a:cs typeface="Arial"/>
              </a:rPr>
              <a:t>**compared with stroke patients without AF</a:t>
            </a:r>
            <a:endParaRPr lang="en-GB" sz="1050" kern="0" dirty="0">
              <a:solidFill>
                <a:srgbClr val="6A737B"/>
              </a:solidFill>
              <a:ea typeface="ＭＳ Ｐゴシック" pitchFamily="34" charset="-128"/>
              <a:cs typeface="Arial"/>
            </a:endParaRPr>
          </a:p>
        </p:txBody>
      </p:sp>
      <p:sp>
        <p:nvSpPr>
          <p:cNvPr id="1175" name="Rectangle 1174"/>
          <p:cNvSpPr/>
          <p:nvPr/>
        </p:nvSpPr>
        <p:spPr>
          <a:xfrm>
            <a:off x="624339" y="5694156"/>
            <a:ext cx="1694695" cy="253916"/>
          </a:xfrm>
          <a:prstGeom prst="rect">
            <a:avLst/>
          </a:prstGeom>
        </p:spPr>
        <p:txBody>
          <a:bodyPr wrap="none">
            <a:spAutoFit/>
          </a:bodyPr>
          <a:lstStyle/>
          <a:p>
            <a:pPr eaLnBrk="0" hangingPunct="0">
              <a:defRPr/>
            </a:pPr>
            <a:r>
              <a:rPr lang="en-GB" sz="1050" kern="0" dirty="0">
                <a:solidFill>
                  <a:srgbClr val="6A737B"/>
                </a:solidFill>
                <a:ea typeface="ＭＳ Ｐゴシック" pitchFamily="34" charset="-128"/>
                <a:cs typeface="Arial"/>
              </a:rPr>
              <a:t>*at 6 months post-stroke</a:t>
            </a:r>
            <a:r>
              <a:rPr lang="en-GB" sz="1050" kern="0" baseline="30000" dirty="0">
                <a:solidFill>
                  <a:srgbClr val="6A737B"/>
                </a:solidFill>
                <a:ea typeface="ＭＳ Ｐゴシック" pitchFamily="34" charset="-128"/>
                <a:cs typeface="Arial"/>
              </a:rPr>
              <a:t>4</a:t>
            </a:r>
          </a:p>
        </p:txBody>
      </p:sp>
      <p:sp>
        <p:nvSpPr>
          <p:cNvPr id="1176" name="Rectangle 1175"/>
          <p:cNvSpPr/>
          <p:nvPr/>
        </p:nvSpPr>
        <p:spPr>
          <a:xfrm>
            <a:off x="16667" y="6477000"/>
            <a:ext cx="8950325" cy="338554"/>
          </a:xfrm>
          <a:prstGeom prst="rect">
            <a:avLst/>
          </a:prstGeom>
          <a:noFill/>
        </p:spPr>
        <p:txBody>
          <a:bodyPr wrap="square" rtlCol="0">
            <a:spAutoFit/>
          </a:bodyPr>
          <a:lstStyle/>
          <a:p>
            <a:pPr defTabSz="931717" fontAlgn="base">
              <a:spcAft>
                <a:spcPct val="0"/>
              </a:spcAft>
            </a:pPr>
            <a:r>
              <a:rPr lang="en-GB" sz="800" baseline="30000" dirty="0">
                <a:solidFill>
                  <a:schemeClr val="accent6">
                    <a:lumMod val="60000"/>
                    <a:lumOff val="40000"/>
                  </a:schemeClr>
                </a:solidFill>
                <a:ea typeface="ＭＳ Ｐゴシック" pitchFamily="34" charset="-128"/>
                <a:cs typeface="Arial"/>
              </a:rPr>
              <a:t>1</a:t>
            </a:r>
            <a:r>
              <a:rPr lang="en-GB" sz="800" dirty="0">
                <a:solidFill>
                  <a:schemeClr val="accent6">
                    <a:lumMod val="60000"/>
                    <a:lumOff val="40000"/>
                  </a:schemeClr>
                </a:solidFill>
                <a:ea typeface="ＭＳ Ｐゴシック" pitchFamily="34" charset="-128"/>
                <a:cs typeface="Arial"/>
              </a:rPr>
              <a:t>Chee and Tan. </a:t>
            </a:r>
            <a:r>
              <a:rPr lang="en-SG" sz="800" i="1" dirty="0">
                <a:solidFill>
                  <a:schemeClr val="accent6">
                    <a:lumMod val="60000"/>
                    <a:lumOff val="40000"/>
                  </a:schemeClr>
                </a:solidFill>
                <a:ea typeface="ＭＳ Ｐゴシック" pitchFamily="34" charset="-128"/>
                <a:cs typeface="Arial"/>
              </a:rPr>
              <a:t>Med J Malaysia</a:t>
            </a:r>
            <a:r>
              <a:rPr lang="en-SG" sz="800" dirty="0">
                <a:solidFill>
                  <a:schemeClr val="accent6">
                    <a:lumMod val="60000"/>
                    <a:lumOff val="40000"/>
                  </a:schemeClr>
                </a:solidFill>
                <a:ea typeface="ＭＳ Ｐゴシック" pitchFamily="34" charset="-128"/>
                <a:cs typeface="Arial"/>
              </a:rPr>
              <a:t> 69.3 (2014): 119-23. </a:t>
            </a:r>
            <a:r>
              <a:rPr lang="en-SG" sz="800" baseline="30000" dirty="0">
                <a:solidFill>
                  <a:schemeClr val="accent6">
                    <a:lumMod val="60000"/>
                    <a:lumOff val="40000"/>
                  </a:schemeClr>
                </a:solidFill>
                <a:ea typeface="ＭＳ Ｐゴシック" pitchFamily="34" charset="-128"/>
                <a:cs typeface="Arial"/>
              </a:rPr>
              <a:t>2</a:t>
            </a:r>
            <a:r>
              <a:rPr lang="en-GB" sz="800" dirty="0" err="1">
                <a:solidFill>
                  <a:schemeClr val="accent6">
                    <a:lumMod val="60000"/>
                    <a:lumOff val="40000"/>
                  </a:schemeClr>
                </a:solidFill>
                <a:ea typeface="ＭＳ Ｐゴシック" pitchFamily="34" charset="-128"/>
                <a:cs typeface="Arial"/>
              </a:rPr>
              <a:t>Sreedharan</a:t>
            </a:r>
            <a:r>
              <a:rPr lang="en-GB" sz="800" dirty="0">
                <a:solidFill>
                  <a:schemeClr val="accent6">
                    <a:lumMod val="60000"/>
                    <a:lumOff val="40000"/>
                  </a:schemeClr>
                </a:solidFill>
                <a:ea typeface="ＭＳ Ｐゴシック" pitchFamily="34" charset="-128"/>
                <a:cs typeface="Arial"/>
              </a:rPr>
              <a:t> et al. </a:t>
            </a:r>
            <a:r>
              <a:rPr lang="en-SG" sz="800" i="1" dirty="0" err="1">
                <a:solidFill>
                  <a:schemeClr val="accent6">
                    <a:lumMod val="60000"/>
                    <a:lumOff val="40000"/>
                  </a:schemeClr>
                </a:solidFill>
                <a:ea typeface="ＭＳ Ｐゴシック" pitchFamily="34" charset="-128"/>
                <a:cs typeface="Arial"/>
              </a:rPr>
              <a:t>Journ</a:t>
            </a:r>
            <a:r>
              <a:rPr lang="en-SG" sz="800" i="1" dirty="0">
                <a:solidFill>
                  <a:schemeClr val="accent6">
                    <a:lumMod val="60000"/>
                    <a:lumOff val="40000"/>
                  </a:schemeClr>
                </a:solidFill>
                <a:ea typeface="ＭＳ Ｐゴシック" pitchFamily="34" charset="-128"/>
                <a:cs typeface="Arial"/>
              </a:rPr>
              <a:t> of the neurological sciences</a:t>
            </a:r>
            <a:r>
              <a:rPr lang="en-SG" sz="800" dirty="0">
                <a:solidFill>
                  <a:schemeClr val="accent6">
                    <a:lumMod val="60000"/>
                    <a:lumOff val="40000"/>
                  </a:schemeClr>
                </a:solidFill>
                <a:ea typeface="ＭＳ Ｐゴシック" pitchFamily="34" charset="-128"/>
                <a:cs typeface="Arial"/>
              </a:rPr>
              <a:t> 332.1 (2013): 97-101. </a:t>
            </a:r>
            <a:r>
              <a:rPr lang="en-SG" sz="800" baseline="30000" dirty="0">
                <a:solidFill>
                  <a:schemeClr val="accent6">
                    <a:lumMod val="60000"/>
                    <a:lumOff val="40000"/>
                  </a:schemeClr>
                </a:solidFill>
                <a:ea typeface="ＭＳ Ｐゴシック" pitchFamily="34" charset="-128"/>
                <a:cs typeface="Arial"/>
              </a:rPr>
              <a:t>3</a:t>
            </a:r>
            <a:r>
              <a:rPr lang="en-GB" sz="800" dirty="0" err="1">
                <a:solidFill>
                  <a:schemeClr val="accent6">
                    <a:lumMod val="60000"/>
                    <a:lumOff val="40000"/>
                  </a:schemeClr>
                </a:solidFill>
                <a:ea typeface="ＭＳ Ｐゴシック" pitchFamily="34" charset="-128"/>
                <a:cs typeface="Arial"/>
              </a:rPr>
              <a:t>Lamassa</a:t>
            </a:r>
            <a:r>
              <a:rPr lang="en-GB" sz="800" dirty="0">
                <a:solidFill>
                  <a:schemeClr val="accent6">
                    <a:lumMod val="60000"/>
                    <a:lumOff val="40000"/>
                  </a:schemeClr>
                </a:solidFill>
                <a:ea typeface="ＭＳ Ｐゴシック" pitchFamily="34" charset="-128"/>
                <a:cs typeface="Arial"/>
              </a:rPr>
              <a:t> et al. </a:t>
            </a:r>
            <a:r>
              <a:rPr lang="en-GB" sz="800" i="1" dirty="0">
                <a:solidFill>
                  <a:schemeClr val="accent6">
                    <a:lumMod val="60000"/>
                    <a:lumOff val="40000"/>
                  </a:schemeClr>
                </a:solidFill>
                <a:ea typeface="ＭＳ Ｐゴシック" pitchFamily="34" charset="-128"/>
                <a:cs typeface="Arial"/>
              </a:rPr>
              <a:t>Stroke</a:t>
            </a:r>
            <a:r>
              <a:rPr lang="en-GB" sz="800" dirty="0">
                <a:solidFill>
                  <a:schemeClr val="accent6">
                    <a:lumMod val="60000"/>
                    <a:lumOff val="40000"/>
                  </a:schemeClr>
                </a:solidFill>
                <a:ea typeface="ＭＳ Ｐゴシック" pitchFamily="34" charset="-128"/>
                <a:cs typeface="Arial"/>
              </a:rPr>
              <a:t> 32.2 (2001): 392-398.</a:t>
            </a:r>
            <a:r>
              <a:rPr lang="en-GB" sz="800" baseline="30000" dirty="0">
                <a:solidFill>
                  <a:schemeClr val="accent6">
                    <a:lumMod val="60000"/>
                    <a:lumOff val="40000"/>
                  </a:schemeClr>
                </a:solidFill>
                <a:ea typeface="ＭＳ Ｐゴシック" pitchFamily="34" charset="-128"/>
                <a:cs typeface="Arial"/>
              </a:rPr>
              <a:t>4</a:t>
            </a:r>
            <a:r>
              <a:rPr lang="en-GB" sz="800" dirty="0">
                <a:solidFill>
                  <a:schemeClr val="accent6">
                    <a:lumMod val="60000"/>
                    <a:lumOff val="40000"/>
                  </a:schemeClr>
                </a:solidFill>
                <a:ea typeface="ＭＳ Ｐゴシック" pitchFamily="34" charset="-128"/>
                <a:cs typeface="Arial"/>
              </a:rPr>
              <a:t>Kelly-Hayes et al. </a:t>
            </a:r>
            <a:r>
              <a:rPr lang="en-SG" sz="800" i="1" dirty="0" err="1">
                <a:solidFill>
                  <a:schemeClr val="accent6">
                    <a:lumMod val="60000"/>
                    <a:lumOff val="40000"/>
                  </a:schemeClr>
                </a:solidFill>
                <a:ea typeface="ＭＳ Ｐゴシック" pitchFamily="34" charset="-128"/>
                <a:cs typeface="Arial"/>
              </a:rPr>
              <a:t>Journ</a:t>
            </a:r>
            <a:r>
              <a:rPr lang="en-SG" sz="800" i="1" dirty="0">
                <a:solidFill>
                  <a:schemeClr val="accent6">
                    <a:lumMod val="60000"/>
                    <a:lumOff val="40000"/>
                  </a:schemeClr>
                </a:solidFill>
                <a:ea typeface="ＭＳ Ｐゴシック" pitchFamily="34" charset="-128"/>
                <a:cs typeface="Arial"/>
              </a:rPr>
              <a:t> of Stroke and Cerebrovascular Diseases</a:t>
            </a:r>
            <a:r>
              <a:rPr lang="en-SG" sz="800" dirty="0">
                <a:solidFill>
                  <a:schemeClr val="accent6">
                    <a:lumMod val="60000"/>
                    <a:lumOff val="40000"/>
                  </a:schemeClr>
                </a:solidFill>
                <a:ea typeface="ＭＳ Ｐゴシック" pitchFamily="34" charset="-128"/>
                <a:cs typeface="Arial"/>
              </a:rPr>
              <a:t> 12.3 (2003): 119-126. </a:t>
            </a:r>
            <a:r>
              <a:rPr lang="en-SG" sz="800" baseline="30000" dirty="0">
                <a:solidFill>
                  <a:schemeClr val="accent6">
                    <a:lumMod val="60000"/>
                    <a:lumOff val="40000"/>
                  </a:schemeClr>
                </a:solidFill>
                <a:ea typeface="ＭＳ Ｐゴシック" pitchFamily="34" charset="-128"/>
                <a:cs typeface="Arial"/>
              </a:rPr>
              <a:t>5</a:t>
            </a:r>
            <a:r>
              <a:rPr lang="en-GB" sz="800" dirty="0">
                <a:solidFill>
                  <a:schemeClr val="accent6">
                    <a:lumMod val="60000"/>
                    <a:lumOff val="40000"/>
                  </a:schemeClr>
                </a:solidFill>
                <a:ea typeface="ＭＳ Ｐゴシック" pitchFamily="34" charset="-128"/>
                <a:cs typeface="Arial"/>
              </a:rPr>
              <a:t>Loo and </a:t>
            </a:r>
            <a:r>
              <a:rPr lang="en-GB" sz="800" dirty="0" err="1">
                <a:solidFill>
                  <a:schemeClr val="accent6">
                    <a:lumMod val="60000"/>
                    <a:lumOff val="40000"/>
                  </a:schemeClr>
                </a:solidFill>
                <a:ea typeface="ＭＳ Ｐゴシック" pitchFamily="34" charset="-128"/>
                <a:cs typeface="Arial"/>
              </a:rPr>
              <a:t>Gan</a:t>
            </a:r>
            <a:r>
              <a:rPr lang="en-GB" sz="800" dirty="0">
                <a:solidFill>
                  <a:schemeClr val="accent6">
                    <a:lumMod val="60000"/>
                    <a:lumOff val="40000"/>
                  </a:schemeClr>
                </a:solidFill>
                <a:ea typeface="ＭＳ Ｐゴシック" pitchFamily="34" charset="-128"/>
                <a:cs typeface="Arial"/>
              </a:rPr>
              <a:t>.</a:t>
            </a:r>
            <a:r>
              <a:rPr lang="en-GB" sz="800" i="1" dirty="0">
                <a:solidFill>
                  <a:schemeClr val="accent6">
                    <a:lumMod val="60000"/>
                    <a:lumOff val="40000"/>
                  </a:schemeClr>
                </a:solidFill>
                <a:ea typeface="ＭＳ Ｐゴシック" pitchFamily="34" charset="-128"/>
                <a:cs typeface="Arial"/>
              </a:rPr>
              <a:t> International </a:t>
            </a:r>
            <a:r>
              <a:rPr lang="en-GB" sz="800" i="1" dirty="0" err="1">
                <a:solidFill>
                  <a:schemeClr val="accent6">
                    <a:lumMod val="60000"/>
                    <a:lumOff val="40000"/>
                  </a:schemeClr>
                </a:solidFill>
                <a:ea typeface="ＭＳ Ｐゴシック" pitchFamily="34" charset="-128"/>
                <a:cs typeface="Arial"/>
              </a:rPr>
              <a:t>Journ</a:t>
            </a:r>
            <a:r>
              <a:rPr lang="en-GB" sz="800" i="1" dirty="0">
                <a:solidFill>
                  <a:schemeClr val="accent6">
                    <a:lumMod val="60000"/>
                    <a:lumOff val="40000"/>
                  </a:schemeClr>
                </a:solidFill>
                <a:ea typeface="ＭＳ Ｐゴシック" pitchFamily="34" charset="-128"/>
                <a:cs typeface="Arial"/>
              </a:rPr>
              <a:t> of Stroke</a:t>
            </a:r>
            <a:r>
              <a:rPr lang="en-GB" sz="800" dirty="0">
                <a:solidFill>
                  <a:schemeClr val="accent6">
                    <a:lumMod val="60000"/>
                    <a:lumOff val="40000"/>
                  </a:schemeClr>
                </a:solidFill>
                <a:ea typeface="ＭＳ Ｐゴシック" pitchFamily="34" charset="-128"/>
                <a:cs typeface="Arial"/>
              </a:rPr>
              <a:t> 7.2 (2012): 165-167. </a:t>
            </a:r>
            <a:r>
              <a:rPr lang="en-GB" sz="800" baseline="30000" dirty="0">
                <a:solidFill>
                  <a:schemeClr val="accent6">
                    <a:lumMod val="60000"/>
                    <a:lumOff val="40000"/>
                  </a:schemeClr>
                </a:solidFill>
                <a:ea typeface="ＭＳ Ｐゴシック" pitchFamily="34" charset="-128"/>
                <a:cs typeface="Arial"/>
              </a:rPr>
              <a:t>6</a:t>
            </a:r>
            <a:r>
              <a:rPr lang="en-US" sz="800" dirty="0">
                <a:solidFill>
                  <a:schemeClr val="accent6">
                    <a:lumMod val="60000"/>
                    <a:lumOff val="40000"/>
                  </a:schemeClr>
                </a:solidFill>
                <a:ea typeface="ＭＳ Ｐゴシック" pitchFamily="34" charset="-128"/>
                <a:cs typeface="Arial"/>
              </a:rPr>
              <a:t>Holmes DR, </a:t>
            </a:r>
            <a:r>
              <a:rPr lang="en-US" sz="800" i="1" dirty="0">
                <a:solidFill>
                  <a:schemeClr val="accent6">
                    <a:lumMod val="60000"/>
                    <a:lumOff val="40000"/>
                  </a:schemeClr>
                </a:solidFill>
                <a:ea typeface="ＭＳ Ｐゴシック" pitchFamily="34" charset="-128"/>
                <a:cs typeface="Arial"/>
              </a:rPr>
              <a:t>Seminars in Neurology</a:t>
            </a:r>
            <a:r>
              <a:rPr lang="en-US" sz="800" dirty="0">
                <a:solidFill>
                  <a:schemeClr val="accent6">
                    <a:lumMod val="60000"/>
                    <a:lumOff val="40000"/>
                  </a:schemeClr>
                </a:solidFill>
                <a:ea typeface="ＭＳ Ｐゴシック" pitchFamily="34" charset="-128"/>
                <a:cs typeface="Arial"/>
              </a:rPr>
              <a:t> 2010;30:528–536.</a:t>
            </a:r>
          </a:p>
        </p:txBody>
      </p:sp>
      <p:sp>
        <p:nvSpPr>
          <p:cNvPr id="1177" name="TextBox 1176"/>
          <p:cNvSpPr txBox="1"/>
          <p:nvPr/>
        </p:nvSpPr>
        <p:spPr>
          <a:xfrm>
            <a:off x="85394" y="2130809"/>
            <a:ext cx="1247775" cy="584775"/>
          </a:xfrm>
          <a:prstGeom prst="rect">
            <a:avLst/>
          </a:prstGeom>
          <a:noFill/>
        </p:spPr>
        <p:txBody>
          <a:bodyPr wrap="square" rtlCol="0">
            <a:spAutoFit/>
          </a:bodyPr>
          <a:lstStyle/>
          <a:p>
            <a:pPr algn="ctr" fontAlgn="base">
              <a:spcBef>
                <a:spcPct val="0"/>
              </a:spcBef>
              <a:spcAft>
                <a:spcPct val="0"/>
              </a:spcAft>
            </a:pPr>
            <a:r>
              <a:rPr lang="en-US" sz="3200" b="1" dirty="0">
                <a:solidFill>
                  <a:srgbClr val="123E96"/>
                </a:solidFill>
                <a:effectLst>
                  <a:outerShdw blurRad="50800" dist="38100" dir="2700000" algn="tl" rotWithShape="0">
                    <a:prstClr val="black">
                      <a:alpha val="40000"/>
                    </a:prstClr>
                  </a:outerShdw>
                </a:effectLst>
                <a:ea typeface="ＭＳ Ｐゴシック" pitchFamily="34" charset="-128"/>
                <a:cs typeface="Arial"/>
              </a:rPr>
              <a:t>#1</a:t>
            </a:r>
          </a:p>
        </p:txBody>
      </p:sp>
      <p:sp>
        <p:nvSpPr>
          <p:cNvPr id="1178" name="Rectangle 1177"/>
          <p:cNvSpPr/>
          <p:nvPr/>
        </p:nvSpPr>
        <p:spPr>
          <a:xfrm>
            <a:off x="970966" y="2199391"/>
            <a:ext cx="1905000" cy="461665"/>
          </a:xfrm>
          <a:prstGeom prst="rect">
            <a:avLst/>
          </a:prstGeom>
        </p:spPr>
        <p:txBody>
          <a:bodyPr wrap="square">
            <a:spAutoFit/>
          </a:bodyPr>
          <a:lstStyle/>
          <a:p>
            <a:pPr fontAlgn="base">
              <a:spcBef>
                <a:spcPct val="0"/>
              </a:spcBef>
              <a:spcAft>
                <a:spcPts val="600"/>
              </a:spcAft>
              <a:buClr>
                <a:srgbClr val="123E96"/>
              </a:buClr>
            </a:pPr>
            <a:r>
              <a:rPr lang="en-GB" altLang="en-US" sz="1200" kern="0" dirty="0">
                <a:solidFill>
                  <a:srgbClr val="000000"/>
                </a:solidFill>
                <a:ea typeface="ＭＳ Ｐゴシック" pitchFamily="34" charset="-128"/>
                <a:cs typeface="Arial"/>
              </a:rPr>
              <a:t>cause of </a:t>
            </a:r>
            <a:r>
              <a:rPr lang="en-GB" altLang="en-US" sz="1200" b="1" kern="0" dirty="0">
                <a:solidFill>
                  <a:srgbClr val="00467F"/>
                </a:solidFill>
                <a:ea typeface="ＭＳ Ｐゴシック" pitchFamily="34" charset="-128"/>
                <a:cs typeface="Arial"/>
              </a:rPr>
              <a:t>adult disability</a:t>
            </a:r>
            <a:r>
              <a:rPr lang="en-GB" altLang="en-US" sz="1200" b="1" kern="0" dirty="0">
                <a:solidFill>
                  <a:srgbClr val="7F7F7F"/>
                </a:solidFill>
                <a:ea typeface="ＭＳ Ｐゴシック" pitchFamily="34" charset="-128"/>
                <a:cs typeface="Arial"/>
              </a:rPr>
              <a:t> </a:t>
            </a:r>
            <a:r>
              <a:rPr lang="en-GB" altLang="en-US" sz="1200" kern="0" dirty="0">
                <a:solidFill>
                  <a:srgbClr val="000000"/>
                </a:solidFill>
                <a:ea typeface="ＭＳ Ｐゴシック" pitchFamily="34" charset="-128"/>
                <a:cs typeface="Arial"/>
              </a:rPr>
              <a:t>worldwide</a:t>
            </a:r>
            <a:r>
              <a:rPr lang="en-GB" altLang="en-US" sz="1200" kern="0" baseline="30000" dirty="0">
                <a:solidFill>
                  <a:srgbClr val="000000"/>
                </a:solidFill>
                <a:ea typeface="ＭＳ Ｐゴシック" pitchFamily="34" charset="-128"/>
                <a:cs typeface="Arial"/>
              </a:rPr>
              <a:t>1 </a:t>
            </a:r>
            <a:endParaRPr lang="en-US" sz="1200" dirty="0">
              <a:solidFill>
                <a:srgbClr val="000000"/>
              </a:solidFill>
              <a:ea typeface="ＭＳ Ｐゴシック" pitchFamily="34" charset="-128"/>
              <a:cs typeface="Arial"/>
            </a:endParaRPr>
          </a:p>
        </p:txBody>
      </p:sp>
      <p:sp>
        <p:nvSpPr>
          <p:cNvPr id="1179" name="TextBox 1178"/>
          <p:cNvSpPr txBox="1"/>
          <p:nvPr/>
        </p:nvSpPr>
        <p:spPr>
          <a:xfrm>
            <a:off x="328073" y="3436747"/>
            <a:ext cx="1247775" cy="584775"/>
          </a:xfrm>
          <a:prstGeom prst="rect">
            <a:avLst/>
          </a:prstGeom>
          <a:noFill/>
        </p:spPr>
        <p:txBody>
          <a:bodyPr wrap="square" rtlCol="0">
            <a:spAutoFit/>
          </a:bodyPr>
          <a:lstStyle/>
          <a:p>
            <a:pPr algn="ctr" fontAlgn="base">
              <a:spcBef>
                <a:spcPct val="0"/>
              </a:spcBef>
              <a:spcAft>
                <a:spcPct val="0"/>
              </a:spcAft>
            </a:pPr>
            <a:r>
              <a:rPr lang="en-US" sz="3200" b="1" dirty="0">
                <a:solidFill>
                  <a:srgbClr val="123E96"/>
                </a:solidFill>
                <a:effectLst>
                  <a:outerShdw blurRad="50800" dist="38100" dir="2700000" algn="tl" rotWithShape="0">
                    <a:prstClr val="black">
                      <a:alpha val="40000"/>
                    </a:prstClr>
                  </a:outerShdw>
                </a:effectLst>
                <a:ea typeface="ＭＳ Ｐゴシック" pitchFamily="34" charset="-128"/>
                <a:cs typeface="Arial"/>
              </a:rPr>
              <a:t>1.5X</a:t>
            </a:r>
          </a:p>
        </p:txBody>
      </p:sp>
      <p:sp>
        <p:nvSpPr>
          <p:cNvPr id="1180" name="Rectangle 1179"/>
          <p:cNvSpPr/>
          <p:nvPr/>
        </p:nvSpPr>
        <p:spPr>
          <a:xfrm>
            <a:off x="427137" y="1663100"/>
            <a:ext cx="1228221" cy="461665"/>
          </a:xfrm>
          <a:prstGeom prst="rect">
            <a:avLst/>
          </a:prstGeom>
        </p:spPr>
        <p:txBody>
          <a:bodyPr wrap="none">
            <a:spAutoFit/>
          </a:bodyPr>
          <a:lstStyle/>
          <a:p>
            <a:pPr fontAlgn="base">
              <a:spcBef>
                <a:spcPct val="0"/>
              </a:spcBef>
              <a:spcAft>
                <a:spcPct val="0"/>
              </a:spcAft>
            </a:pPr>
            <a:r>
              <a:rPr lang="en-GB" altLang="en-US" sz="2400" b="1" kern="0" dirty="0">
                <a:solidFill>
                  <a:srgbClr val="7F7F7F"/>
                </a:solidFill>
                <a:ea typeface="ＭＳ Ｐゴシック" pitchFamily="34" charset="-128"/>
                <a:cs typeface="Arial"/>
              </a:rPr>
              <a:t>Stroke </a:t>
            </a:r>
            <a:endParaRPr lang="en-US" sz="2400" dirty="0">
              <a:solidFill>
                <a:srgbClr val="5F5F5F"/>
              </a:solidFill>
              <a:ea typeface="ＭＳ Ｐゴシック" pitchFamily="34" charset="-128"/>
              <a:cs typeface="Arial"/>
            </a:endParaRPr>
          </a:p>
        </p:txBody>
      </p:sp>
      <p:sp>
        <p:nvSpPr>
          <p:cNvPr id="1181" name="Rectangle 1180"/>
          <p:cNvSpPr/>
          <p:nvPr/>
        </p:nvSpPr>
        <p:spPr>
          <a:xfrm>
            <a:off x="401125" y="2915680"/>
            <a:ext cx="2836033" cy="461665"/>
          </a:xfrm>
          <a:prstGeom prst="rect">
            <a:avLst/>
          </a:prstGeom>
        </p:spPr>
        <p:txBody>
          <a:bodyPr wrap="none">
            <a:spAutoFit/>
          </a:bodyPr>
          <a:lstStyle/>
          <a:p>
            <a:pPr fontAlgn="base">
              <a:spcBef>
                <a:spcPct val="0"/>
              </a:spcBef>
              <a:spcAft>
                <a:spcPct val="0"/>
              </a:spcAft>
            </a:pPr>
            <a:r>
              <a:rPr lang="en-GB" altLang="en-US" sz="2400" b="1" kern="0" dirty="0">
                <a:solidFill>
                  <a:srgbClr val="7F7F7F"/>
                </a:solidFill>
                <a:ea typeface="ＭＳ Ｐゴシック" pitchFamily="34" charset="-128"/>
                <a:cs typeface="Arial"/>
              </a:rPr>
              <a:t>AF-related Stroke </a:t>
            </a:r>
            <a:endParaRPr lang="en-US" sz="2400" dirty="0">
              <a:solidFill>
                <a:srgbClr val="5F5F5F"/>
              </a:solidFill>
              <a:ea typeface="ＭＳ Ｐゴシック" pitchFamily="34" charset="-128"/>
              <a:cs typeface="Arial"/>
            </a:endParaRPr>
          </a:p>
        </p:txBody>
      </p:sp>
      <p:sp>
        <p:nvSpPr>
          <p:cNvPr id="1182" name="Rectangle 1181"/>
          <p:cNvSpPr/>
          <p:nvPr/>
        </p:nvSpPr>
        <p:spPr>
          <a:xfrm>
            <a:off x="1417943" y="3601971"/>
            <a:ext cx="1905000" cy="276999"/>
          </a:xfrm>
          <a:prstGeom prst="rect">
            <a:avLst/>
          </a:prstGeom>
        </p:spPr>
        <p:txBody>
          <a:bodyPr wrap="square">
            <a:spAutoFit/>
          </a:bodyPr>
          <a:lstStyle/>
          <a:p>
            <a:pPr fontAlgn="base">
              <a:spcBef>
                <a:spcPct val="0"/>
              </a:spcBef>
              <a:spcAft>
                <a:spcPts val="600"/>
              </a:spcAft>
              <a:buClr>
                <a:srgbClr val="123E96"/>
              </a:buClr>
            </a:pPr>
            <a:r>
              <a:rPr lang="en-GB" altLang="en-US" sz="1200" kern="0" dirty="0">
                <a:solidFill>
                  <a:srgbClr val="000000"/>
                </a:solidFill>
                <a:ea typeface="ＭＳ Ｐゴシック" pitchFamily="34" charset="-128"/>
                <a:cs typeface="Arial"/>
              </a:rPr>
              <a:t>higher</a:t>
            </a:r>
            <a:r>
              <a:rPr lang="en-GB" altLang="en-US" sz="1200" b="1" kern="0" dirty="0">
                <a:solidFill>
                  <a:srgbClr val="000000"/>
                </a:solidFill>
                <a:ea typeface="ＭＳ Ｐゴシック" pitchFamily="34" charset="-128"/>
                <a:cs typeface="Arial"/>
              </a:rPr>
              <a:t> </a:t>
            </a:r>
            <a:r>
              <a:rPr lang="en-GB" altLang="en-US" sz="1200" b="1" kern="0" dirty="0">
                <a:solidFill>
                  <a:srgbClr val="00467F"/>
                </a:solidFill>
                <a:ea typeface="ＭＳ Ｐゴシック" pitchFamily="34" charset="-128"/>
                <a:cs typeface="Arial"/>
              </a:rPr>
              <a:t>disability</a:t>
            </a:r>
            <a:r>
              <a:rPr lang="en-GB" altLang="en-US" sz="1200" b="1" kern="0" baseline="30000" dirty="0">
                <a:solidFill>
                  <a:srgbClr val="7F7F7F"/>
                </a:solidFill>
                <a:ea typeface="ＭＳ Ｐゴシック" pitchFamily="34" charset="-128"/>
                <a:cs typeface="Arial"/>
              </a:rPr>
              <a:t>3**</a:t>
            </a:r>
            <a:endParaRPr lang="en-US" sz="1200" b="1" dirty="0">
              <a:solidFill>
                <a:srgbClr val="F8F8F8">
                  <a:lumMod val="10000"/>
                </a:srgbClr>
              </a:solidFill>
              <a:ea typeface="ＭＳ Ｐゴシック" pitchFamily="34" charset="-128"/>
              <a:cs typeface="Arial"/>
            </a:endParaRPr>
          </a:p>
        </p:txBody>
      </p:sp>
      <p:sp>
        <p:nvSpPr>
          <p:cNvPr id="1183" name="TextBox 1182"/>
          <p:cNvSpPr txBox="1"/>
          <p:nvPr/>
        </p:nvSpPr>
        <p:spPr>
          <a:xfrm>
            <a:off x="541823" y="4011068"/>
            <a:ext cx="1247775" cy="584775"/>
          </a:xfrm>
          <a:prstGeom prst="rect">
            <a:avLst/>
          </a:prstGeom>
          <a:noFill/>
        </p:spPr>
        <p:txBody>
          <a:bodyPr wrap="square" rtlCol="0">
            <a:spAutoFit/>
          </a:bodyPr>
          <a:lstStyle/>
          <a:p>
            <a:pPr algn="ctr" fontAlgn="base">
              <a:spcBef>
                <a:spcPct val="0"/>
              </a:spcBef>
              <a:spcAft>
                <a:spcPct val="0"/>
              </a:spcAft>
            </a:pPr>
            <a:r>
              <a:rPr lang="en-US" sz="3200" b="1" dirty="0">
                <a:solidFill>
                  <a:srgbClr val="123E96"/>
                </a:solidFill>
                <a:effectLst>
                  <a:outerShdw blurRad="50800" dist="38100" dir="2700000" algn="tl" rotWithShape="0">
                    <a:prstClr val="black">
                      <a:alpha val="40000"/>
                    </a:prstClr>
                  </a:outerShdw>
                </a:effectLst>
                <a:ea typeface="ＭＳ Ｐゴシック" pitchFamily="34" charset="-128"/>
                <a:cs typeface="Arial"/>
              </a:rPr>
              <a:t>2X</a:t>
            </a:r>
          </a:p>
        </p:txBody>
      </p:sp>
      <p:sp>
        <p:nvSpPr>
          <p:cNvPr id="1184" name="Rectangle 1183"/>
          <p:cNvSpPr/>
          <p:nvPr/>
        </p:nvSpPr>
        <p:spPr>
          <a:xfrm>
            <a:off x="1417943" y="4176292"/>
            <a:ext cx="1905000" cy="276999"/>
          </a:xfrm>
          <a:prstGeom prst="rect">
            <a:avLst/>
          </a:prstGeom>
        </p:spPr>
        <p:txBody>
          <a:bodyPr wrap="square">
            <a:spAutoFit/>
          </a:bodyPr>
          <a:lstStyle/>
          <a:p>
            <a:pPr fontAlgn="base">
              <a:spcBef>
                <a:spcPct val="0"/>
              </a:spcBef>
              <a:spcAft>
                <a:spcPts val="600"/>
              </a:spcAft>
              <a:buClr>
                <a:srgbClr val="123E96"/>
              </a:buClr>
            </a:pPr>
            <a:r>
              <a:rPr lang="en-GB" altLang="en-US" sz="1200" kern="0" dirty="0">
                <a:solidFill>
                  <a:srgbClr val="000000"/>
                </a:solidFill>
                <a:ea typeface="ＭＳ Ｐゴシック" pitchFamily="34" charset="-128"/>
                <a:cs typeface="Arial"/>
              </a:rPr>
              <a:t>higher</a:t>
            </a:r>
            <a:r>
              <a:rPr lang="en-GB" altLang="en-US" sz="1200" b="1" kern="0" dirty="0">
                <a:solidFill>
                  <a:srgbClr val="000000"/>
                </a:solidFill>
                <a:ea typeface="ＭＳ Ｐゴシック" pitchFamily="34" charset="-128"/>
                <a:cs typeface="Arial"/>
              </a:rPr>
              <a:t> </a:t>
            </a:r>
            <a:r>
              <a:rPr lang="en-GB" altLang="en-US" sz="1200" b="1" kern="0" dirty="0">
                <a:solidFill>
                  <a:srgbClr val="00467F"/>
                </a:solidFill>
                <a:ea typeface="ＭＳ Ｐゴシック" pitchFamily="34" charset="-128"/>
                <a:cs typeface="Arial"/>
              </a:rPr>
              <a:t>mortality</a:t>
            </a:r>
            <a:r>
              <a:rPr lang="en-GB" altLang="en-US" sz="1200" b="1" kern="0" baseline="30000" dirty="0">
                <a:solidFill>
                  <a:srgbClr val="7F7F7F"/>
                </a:solidFill>
                <a:ea typeface="ＭＳ Ｐゴシック" pitchFamily="34" charset="-128"/>
                <a:cs typeface="Arial"/>
              </a:rPr>
              <a:t>3**</a:t>
            </a:r>
            <a:endParaRPr lang="en-US" sz="1200" b="1" dirty="0">
              <a:solidFill>
                <a:srgbClr val="F8F8F8">
                  <a:lumMod val="10000"/>
                </a:srgbClr>
              </a:solidFill>
              <a:ea typeface="ＭＳ Ｐゴシック" pitchFamily="34" charset="-128"/>
              <a:cs typeface="Arial"/>
            </a:endParaRPr>
          </a:p>
        </p:txBody>
      </p:sp>
      <p:sp>
        <p:nvSpPr>
          <p:cNvPr id="1185" name="TextBox 1184"/>
          <p:cNvSpPr txBox="1"/>
          <p:nvPr/>
        </p:nvSpPr>
        <p:spPr>
          <a:xfrm>
            <a:off x="425598" y="4596825"/>
            <a:ext cx="1247775" cy="584775"/>
          </a:xfrm>
          <a:prstGeom prst="rect">
            <a:avLst/>
          </a:prstGeom>
          <a:noFill/>
        </p:spPr>
        <p:txBody>
          <a:bodyPr wrap="square" rtlCol="0">
            <a:spAutoFit/>
          </a:bodyPr>
          <a:lstStyle/>
          <a:p>
            <a:pPr algn="ctr" fontAlgn="base">
              <a:spcBef>
                <a:spcPct val="0"/>
              </a:spcBef>
              <a:spcAft>
                <a:spcPct val="0"/>
              </a:spcAft>
            </a:pPr>
            <a:r>
              <a:rPr lang="en-US" sz="3200" b="1" dirty="0">
                <a:solidFill>
                  <a:srgbClr val="123E96"/>
                </a:solidFill>
                <a:effectLst>
                  <a:outerShdw blurRad="50800" dist="38100" dir="2700000" algn="tl" rotWithShape="0">
                    <a:prstClr val="black">
                      <a:alpha val="40000"/>
                    </a:prstClr>
                  </a:outerShdw>
                </a:effectLst>
                <a:ea typeface="ＭＳ Ｐゴシック" pitchFamily="34" charset="-128"/>
                <a:cs typeface="Arial"/>
              </a:rPr>
              <a:t>70%</a:t>
            </a:r>
          </a:p>
        </p:txBody>
      </p:sp>
      <p:sp>
        <p:nvSpPr>
          <p:cNvPr id="1186" name="Rectangle 1185"/>
          <p:cNvSpPr/>
          <p:nvPr/>
        </p:nvSpPr>
        <p:spPr>
          <a:xfrm>
            <a:off x="1447800" y="4650126"/>
            <a:ext cx="1905000" cy="461665"/>
          </a:xfrm>
          <a:prstGeom prst="rect">
            <a:avLst/>
          </a:prstGeom>
        </p:spPr>
        <p:txBody>
          <a:bodyPr wrap="square">
            <a:spAutoFit/>
          </a:bodyPr>
          <a:lstStyle/>
          <a:p>
            <a:pPr fontAlgn="base">
              <a:spcBef>
                <a:spcPct val="0"/>
              </a:spcBef>
              <a:spcAft>
                <a:spcPts val="600"/>
              </a:spcAft>
              <a:buClr>
                <a:srgbClr val="123E96"/>
              </a:buClr>
            </a:pPr>
            <a:r>
              <a:rPr lang="en-GB" altLang="en-US" sz="1200" kern="0" dirty="0">
                <a:solidFill>
                  <a:srgbClr val="000000"/>
                </a:solidFill>
                <a:ea typeface="ＭＳ Ｐゴシック" pitchFamily="34" charset="-128"/>
                <a:cs typeface="Arial"/>
              </a:rPr>
              <a:t>result in </a:t>
            </a:r>
            <a:r>
              <a:rPr lang="en-GB" altLang="en-US" sz="1200" b="1" kern="0" dirty="0">
                <a:solidFill>
                  <a:srgbClr val="00467F"/>
                </a:solidFill>
                <a:ea typeface="ＭＳ Ｐゴシック" pitchFamily="34" charset="-128"/>
                <a:cs typeface="Arial"/>
              </a:rPr>
              <a:t>death or permanent disability</a:t>
            </a:r>
            <a:r>
              <a:rPr lang="en-GB" altLang="en-US" sz="1200" b="1" kern="0" baseline="30000" dirty="0">
                <a:solidFill>
                  <a:srgbClr val="7F7F7F"/>
                </a:solidFill>
                <a:ea typeface="ＭＳ Ｐゴシック" pitchFamily="34" charset="-128"/>
                <a:cs typeface="Arial"/>
              </a:rPr>
              <a:t>6</a:t>
            </a:r>
            <a:endParaRPr lang="en-US" sz="1200" b="1" dirty="0">
              <a:solidFill>
                <a:srgbClr val="F8F8F8">
                  <a:lumMod val="10000"/>
                </a:srgbClr>
              </a:solidFill>
              <a:ea typeface="ＭＳ Ｐゴシック" pitchFamily="34" charset="-128"/>
              <a:cs typeface="Arial"/>
            </a:endParaRPr>
          </a:p>
        </p:txBody>
      </p:sp>
      <p:cxnSp>
        <p:nvCxnSpPr>
          <p:cNvPr id="1187" name="Straight Connector 1186"/>
          <p:cNvCxnSpPr/>
          <p:nvPr/>
        </p:nvCxnSpPr>
        <p:spPr>
          <a:xfrm>
            <a:off x="427137" y="2105908"/>
            <a:ext cx="2810021" cy="0"/>
          </a:xfrm>
          <a:prstGeom prst="line">
            <a:avLst/>
          </a:prstGeom>
          <a:noFill/>
          <a:ln w="19050" cap="flat" cmpd="sng" algn="ctr">
            <a:solidFill>
              <a:srgbClr val="002060"/>
            </a:solidFill>
            <a:prstDash val="solid"/>
          </a:ln>
          <a:effectLst>
            <a:outerShdw blurRad="40000" dist="23000" dir="5400000" rotWithShape="0">
              <a:srgbClr val="000000">
                <a:alpha val="35000"/>
              </a:srgbClr>
            </a:outerShdw>
          </a:effectLst>
        </p:spPr>
      </p:cxnSp>
      <p:cxnSp>
        <p:nvCxnSpPr>
          <p:cNvPr id="1188" name="Straight Connector 1187"/>
          <p:cNvCxnSpPr/>
          <p:nvPr/>
        </p:nvCxnSpPr>
        <p:spPr>
          <a:xfrm>
            <a:off x="427137" y="3377345"/>
            <a:ext cx="2810021" cy="0"/>
          </a:xfrm>
          <a:prstGeom prst="line">
            <a:avLst/>
          </a:prstGeom>
          <a:noFill/>
          <a:ln w="19050" cap="flat" cmpd="sng" algn="ctr">
            <a:solidFill>
              <a:srgbClr val="002060"/>
            </a:solidFill>
            <a:prstDash val="solid"/>
          </a:ln>
          <a:effectLst>
            <a:outerShdw blurRad="40000" dist="23000" dir="5400000" rotWithShape="0">
              <a:srgbClr val="000000">
                <a:alpha val="35000"/>
              </a:srgbClr>
            </a:outerShdw>
          </a:effectLst>
        </p:spPr>
      </p:cxnSp>
    </p:spTree>
    <p:extLst>
      <p:ext uri="{BB962C8B-B14F-4D97-AF65-F5344CB8AC3E}">
        <p14:creationId xmlns:p14="http://schemas.microsoft.com/office/powerpoint/2010/main" val="419325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010400" cy="838200"/>
          </a:xfrm>
        </p:spPr>
        <p:txBody>
          <a:bodyPr>
            <a:noAutofit/>
          </a:bodyPr>
          <a:lstStyle/>
          <a:p>
            <a:r>
              <a:rPr lang="en-US" sz="2300" dirty="0"/>
              <a:t>WATCHMAN Major Bleeding Reduction Superior to Warfarin 6-months Post Procedure</a:t>
            </a:r>
          </a:p>
        </p:txBody>
      </p:sp>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11" r="1493"/>
          <a:stretch/>
        </p:blipFill>
        <p:spPr bwMode="auto">
          <a:xfrm>
            <a:off x="533400" y="2362200"/>
            <a:ext cx="77724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7086600" y="6400800"/>
            <a:ext cx="1524000" cy="276999"/>
          </a:xfrm>
          <a:prstGeom prst="rect">
            <a:avLst/>
          </a:prstGeom>
          <a:noFill/>
        </p:spPr>
        <p:txBody>
          <a:bodyPr wrap="square" rtlCol="0">
            <a:spAutoFit/>
          </a:bodyPr>
          <a:lstStyle/>
          <a:p>
            <a:r>
              <a:rPr lang="en-US" sz="1200" dirty="0">
                <a:solidFill>
                  <a:schemeClr val="accent6">
                    <a:lumMod val="75000"/>
                  </a:schemeClr>
                </a:solidFill>
              </a:rPr>
              <a:t>p &lt; 0.001</a:t>
            </a:r>
          </a:p>
        </p:txBody>
      </p:sp>
      <p:sp>
        <p:nvSpPr>
          <p:cNvPr id="8" name="TextBox 7"/>
          <p:cNvSpPr txBox="1"/>
          <p:nvPr/>
        </p:nvSpPr>
        <p:spPr>
          <a:xfrm>
            <a:off x="-8348" y="6630681"/>
            <a:ext cx="7499698" cy="215444"/>
          </a:xfrm>
          <a:prstGeom prst="rect">
            <a:avLst/>
          </a:prstGeom>
          <a:noFill/>
        </p:spPr>
        <p:txBody>
          <a:bodyPr wrap="square" rtlCol="0">
            <a:spAutoFit/>
          </a:bodyPr>
          <a:lstStyle/>
          <a:p>
            <a:r>
              <a:rPr lang="da-DK" sz="800" dirty="0">
                <a:solidFill>
                  <a:schemeClr val="accent6">
                    <a:lumMod val="60000"/>
                    <a:lumOff val="40000"/>
                  </a:schemeClr>
                </a:solidFill>
              </a:rPr>
              <a:t>Price, M. J., V. Y. Reddy, et al. JACC: CV Interv 2015; 8(15): 1925-1932</a:t>
            </a:r>
            <a:endParaRPr lang="en-US" sz="800" i="1" dirty="0">
              <a:solidFill>
                <a:schemeClr val="accent6">
                  <a:lumMod val="60000"/>
                  <a:lumOff val="40000"/>
                </a:schemeClr>
              </a:solidFill>
            </a:endParaRPr>
          </a:p>
        </p:txBody>
      </p:sp>
      <p:grpSp>
        <p:nvGrpSpPr>
          <p:cNvPr id="10" name="Group 9"/>
          <p:cNvGrpSpPr/>
          <p:nvPr/>
        </p:nvGrpSpPr>
        <p:grpSpPr>
          <a:xfrm>
            <a:off x="5181600" y="3810000"/>
            <a:ext cx="1752600" cy="1200329"/>
            <a:chOff x="5181600" y="4038600"/>
            <a:chExt cx="1752600" cy="1200329"/>
          </a:xfrm>
        </p:grpSpPr>
        <p:sp>
          <p:nvSpPr>
            <p:cNvPr id="4" name="TextBox 3"/>
            <p:cNvSpPr txBox="1"/>
            <p:nvPr/>
          </p:nvSpPr>
          <p:spPr>
            <a:xfrm>
              <a:off x="5181600" y="4038600"/>
              <a:ext cx="1676400" cy="1200329"/>
            </a:xfrm>
            <a:prstGeom prst="rect">
              <a:avLst/>
            </a:prstGeom>
            <a:noFill/>
          </p:spPr>
          <p:txBody>
            <a:bodyPr wrap="square" rtlCol="0">
              <a:spAutoFit/>
            </a:bodyPr>
            <a:lstStyle/>
            <a:p>
              <a:pPr algn="ctr"/>
              <a:r>
                <a:rPr lang="en-US" sz="4000" b="1" dirty="0">
                  <a:solidFill>
                    <a:schemeClr val="accent4"/>
                  </a:solidFill>
                </a:rPr>
                <a:t>72%</a:t>
              </a:r>
            </a:p>
            <a:p>
              <a:pPr algn="ctr"/>
              <a:r>
                <a:rPr lang="en-US" sz="1600" b="1" dirty="0">
                  <a:solidFill>
                    <a:schemeClr val="accent4"/>
                  </a:solidFill>
                </a:rPr>
                <a:t>&gt;6 months post-procedure</a:t>
              </a:r>
            </a:p>
          </p:txBody>
        </p:sp>
        <p:sp>
          <p:nvSpPr>
            <p:cNvPr id="5" name="Down Arrow 4"/>
            <p:cNvSpPr/>
            <p:nvPr/>
          </p:nvSpPr>
          <p:spPr>
            <a:xfrm>
              <a:off x="6553200" y="4191000"/>
              <a:ext cx="381000" cy="447764"/>
            </a:xfrm>
            <a:prstGeom prst="downArrow">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ounded Rectangle 8"/>
          <p:cNvSpPr/>
          <p:nvPr/>
        </p:nvSpPr>
        <p:spPr>
          <a:xfrm>
            <a:off x="304800" y="1447800"/>
            <a:ext cx="8534400" cy="762000"/>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6">
                    <a:lumMod val="75000"/>
                  </a:schemeClr>
                </a:solidFill>
              </a:rPr>
              <a:t>Freedom of Major Bleeding Over 3 Adjunctive Pharmacotherapy Intervals</a:t>
            </a:r>
          </a:p>
        </p:txBody>
      </p:sp>
    </p:spTree>
    <p:extLst>
      <p:ext uri="{BB962C8B-B14F-4D97-AF65-F5344CB8AC3E}">
        <p14:creationId xmlns:p14="http://schemas.microsoft.com/office/powerpoint/2010/main" val="31681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Majority of patients are able to stop long-term warfarin therapy</a:t>
            </a:r>
            <a:endParaRPr lang="en-US" sz="2800" dirty="0">
              <a:solidFill>
                <a:srgbClr val="FF0000"/>
              </a:solidFill>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504738705"/>
              </p:ext>
            </p:extLst>
          </p:nvPr>
        </p:nvGraphicFramePr>
        <p:xfrm>
          <a:off x="274638" y="2687320"/>
          <a:ext cx="8548686" cy="1559560"/>
        </p:xfrm>
        <a:graphic>
          <a:graphicData uri="http://schemas.openxmlformats.org/drawingml/2006/table">
            <a:tbl>
              <a:tblPr firstRow="1" firstCol="1">
                <a:tableStyleId>{9DCAF9ED-07DC-4A11-8D7F-57B35C25682E}</a:tableStyleId>
              </a:tblPr>
              <a:tblGrid>
                <a:gridCol w="2849562">
                  <a:extLst>
                    <a:ext uri="{9D8B030D-6E8A-4147-A177-3AD203B41FA5}">
                      <a16:colId xmlns:a16="http://schemas.microsoft.com/office/drawing/2014/main" xmlns="" val="20000"/>
                    </a:ext>
                  </a:extLst>
                </a:gridCol>
                <a:gridCol w="2849562">
                  <a:extLst>
                    <a:ext uri="{9D8B030D-6E8A-4147-A177-3AD203B41FA5}">
                      <a16:colId xmlns:a16="http://schemas.microsoft.com/office/drawing/2014/main" xmlns="" val="20001"/>
                    </a:ext>
                  </a:extLst>
                </a:gridCol>
                <a:gridCol w="2849562">
                  <a:extLst>
                    <a:ext uri="{9D8B030D-6E8A-4147-A177-3AD203B41FA5}">
                      <a16:colId xmlns:a16="http://schemas.microsoft.com/office/drawing/2014/main" xmlns="" val="20002"/>
                    </a:ext>
                  </a:extLst>
                </a:gridCol>
              </a:tblGrid>
              <a:tr h="370840">
                <a:tc>
                  <a:txBody>
                    <a:bodyPr/>
                    <a:lstStyle/>
                    <a:p>
                      <a:pPr algn="ctr"/>
                      <a:r>
                        <a:rPr lang="en-US" dirty="0">
                          <a:effectLst/>
                          <a:latin typeface="ITC Officina Serif"/>
                        </a:rPr>
                        <a:t>Study*</a:t>
                      </a:r>
                    </a:p>
                  </a:txBody>
                  <a:tcPr/>
                </a:tc>
                <a:tc>
                  <a:txBody>
                    <a:bodyPr/>
                    <a:lstStyle/>
                    <a:p>
                      <a:pPr algn="ctr"/>
                      <a:r>
                        <a:rPr lang="en-US" dirty="0">
                          <a:effectLst/>
                          <a:latin typeface="ITC Officina Serif"/>
                        </a:rPr>
                        <a:t>45-day</a:t>
                      </a:r>
                    </a:p>
                  </a:txBody>
                  <a:tcPr/>
                </a:tc>
                <a:tc>
                  <a:txBody>
                    <a:bodyPr/>
                    <a:lstStyle/>
                    <a:p>
                      <a:pPr algn="ctr"/>
                      <a:r>
                        <a:rPr lang="en-US" dirty="0">
                          <a:effectLst/>
                          <a:latin typeface="ITC Officina Serif"/>
                        </a:rPr>
                        <a:t>12-month</a:t>
                      </a:r>
                    </a:p>
                  </a:txBody>
                  <a:tcPr/>
                </a:tc>
                <a:extLst>
                  <a:ext uri="{0D108BD9-81ED-4DB2-BD59-A6C34878D82A}">
                    <a16:rowId xmlns:a16="http://schemas.microsoft.com/office/drawing/2014/main" xmlns="" val="10000"/>
                  </a:ext>
                </a:extLst>
              </a:tr>
              <a:tr h="370840">
                <a:tc>
                  <a:txBody>
                    <a:bodyPr/>
                    <a:lstStyle/>
                    <a:p>
                      <a:r>
                        <a:rPr lang="en-US" sz="2000" b="1" dirty="0">
                          <a:solidFill>
                            <a:schemeClr val="accent6">
                              <a:lumMod val="75000"/>
                            </a:schemeClr>
                          </a:solidFill>
                          <a:effectLst/>
                          <a:latin typeface="ITC Officina Serif"/>
                        </a:rPr>
                        <a:t>PROTECT AF</a:t>
                      </a:r>
                      <a:r>
                        <a:rPr lang="en-US" sz="2000" b="1" baseline="30000" dirty="0">
                          <a:solidFill>
                            <a:schemeClr val="accent6">
                              <a:lumMod val="75000"/>
                            </a:schemeClr>
                          </a:solidFill>
                          <a:effectLst/>
                          <a:latin typeface="ITC Officina Serif"/>
                        </a:rPr>
                        <a:t>1</a:t>
                      </a:r>
                    </a:p>
                  </a:txBody>
                  <a:tcPr>
                    <a:solidFill>
                      <a:schemeClr val="bg1">
                        <a:lumMod val="95000"/>
                      </a:schemeClr>
                    </a:solidFill>
                  </a:tcPr>
                </a:tc>
                <a:tc>
                  <a:txBody>
                    <a:bodyPr/>
                    <a:lstStyle/>
                    <a:p>
                      <a:pPr algn="ctr"/>
                      <a:r>
                        <a:rPr lang="en-US" sz="2000" b="1" dirty="0">
                          <a:solidFill>
                            <a:schemeClr val="accent6">
                              <a:lumMod val="75000"/>
                            </a:schemeClr>
                          </a:solidFill>
                          <a:effectLst/>
                          <a:latin typeface="ITC Officina Serif"/>
                        </a:rPr>
                        <a:t>87%</a:t>
                      </a:r>
                    </a:p>
                  </a:txBody>
                  <a:tcPr/>
                </a:tc>
                <a:tc>
                  <a:txBody>
                    <a:bodyPr/>
                    <a:lstStyle/>
                    <a:p>
                      <a:pPr algn="ctr"/>
                      <a:r>
                        <a:rPr lang="en-US" sz="2000" b="1" dirty="0">
                          <a:solidFill>
                            <a:schemeClr val="accent6">
                              <a:lumMod val="75000"/>
                            </a:schemeClr>
                          </a:solidFill>
                          <a:effectLst/>
                          <a:latin typeface="ITC Officina Serif"/>
                        </a:rPr>
                        <a:t>&gt;93%</a:t>
                      </a:r>
                    </a:p>
                  </a:txBody>
                  <a:tcPr/>
                </a:tc>
                <a:extLst>
                  <a:ext uri="{0D108BD9-81ED-4DB2-BD59-A6C34878D82A}">
                    <a16:rowId xmlns:a16="http://schemas.microsoft.com/office/drawing/2014/main" xmlns="" val="10001"/>
                  </a:ext>
                </a:extLst>
              </a:tr>
              <a:tr h="370840">
                <a:tc>
                  <a:txBody>
                    <a:bodyPr/>
                    <a:lstStyle/>
                    <a:p>
                      <a:r>
                        <a:rPr lang="en-US" sz="2000" b="1" dirty="0">
                          <a:solidFill>
                            <a:schemeClr val="accent6">
                              <a:lumMod val="75000"/>
                            </a:schemeClr>
                          </a:solidFill>
                          <a:effectLst/>
                          <a:latin typeface="ITC Officina Serif"/>
                        </a:rPr>
                        <a:t>CAP</a:t>
                      </a:r>
                      <a:r>
                        <a:rPr lang="en-US" sz="2000" b="1" baseline="30000" dirty="0">
                          <a:solidFill>
                            <a:schemeClr val="accent6">
                              <a:lumMod val="75000"/>
                            </a:schemeClr>
                          </a:solidFill>
                          <a:effectLst/>
                          <a:latin typeface="ITC Officina Serif"/>
                        </a:rPr>
                        <a:t>2</a:t>
                      </a:r>
                    </a:p>
                  </a:txBody>
                  <a:tcPr>
                    <a:solidFill>
                      <a:schemeClr val="bg1">
                        <a:lumMod val="95000"/>
                      </a:schemeClr>
                    </a:solidFill>
                  </a:tcPr>
                </a:tc>
                <a:tc>
                  <a:txBody>
                    <a:bodyPr/>
                    <a:lstStyle/>
                    <a:p>
                      <a:pPr algn="ctr"/>
                      <a:r>
                        <a:rPr lang="en-US" sz="2000" b="1" dirty="0">
                          <a:solidFill>
                            <a:schemeClr val="accent6">
                              <a:lumMod val="75000"/>
                            </a:schemeClr>
                          </a:solidFill>
                          <a:effectLst/>
                          <a:latin typeface="ITC Officina Serif"/>
                        </a:rPr>
                        <a:t>96%</a:t>
                      </a:r>
                    </a:p>
                  </a:txBody>
                  <a:tcPr/>
                </a:tc>
                <a:tc>
                  <a:txBody>
                    <a:bodyPr/>
                    <a:lstStyle/>
                    <a:p>
                      <a:pPr algn="ctr"/>
                      <a:r>
                        <a:rPr lang="en-US" sz="2000" b="1" dirty="0">
                          <a:solidFill>
                            <a:schemeClr val="accent6">
                              <a:lumMod val="75000"/>
                            </a:schemeClr>
                          </a:solidFill>
                          <a:effectLst/>
                          <a:latin typeface="ITC Officina Serif"/>
                        </a:rPr>
                        <a:t>&gt;96%</a:t>
                      </a:r>
                    </a:p>
                  </a:txBody>
                  <a:tcPr/>
                </a:tc>
                <a:extLst>
                  <a:ext uri="{0D108BD9-81ED-4DB2-BD59-A6C34878D82A}">
                    <a16:rowId xmlns:a16="http://schemas.microsoft.com/office/drawing/2014/main" xmlns="" val="10002"/>
                  </a:ext>
                </a:extLst>
              </a:tr>
              <a:tr h="370840">
                <a:tc>
                  <a:txBody>
                    <a:bodyPr/>
                    <a:lstStyle/>
                    <a:p>
                      <a:r>
                        <a:rPr lang="en-US" sz="2000" b="1" dirty="0">
                          <a:solidFill>
                            <a:schemeClr val="accent6">
                              <a:lumMod val="75000"/>
                            </a:schemeClr>
                          </a:solidFill>
                          <a:effectLst/>
                          <a:latin typeface="ITC Officina Serif"/>
                        </a:rPr>
                        <a:t>PREVAIL</a:t>
                      </a:r>
                      <a:r>
                        <a:rPr lang="en-US" sz="2000" b="1" baseline="30000" dirty="0">
                          <a:solidFill>
                            <a:schemeClr val="accent6">
                              <a:lumMod val="75000"/>
                            </a:schemeClr>
                          </a:solidFill>
                          <a:effectLst/>
                          <a:latin typeface="ITC Officina Serif"/>
                        </a:rPr>
                        <a:t>3</a:t>
                      </a:r>
                    </a:p>
                  </a:txBody>
                  <a:tcPr>
                    <a:solidFill>
                      <a:schemeClr val="bg1">
                        <a:lumMod val="95000"/>
                      </a:schemeClr>
                    </a:solidFill>
                  </a:tcPr>
                </a:tc>
                <a:tc>
                  <a:txBody>
                    <a:bodyPr/>
                    <a:lstStyle/>
                    <a:p>
                      <a:pPr algn="ctr"/>
                      <a:r>
                        <a:rPr lang="en-US" sz="2000" b="1" dirty="0">
                          <a:solidFill>
                            <a:schemeClr val="accent6">
                              <a:lumMod val="75000"/>
                            </a:schemeClr>
                          </a:solidFill>
                          <a:effectLst/>
                          <a:latin typeface="ITC Officina Serif"/>
                        </a:rPr>
                        <a:t>92%</a:t>
                      </a:r>
                    </a:p>
                  </a:txBody>
                  <a:tcPr/>
                </a:tc>
                <a:tc>
                  <a:txBody>
                    <a:bodyPr/>
                    <a:lstStyle/>
                    <a:p>
                      <a:pPr algn="ctr"/>
                      <a:r>
                        <a:rPr lang="en-US" sz="2000" b="1" dirty="0">
                          <a:solidFill>
                            <a:schemeClr val="accent6">
                              <a:lumMod val="75000"/>
                            </a:schemeClr>
                          </a:solidFill>
                          <a:effectLst/>
                          <a:latin typeface="ITC Officina Serif"/>
                        </a:rPr>
                        <a:t>&gt;99%</a:t>
                      </a:r>
                    </a:p>
                  </a:txBody>
                  <a:tcPr/>
                </a:tc>
                <a:extLst>
                  <a:ext uri="{0D108BD9-81ED-4DB2-BD59-A6C34878D82A}">
                    <a16:rowId xmlns:a16="http://schemas.microsoft.com/office/drawing/2014/main" xmlns="" val="10003"/>
                  </a:ext>
                </a:extLst>
              </a:tr>
            </a:tbl>
          </a:graphicData>
        </a:graphic>
      </p:graphicFrame>
      <p:sp>
        <p:nvSpPr>
          <p:cNvPr id="10" name="TextBox 9"/>
          <p:cNvSpPr txBox="1"/>
          <p:nvPr/>
        </p:nvSpPr>
        <p:spPr>
          <a:xfrm>
            <a:off x="304800" y="1729466"/>
            <a:ext cx="8534400" cy="584775"/>
          </a:xfrm>
          <a:prstGeom prst="rect">
            <a:avLst/>
          </a:prstGeom>
          <a:noFill/>
        </p:spPr>
        <p:txBody>
          <a:bodyPr wrap="square" rtlCol="0">
            <a:spAutoFit/>
          </a:bodyPr>
          <a:lstStyle/>
          <a:p>
            <a:pPr algn="ctr"/>
            <a:r>
              <a:rPr lang="en-US" sz="3200" b="1" dirty="0">
                <a:solidFill>
                  <a:srgbClr val="00467F"/>
                </a:solidFill>
                <a:latin typeface="ITC Officina Serif"/>
              </a:rPr>
              <a:t>Warfarin Cessation</a:t>
            </a:r>
          </a:p>
        </p:txBody>
      </p:sp>
      <p:sp>
        <p:nvSpPr>
          <p:cNvPr id="13" name="Rectangle 12"/>
          <p:cNvSpPr/>
          <p:nvPr/>
        </p:nvSpPr>
        <p:spPr>
          <a:xfrm>
            <a:off x="3848" y="6553200"/>
            <a:ext cx="8378152" cy="338554"/>
          </a:xfrm>
          <a:prstGeom prst="rect">
            <a:avLst/>
          </a:prstGeom>
        </p:spPr>
        <p:txBody>
          <a:bodyPr wrap="square">
            <a:spAutoFit/>
          </a:bodyPr>
          <a:lstStyle/>
          <a:p>
            <a:pPr eaLnBrk="0" fontAlgn="base" hangingPunct="0">
              <a:spcBef>
                <a:spcPct val="0"/>
              </a:spcBef>
              <a:spcAft>
                <a:spcPct val="0"/>
              </a:spcAft>
            </a:pPr>
            <a:r>
              <a:rPr lang="en-US" sz="800" dirty="0">
                <a:solidFill>
                  <a:schemeClr val="bg1">
                    <a:lumMod val="75000"/>
                  </a:schemeClr>
                </a:solidFill>
                <a:latin typeface="ITC Officina Serif"/>
              </a:rPr>
              <a:t>*CAP2 N/R</a:t>
            </a:r>
          </a:p>
          <a:p>
            <a:pPr eaLnBrk="0" fontAlgn="base" hangingPunct="0">
              <a:spcBef>
                <a:spcPct val="0"/>
              </a:spcBef>
              <a:spcAft>
                <a:spcPct val="0"/>
              </a:spcAft>
            </a:pPr>
            <a:r>
              <a:rPr lang="en-US" sz="800" dirty="0">
                <a:solidFill>
                  <a:schemeClr val="bg1">
                    <a:lumMod val="75000"/>
                  </a:schemeClr>
                </a:solidFill>
                <a:latin typeface="ITC Officina Serif"/>
              </a:rPr>
              <a:t>1 Reddy, VY et al. Circulation. 2011;123:417-424; </a:t>
            </a:r>
            <a:r>
              <a:rPr lang="en-US" sz="800" dirty="0">
                <a:solidFill>
                  <a:schemeClr val="bg1">
                    <a:lumMod val="75000"/>
                  </a:schemeClr>
                </a:solidFill>
              </a:rPr>
              <a:t>2 </a:t>
            </a:r>
            <a:r>
              <a:rPr lang="en-US" sz="800" dirty="0" err="1">
                <a:solidFill>
                  <a:schemeClr val="bg1">
                    <a:lumMod val="75000"/>
                  </a:schemeClr>
                </a:solidFill>
              </a:rPr>
              <a:t>Kar</a:t>
            </a:r>
            <a:r>
              <a:rPr lang="en-US" sz="800" dirty="0">
                <a:solidFill>
                  <a:schemeClr val="bg1">
                    <a:lumMod val="75000"/>
                  </a:schemeClr>
                </a:solidFill>
              </a:rPr>
              <a:t> S et al. TCT 2017 (Abstract);; </a:t>
            </a:r>
            <a:r>
              <a:rPr lang="en-US" sz="800" dirty="0">
                <a:solidFill>
                  <a:schemeClr val="bg1">
                    <a:lumMod val="75000"/>
                  </a:schemeClr>
                </a:solidFill>
                <a:latin typeface="ITC Officina Serif"/>
              </a:rPr>
              <a:t>3 Holmes, DR et al. </a:t>
            </a:r>
            <a:r>
              <a:rPr lang="en-US" sz="800" i="1" dirty="0">
                <a:solidFill>
                  <a:schemeClr val="bg1">
                    <a:lumMod val="75000"/>
                  </a:schemeClr>
                </a:solidFill>
                <a:latin typeface="ITC Officina Serif"/>
              </a:rPr>
              <a:t>JACC</a:t>
            </a:r>
            <a:r>
              <a:rPr lang="en-US" sz="800" dirty="0">
                <a:solidFill>
                  <a:schemeClr val="bg1">
                    <a:lumMod val="75000"/>
                  </a:schemeClr>
                </a:solidFill>
                <a:latin typeface="ITC Officina Serif"/>
              </a:rPr>
              <a:t> 2014; 64(1):1-12.</a:t>
            </a:r>
          </a:p>
        </p:txBody>
      </p:sp>
    </p:spTree>
    <p:extLst>
      <p:ext uri="{BB962C8B-B14F-4D97-AF65-F5344CB8AC3E}">
        <p14:creationId xmlns:p14="http://schemas.microsoft.com/office/powerpoint/2010/main" val="10539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236" y="1600200"/>
            <a:ext cx="8855193" cy="4777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WATCHMAN Comparable to Warfarin for Ischemic Stroke in 2 RCT, 4 Registries</a:t>
            </a:r>
          </a:p>
        </p:txBody>
      </p:sp>
      <p:sp>
        <p:nvSpPr>
          <p:cNvPr id="4" name="Rectangle 3"/>
          <p:cNvSpPr/>
          <p:nvPr/>
        </p:nvSpPr>
        <p:spPr>
          <a:xfrm>
            <a:off x="10236" y="6477000"/>
            <a:ext cx="7533564" cy="369332"/>
          </a:xfrm>
          <a:prstGeom prst="rect">
            <a:avLst/>
          </a:prstGeom>
        </p:spPr>
        <p:txBody>
          <a:bodyPr wrap="square">
            <a:spAutoFit/>
          </a:bodyPr>
          <a:lstStyle/>
          <a:p>
            <a:r>
              <a:rPr lang="en-US" sz="900" dirty="0">
                <a:solidFill>
                  <a:schemeClr val="accent6">
                    <a:lumMod val="60000"/>
                    <a:lumOff val="40000"/>
                  </a:schemeClr>
                </a:solidFill>
              </a:rPr>
              <a:t>Source: . Reddy VY, </a:t>
            </a:r>
            <a:r>
              <a:rPr lang="en-US" sz="900" dirty="0" err="1">
                <a:solidFill>
                  <a:schemeClr val="accent6">
                    <a:lumMod val="60000"/>
                    <a:lumOff val="40000"/>
                  </a:schemeClr>
                </a:solidFill>
              </a:rPr>
              <a:t>Doshi</a:t>
            </a:r>
            <a:r>
              <a:rPr lang="en-US" sz="900" dirty="0">
                <a:solidFill>
                  <a:schemeClr val="accent6">
                    <a:lumMod val="60000"/>
                    <a:lumOff val="40000"/>
                  </a:schemeClr>
                </a:solidFill>
              </a:rPr>
              <a:t> SK, </a:t>
            </a:r>
            <a:r>
              <a:rPr lang="en-US" sz="900" dirty="0" err="1">
                <a:solidFill>
                  <a:schemeClr val="accent6">
                    <a:lumMod val="60000"/>
                    <a:lumOff val="40000"/>
                  </a:schemeClr>
                </a:solidFill>
              </a:rPr>
              <a:t>Kar</a:t>
            </a:r>
            <a:r>
              <a:rPr lang="en-US" sz="900" dirty="0">
                <a:solidFill>
                  <a:schemeClr val="accent6">
                    <a:lumMod val="60000"/>
                    <a:lumOff val="40000"/>
                  </a:schemeClr>
                </a:solidFill>
              </a:rPr>
              <a:t> S, et al. 5-Year Outcomes After Left Atrial Appendage Closure: From the PREVAIL and PROTECT AF Trials. J. Am </a:t>
            </a:r>
            <a:r>
              <a:rPr lang="en-US" sz="900" dirty="0" err="1">
                <a:solidFill>
                  <a:schemeClr val="accent6">
                    <a:lumMod val="60000"/>
                    <a:lumOff val="40000"/>
                  </a:schemeClr>
                </a:solidFill>
              </a:rPr>
              <a:t>Coll</a:t>
            </a:r>
            <a:r>
              <a:rPr lang="en-US" sz="900" dirty="0">
                <a:solidFill>
                  <a:schemeClr val="accent6">
                    <a:lumMod val="60000"/>
                    <a:lumOff val="40000"/>
                  </a:schemeClr>
                </a:solidFill>
              </a:rPr>
              <a:t> </a:t>
            </a:r>
            <a:r>
              <a:rPr lang="en-US" sz="900" dirty="0" err="1">
                <a:solidFill>
                  <a:schemeClr val="accent6">
                    <a:lumMod val="60000"/>
                    <a:lumOff val="40000"/>
                  </a:schemeClr>
                </a:solidFill>
              </a:rPr>
              <a:t>Cardiol</a:t>
            </a:r>
            <a:r>
              <a:rPr lang="en-US" sz="900" dirty="0">
                <a:solidFill>
                  <a:schemeClr val="accent6">
                    <a:lumMod val="60000"/>
                    <a:lumOff val="40000"/>
                  </a:schemeClr>
                </a:solidFill>
              </a:rPr>
              <a:t>. 2017; In Press</a:t>
            </a:r>
          </a:p>
        </p:txBody>
      </p:sp>
    </p:spTree>
    <p:extLst>
      <p:ext uri="{BB962C8B-B14F-4D97-AF65-F5344CB8AC3E}">
        <p14:creationId xmlns:p14="http://schemas.microsoft.com/office/powerpoint/2010/main" val="28324094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47650"/>
            <a:ext cx="6172200" cy="838200"/>
          </a:xfrm>
        </p:spPr>
        <p:txBody>
          <a:bodyPr>
            <a:noAutofit/>
          </a:bodyPr>
          <a:lstStyle/>
          <a:p>
            <a:r>
              <a:rPr lang="en-US" sz="2200" dirty="0"/>
              <a:t>WATCHMAN is the most studied LAAC Device with Long-term Clinical Data</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517451538"/>
              </p:ext>
            </p:extLst>
          </p:nvPr>
        </p:nvGraphicFramePr>
        <p:xfrm>
          <a:off x="76200" y="1524000"/>
          <a:ext cx="8839200" cy="4930328"/>
        </p:xfrm>
        <a:graphic>
          <a:graphicData uri="http://schemas.openxmlformats.org/drawingml/2006/table">
            <a:tbl>
              <a:tblPr firstRow="1" firstCol="1">
                <a:tableStyleId>{9DCAF9ED-07DC-4A11-8D7F-57B35C25682E}</a:tableStyleId>
              </a:tblPr>
              <a:tblGrid>
                <a:gridCol w="1306664">
                  <a:extLst>
                    <a:ext uri="{9D8B030D-6E8A-4147-A177-3AD203B41FA5}">
                      <a16:colId xmlns:a16="http://schemas.microsoft.com/office/drawing/2014/main" xmlns="" val="20000"/>
                    </a:ext>
                  </a:extLst>
                </a:gridCol>
                <a:gridCol w="2843917">
                  <a:extLst>
                    <a:ext uri="{9D8B030D-6E8A-4147-A177-3AD203B41FA5}">
                      <a16:colId xmlns:a16="http://schemas.microsoft.com/office/drawing/2014/main" xmlns="" val="20001"/>
                    </a:ext>
                  </a:extLst>
                </a:gridCol>
                <a:gridCol w="4688619">
                  <a:extLst>
                    <a:ext uri="{9D8B030D-6E8A-4147-A177-3AD203B41FA5}">
                      <a16:colId xmlns:a16="http://schemas.microsoft.com/office/drawing/2014/main" xmlns="" val="20002"/>
                    </a:ext>
                  </a:extLst>
                </a:gridCol>
              </a:tblGrid>
              <a:tr h="414020">
                <a:tc>
                  <a:txBody>
                    <a:bodyPr/>
                    <a:lstStyle/>
                    <a:p>
                      <a:pPr algn="ctr"/>
                      <a:endParaRPr lang="en-US" sz="1800" b="1" dirty="0"/>
                    </a:p>
                  </a:txBody>
                  <a:tcPr anchor="b">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2"/>
                    </a:solidFill>
                  </a:tcPr>
                </a:tc>
                <a:tc gridSpan="2">
                  <a:txBody>
                    <a:bodyPr/>
                    <a:lstStyle/>
                    <a:p>
                      <a:pPr algn="ctr"/>
                      <a:r>
                        <a:rPr lang="en-US" sz="1800" dirty="0"/>
                        <a:t>Results</a:t>
                      </a:r>
                    </a:p>
                  </a:txBody>
                  <a:tcPr anchor="b">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en-US" dirty="0"/>
                    </a:p>
                  </a:txBody>
                  <a:tcPr anchor="b"/>
                </a:tc>
                <a:extLst>
                  <a:ext uri="{0D108BD9-81ED-4DB2-BD59-A6C34878D82A}">
                    <a16:rowId xmlns:a16="http://schemas.microsoft.com/office/drawing/2014/main" xmlns="" val="10000"/>
                  </a:ext>
                </a:extLst>
              </a:tr>
              <a:tr h="598479">
                <a:tc>
                  <a:txBody>
                    <a:bodyPr/>
                    <a:lstStyle/>
                    <a:p>
                      <a:pPr algn="ctr"/>
                      <a:r>
                        <a:rPr lang="en-US" sz="1600" b="1" dirty="0"/>
                        <a:t>Safety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solidFill>
                          <a:effectLst/>
                          <a:uLnTx/>
                          <a:uFillTx/>
                          <a:latin typeface="+mn-lt"/>
                        </a:rPr>
                        <a:t>WATCHMAN procedure is </a:t>
                      </a:r>
                      <a:r>
                        <a:rPr kumimoji="0" lang="en-US" sz="1600" b="1" i="0" u="none" strike="noStrike" kern="1200" cap="none" spc="0" normalizeH="0" baseline="0" noProof="0" dirty="0">
                          <a:ln>
                            <a:noFill/>
                          </a:ln>
                          <a:solidFill>
                            <a:schemeClr val="accent1"/>
                          </a:solidFill>
                          <a:effectLst/>
                          <a:uLnTx/>
                          <a:uFillTx/>
                          <a:latin typeface="+mn-lt"/>
                        </a:rPr>
                        <a:t>safe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4"/>
                          </a:solidFill>
                          <a:effectLst/>
                          <a:uLnTx/>
                          <a:uFillTx/>
                          <a:latin typeface="+mn-lt"/>
                        </a:rPr>
                        <a:t>95%</a:t>
                      </a:r>
                      <a:r>
                        <a:rPr kumimoji="0" lang="en-US" sz="1600" b="0" i="0" u="none" strike="noStrike" kern="1200" cap="none" spc="0" normalizeH="0" baseline="0" noProof="0" dirty="0">
                          <a:ln>
                            <a:noFill/>
                          </a:ln>
                          <a:solidFill>
                            <a:schemeClr val="accent1"/>
                          </a:solidFill>
                          <a:effectLst/>
                          <a:uLnTx/>
                          <a:uFillTx/>
                          <a:latin typeface="+mn-lt"/>
                        </a:rPr>
                        <a:t> implant success;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4"/>
                          </a:solidFill>
                          <a:effectLst/>
                          <a:uLnTx/>
                          <a:uFillTx/>
                          <a:latin typeface="+mn-lt"/>
                        </a:rPr>
                        <a:t>~1.5%</a:t>
                      </a:r>
                      <a:r>
                        <a:rPr kumimoji="0" lang="en-US" sz="1600" b="1" i="0" u="none" strike="noStrike" kern="1200" cap="none" spc="0" normalizeH="0" baseline="0" noProof="0" dirty="0">
                          <a:ln>
                            <a:noFill/>
                          </a:ln>
                          <a:solidFill>
                            <a:schemeClr val="accent1"/>
                          </a:solidFill>
                          <a:effectLst/>
                          <a:uLnTx/>
                          <a:uFillTx/>
                          <a:latin typeface="+mn-lt"/>
                        </a:rPr>
                        <a:t> </a:t>
                      </a:r>
                      <a:r>
                        <a:rPr kumimoji="0" lang="en-US" sz="1600" b="0" i="0" u="none" strike="noStrike" kern="1200" cap="none" spc="0" normalizeH="0" baseline="0" noProof="0" dirty="0">
                          <a:ln>
                            <a:noFill/>
                          </a:ln>
                          <a:solidFill>
                            <a:schemeClr val="accent1"/>
                          </a:solidFill>
                          <a:effectLst/>
                          <a:uLnTx/>
                          <a:uFillTx/>
                          <a:latin typeface="+mn-lt"/>
                        </a:rPr>
                        <a:t>complication rates</a:t>
                      </a:r>
                      <a:r>
                        <a:rPr kumimoji="0" lang="en-US" sz="1600" b="0" i="0" u="none" strike="noStrike" kern="1200" cap="none" spc="0" normalizeH="0" baseline="30000" noProof="0" dirty="0">
                          <a:ln>
                            <a:noFill/>
                          </a:ln>
                          <a:solidFill>
                            <a:schemeClr val="accent1"/>
                          </a:solidFill>
                          <a:effectLst/>
                          <a:uLnTx/>
                          <a:uFillTx/>
                          <a:latin typeface="+mn-lt"/>
                        </a:rPr>
                        <a:t>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598479">
                <a:tc>
                  <a:txBody>
                    <a:bodyPr/>
                    <a:lstStyle/>
                    <a:p>
                      <a:pPr algn="ctr"/>
                      <a:r>
                        <a:rPr lang="en-US" sz="1600" b="1" dirty="0"/>
                        <a:t>Primary Efficacy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solidFill>
                            <a:schemeClr val="accent1"/>
                          </a:solidFill>
                          <a:effectLst/>
                          <a:uLnTx/>
                          <a:uFillTx/>
                        </a:rPr>
                        <a:t>WATCHMAN </a:t>
                      </a:r>
                      <a:r>
                        <a:rPr kumimoji="0" lang="en-US" sz="1600" b="1" u="none" strike="noStrike" kern="1200" cap="none" spc="0" normalizeH="0" baseline="0" noProof="0" dirty="0">
                          <a:ln>
                            <a:noFill/>
                          </a:ln>
                          <a:solidFill>
                            <a:schemeClr val="accent1"/>
                          </a:solidFill>
                          <a:effectLst/>
                          <a:uLnTx/>
                          <a:uFillTx/>
                        </a:rPr>
                        <a:t>comparable</a:t>
                      </a:r>
                      <a:r>
                        <a:rPr kumimoji="0" lang="en-US" sz="1600" u="none" strike="noStrike" kern="1200" cap="none" spc="0" normalizeH="0" baseline="0" noProof="0" dirty="0">
                          <a:ln>
                            <a:noFill/>
                          </a:ln>
                          <a:solidFill>
                            <a:schemeClr val="accent1"/>
                          </a:solidFill>
                          <a:effectLst/>
                          <a:uLnTx/>
                          <a:uFillTx/>
                        </a:rPr>
                        <a:t> to warfarin</a:t>
                      </a:r>
                      <a:endParaRPr kumimoji="0" lang="en-US" sz="1600" b="0" i="0" u="none" strike="noStrike" kern="1200" cap="none" spc="0" normalizeH="0" baseline="0" noProof="0" dirty="0">
                        <a:ln>
                          <a:noFill/>
                        </a:ln>
                        <a:solidFill>
                          <a:schemeClr val="accent1"/>
                        </a:solidFill>
                        <a:effectLst/>
                        <a:uLnTx/>
                        <a:uFillTx/>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4"/>
                          </a:solidFill>
                          <a:effectLst/>
                          <a:uLnTx/>
                          <a:uFillTx/>
                          <a:latin typeface="+mn-lt"/>
                        </a:rPr>
                        <a:t>18%</a:t>
                      </a:r>
                      <a:r>
                        <a:rPr kumimoji="0" lang="en-US" sz="1600" b="1" i="0" u="none" strike="noStrike" kern="1200" cap="none" spc="0" normalizeH="0" baseline="0" noProof="0" dirty="0">
                          <a:ln>
                            <a:noFill/>
                          </a:ln>
                          <a:solidFill>
                            <a:schemeClr val="accent1"/>
                          </a:solidFill>
                          <a:effectLst/>
                          <a:uLnTx/>
                          <a:uFillTx/>
                          <a:latin typeface="+mn-lt"/>
                        </a:rPr>
                        <a:t> </a:t>
                      </a:r>
                      <a:r>
                        <a:rPr kumimoji="0" lang="en-US" sz="1600" b="0" i="0" u="none" strike="noStrike" kern="1200" cap="none" spc="0" normalizeH="0" baseline="0" noProof="0" dirty="0">
                          <a:ln>
                            <a:noFill/>
                          </a:ln>
                          <a:solidFill>
                            <a:schemeClr val="accent1"/>
                          </a:solidFill>
                          <a:effectLst/>
                          <a:uLnTx/>
                          <a:uFillTx/>
                          <a:latin typeface="+mn-lt"/>
                        </a:rPr>
                        <a:t>reduction in events (p=0.27)</a:t>
                      </a:r>
                      <a:r>
                        <a:rPr kumimoji="0" lang="en-US" sz="1600" b="0" i="0" u="none" strike="noStrike" kern="1200" cap="none" spc="0" normalizeH="0" baseline="30000" noProof="0" dirty="0">
                          <a:ln>
                            <a:noFill/>
                          </a:ln>
                          <a:solidFill>
                            <a:schemeClr val="accent1"/>
                          </a:solidFill>
                          <a:effectLst/>
                          <a:uLnTx/>
                          <a:uFillTx/>
                          <a:latin typeface="+mn-lt"/>
                        </a:rPr>
                        <a:t>2</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850470">
                <a:tc>
                  <a:txBody>
                    <a:bodyPr/>
                    <a:lstStyle/>
                    <a:p>
                      <a:pPr algn="ctr"/>
                      <a:r>
                        <a:rPr lang="en-US" sz="1600" b="1" dirty="0"/>
                        <a:t>Stroke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r>
                        <a:rPr lang="en-US" sz="1600" dirty="0">
                          <a:solidFill>
                            <a:schemeClr val="accent1"/>
                          </a:solidFill>
                        </a:rPr>
                        <a:t>WATCHMAN</a:t>
                      </a:r>
                      <a:r>
                        <a:rPr lang="en-US" sz="1600" baseline="0" dirty="0">
                          <a:solidFill>
                            <a:schemeClr val="accent1"/>
                          </a:solidFill>
                        </a:rPr>
                        <a:t> </a:t>
                      </a:r>
                      <a:r>
                        <a:rPr lang="en-US" sz="1600" b="1" baseline="0" dirty="0">
                          <a:solidFill>
                            <a:schemeClr val="accent1"/>
                          </a:solidFill>
                        </a:rPr>
                        <a:t>comparable </a:t>
                      </a:r>
                      <a:r>
                        <a:rPr lang="en-US" sz="1600" baseline="0" dirty="0">
                          <a:solidFill>
                            <a:schemeClr val="accent1"/>
                          </a:solidFill>
                        </a:rPr>
                        <a:t>to warfarin</a:t>
                      </a:r>
                      <a:endParaRPr lang="en-US" sz="1600" dirty="0">
                        <a:solidFill>
                          <a:schemeClr val="accent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a:solidFill>
                            <a:schemeClr val="accent4"/>
                          </a:solidFill>
                          <a:latin typeface="+mn-lt"/>
                        </a:rPr>
                        <a:t>55% </a:t>
                      </a:r>
                      <a:r>
                        <a:rPr lang="en-US" sz="1600" b="0" dirty="0">
                          <a:solidFill>
                            <a:schemeClr val="accent1"/>
                          </a:solidFill>
                          <a:latin typeface="+mn-lt"/>
                        </a:rPr>
                        <a:t>reduction in disabling/fatal stroke (p=0.03)</a:t>
                      </a:r>
                      <a:r>
                        <a:rPr lang="en-US" sz="1600" b="0" baseline="30000" dirty="0">
                          <a:solidFill>
                            <a:schemeClr val="accent1"/>
                          </a:solidFill>
                          <a:latin typeface="+mn-lt"/>
                        </a:rPr>
                        <a:t>2</a:t>
                      </a:r>
                      <a:r>
                        <a:rPr lang="en-US" sz="1600" b="0" dirty="0">
                          <a:solidFill>
                            <a:schemeClr val="accent1"/>
                          </a:solidFill>
                          <a:latin typeface="+mn-lt"/>
                        </a:rPr>
                        <a:t>, largely driven by</a:t>
                      </a:r>
                    </a:p>
                    <a:p>
                      <a:pPr algn="ctr"/>
                      <a:r>
                        <a:rPr lang="en-US" sz="1600" b="1" dirty="0">
                          <a:solidFill>
                            <a:schemeClr val="accent4"/>
                          </a:solidFill>
                          <a:latin typeface="+mn-lt"/>
                        </a:rPr>
                        <a:t>80%</a:t>
                      </a:r>
                      <a:r>
                        <a:rPr lang="en-US" sz="1600" b="1" baseline="0" dirty="0">
                          <a:solidFill>
                            <a:schemeClr val="accent4"/>
                          </a:solidFill>
                          <a:latin typeface="+mn-lt"/>
                        </a:rPr>
                        <a:t> </a:t>
                      </a:r>
                      <a:r>
                        <a:rPr lang="en-US" sz="1600" b="0" baseline="0" dirty="0">
                          <a:solidFill>
                            <a:schemeClr val="accent1"/>
                          </a:solidFill>
                          <a:latin typeface="+mn-lt"/>
                        </a:rPr>
                        <a:t>reduction in hemorrhagic stroke (p</a:t>
                      </a:r>
                      <a:r>
                        <a:rPr lang="en-US" sz="1600" b="0" dirty="0">
                          <a:solidFill>
                            <a:schemeClr val="accent1"/>
                          </a:solidFill>
                          <a:latin typeface="+mn-lt"/>
                        </a:rPr>
                        <a:t>=0.003)</a:t>
                      </a:r>
                      <a:r>
                        <a:rPr lang="en-US" sz="1600" baseline="30000" dirty="0">
                          <a:solidFill>
                            <a:schemeClr val="accent1"/>
                          </a:solidFill>
                          <a:latin typeface="+mn-lt"/>
                        </a:rPr>
                        <a:t>2</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3"/>
                  </a:ext>
                </a:extLst>
              </a:tr>
              <a:tr h="767510">
                <a:tc>
                  <a:txBody>
                    <a:bodyPr/>
                    <a:lstStyle/>
                    <a:p>
                      <a:pPr algn="ctr"/>
                      <a:r>
                        <a:rPr lang="en-US" sz="1600" b="1" dirty="0"/>
                        <a:t>Mortality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r>
                        <a:rPr kumimoji="0" lang="en-US" sz="1600" u="none" strike="noStrike" kern="1200" cap="none" spc="0" normalizeH="0" baseline="0" noProof="0" dirty="0">
                          <a:ln>
                            <a:noFill/>
                          </a:ln>
                          <a:solidFill>
                            <a:schemeClr val="accent1"/>
                          </a:solidFill>
                          <a:effectLst/>
                          <a:uLnTx/>
                          <a:uFillTx/>
                        </a:rPr>
                        <a:t>WATCHMAN </a:t>
                      </a:r>
                      <a:r>
                        <a:rPr kumimoji="0" lang="en-US" sz="1600" b="1" u="none" strike="noStrike" kern="1200" cap="none" spc="0" normalizeH="0" baseline="0" noProof="0" dirty="0">
                          <a:ln>
                            <a:noFill/>
                          </a:ln>
                          <a:solidFill>
                            <a:schemeClr val="accent1"/>
                          </a:solidFill>
                          <a:effectLst/>
                          <a:uLnTx/>
                          <a:uFillTx/>
                        </a:rPr>
                        <a:t>statistically significant </a:t>
                      </a:r>
                      <a:r>
                        <a:rPr kumimoji="0" lang="en-US" sz="1600" u="none" strike="noStrike" kern="1200" cap="none" spc="0" normalizeH="0" baseline="0" noProof="0" dirty="0">
                          <a:ln>
                            <a:noFill/>
                          </a:ln>
                          <a:solidFill>
                            <a:schemeClr val="accent1"/>
                          </a:solidFill>
                          <a:effectLst/>
                          <a:uLnTx/>
                          <a:uFillTx/>
                        </a:rPr>
                        <a:t>to warfarin</a:t>
                      </a:r>
                      <a:endParaRPr lang="en-US" sz="1600" dirty="0">
                        <a:solidFill>
                          <a:schemeClr val="accent1"/>
                        </a:solidFill>
                        <a:latin typeface="Calibri" pitchFamily="34" charset="0"/>
                        <a:cs typeface="Calibri"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algn="ctr" defTabSz="914400" rtl="0" eaLnBrk="1" latinLnBrk="0" hangingPunct="1"/>
                      <a:r>
                        <a:rPr lang="en-US" sz="1600" b="1" kern="1200" baseline="0" dirty="0">
                          <a:solidFill>
                            <a:schemeClr val="accent4"/>
                          </a:solidFill>
                          <a:latin typeface="+mn-lt"/>
                          <a:ea typeface="+mn-ea"/>
                          <a:cs typeface="+mn-cs"/>
                        </a:rPr>
                        <a:t>27% </a:t>
                      </a:r>
                      <a:r>
                        <a:rPr lang="en-US" sz="1600" b="0" kern="1200" baseline="0" dirty="0">
                          <a:solidFill>
                            <a:schemeClr val="accent1"/>
                          </a:solidFill>
                          <a:latin typeface="+mn-lt"/>
                          <a:ea typeface="+mn-ea"/>
                          <a:cs typeface="+mn-cs"/>
                        </a:rPr>
                        <a:t>reduction in all-cause mortality (p=0.04)</a:t>
                      </a:r>
                      <a:r>
                        <a:rPr lang="en-US" sz="1600" b="0" kern="1200" baseline="30000" dirty="0">
                          <a:solidFill>
                            <a:schemeClr val="accent1"/>
                          </a:solidFill>
                          <a:latin typeface="+mn-lt"/>
                          <a:ea typeface="+mn-ea"/>
                          <a:cs typeface="+mn-cs"/>
                        </a:rPr>
                        <a:t>2</a:t>
                      </a:r>
                    </a:p>
                    <a:p>
                      <a:pPr marL="0" algn="ctr" defTabSz="914400" rtl="0" eaLnBrk="1" latinLnBrk="0" hangingPunct="1"/>
                      <a:r>
                        <a:rPr lang="en-US" sz="1600" b="1" kern="1200" baseline="0" dirty="0">
                          <a:solidFill>
                            <a:schemeClr val="accent4"/>
                          </a:solidFill>
                          <a:latin typeface="+mn-lt"/>
                          <a:ea typeface="+mn-ea"/>
                          <a:cs typeface="+mn-cs"/>
                        </a:rPr>
                        <a:t>41%</a:t>
                      </a:r>
                      <a:r>
                        <a:rPr lang="en-US" sz="1600" kern="1200" baseline="0" dirty="0">
                          <a:solidFill>
                            <a:schemeClr val="accent1"/>
                          </a:solidFill>
                          <a:latin typeface="+mn-lt"/>
                          <a:ea typeface="+mn-ea"/>
                          <a:cs typeface="+mn-cs"/>
                        </a:rPr>
                        <a:t> reduction in CV/unexplained mortality (p=0.03)</a:t>
                      </a:r>
                      <a:r>
                        <a:rPr lang="en-US" sz="1600" kern="1200" baseline="30000" dirty="0">
                          <a:solidFill>
                            <a:schemeClr val="accent1"/>
                          </a:solidFill>
                          <a:latin typeface="+mn-lt"/>
                          <a:ea typeface="+mn-ea"/>
                          <a:cs typeface="+mn-cs"/>
                        </a:rPr>
                        <a:t>2</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598479">
                <a:tc>
                  <a:txBody>
                    <a:bodyPr/>
                    <a:lstStyle/>
                    <a:p>
                      <a:pPr algn="ctr"/>
                      <a:r>
                        <a:rPr lang="en-US" sz="1600" b="1" dirty="0"/>
                        <a:t>Major Bleeding</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r>
                        <a:rPr lang="en-US" sz="1600" dirty="0">
                          <a:solidFill>
                            <a:schemeClr val="accent1"/>
                          </a:solidFill>
                        </a:rPr>
                        <a:t>WATCHMAN</a:t>
                      </a:r>
                      <a:r>
                        <a:rPr lang="en-US" sz="1600" baseline="0" dirty="0">
                          <a:solidFill>
                            <a:schemeClr val="accent1"/>
                          </a:solidFill>
                        </a:rPr>
                        <a:t> </a:t>
                      </a:r>
                      <a:r>
                        <a:rPr lang="en-US" sz="1600" b="1" baseline="0" dirty="0">
                          <a:solidFill>
                            <a:schemeClr val="accent1"/>
                          </a:solidFill>
                        </a:rPr>
                        <a:t>statistically significant </a:t>
                      </a:r>
                      <a:r>
                        <a:rPr lang="en-US" sz="1600" baseline="0" dirty="0">
                          <a:solidFill>
                            <a:schemeClr val="accent1"/>
                          </a:solidFill>
                        </a:rPr>
                        <a:t>to warfarin </a:t>
                      </a:r>
                      <a:r>
                        <a:rPr lang="en-US" sz="1600" b="1" baseline="0" dirty="0">
                          <a:solidFill>
                            <a:schemeClr val="accent1"/>
                          </a:solidFill>
                        </a:rPr>
                        <a:t>post-procedure</a:t>
                      </a:r>
                      <a:endParaRPr lang="en-US" sz="1600" b="1" dirty="0">
                        <a:solidFill>
                          <a:schemeClr val="accent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baseline="0" dirty="0">
                          <a:solidFill>
                            <a:schemeClr val="accent4"/>
                          </a:solidFill>
                          <a:latin typeface="+mn-lt"/>
                        </a:rPr>
                        <a:t>72%</a:t>
                      </a:r>
                      <a:r>
                        <a:rPr lang="en-US" sz="1600" b="1" baseline="0" dirty="0">
                          <a:solidFill>
                            <a:schemeClr val="accent1"/>
                          </a:solidFill>
                          <a:latin typeface="+mn-lt"/>
                        </a:rPr>
                        <a:t> </a:t>
                      </a:r>
                      <a:r>
                        <a:rPr lang="en-US" sz="1600" baseline="0" dirty="0">
                          <a:solidFill>
                            <a:schemeClr val="accent1"/>
                          </a:solidFill>
                          <a:latin typeface="+mn-lt"/>
                        </a:rPr>
                        <a:t>reduction after 6-months (p=0.001)</a:t>
                      </a:r>
                      <a:r>
                        <a:rPr lang="en-US" sz="1600" baseline="30000" dirty="0">
                          <a:solidFill>
                            <a:schemeClr val="accent1"/>
                          </a:solidFill>
                          <a:latin typeface="+mn-lt"/>
                        </a:rPr>
                        <a:t>3</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5"/>
                  </a:ext>
                </a:extLst>
              </a:tr>
              <a:tr h="598479">
                <a:tc>
                  <a:txBody>
                    <a:bodyPr/>
                    <a:lstStyle/>
                    <a:p>
                      <a:pPr algn="ctr"/>
                      <a:r>
                        <a:rPr lang="en-US" sz="1600" b="1" dirty="0"/>
                        <a:t>Warfarin</a:t>
                      </a:r>
                      <a:br>
                        <a:rPr lang="en-US" sz="1600" b="1" dirty="0"/>
                      </a:br>
                      <a:r>
                        <a:rPr lang="en-US" sz="1600" b="1" dirty="0"/>
                        <a:t>Cessation</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r>
                        <a:rPr lang="en-US" sz="1600" b="0" dirty="0">
                          <a:solidFill>
                            <a:schemeClr val="accent1"/>
                          </a:solidFill>
                          <a:latin typeface="+mn-lt"/>
                        </a:rPr>
                        <a:t>WATCHMAN allows the</a:t>
                      </a:r>
                      <a:r>
                        <a:rPr lang="en-US" sz="1600" b="1" dirty="0">
                          <a:solidFill>
                            <a:schemeClr val="accent1"/>
                          </a:solidFill>
                          <a:latin typeface="+mn-lt"/>
                        </a:rPr>
                        <a:t> majority </a:t>
                      </a:r>
                      <a:r>
                        <a:rPr lang="en-US" sz="1600" b="0" dirty="0">
                          <a:solidFill>
                            <a:schemeClr val="accent1"/>
                          </a:solidFill>
                          <a:latin typeface="+mn-lt"/>
                        </a:rPr>
                        <a:t>of</a:t>
                      </a:r>
                      <a:r>
                        <a:rPr lang="en-US" sz="1600" b="0" baseline="0" dirty="0">
                          <a:solidFill>
                            <a:schemeClr val="accent1"/>
                          </a:solidFill>
                          <a:latin typeface="+mn-lt"/>
                        </a:rPr>
                        <a:t> patients to</a:t>
                      </a:r>
                      <a:r>
                        <a:rPr lang="en-US" sz="1600" b="1" baseline="0" dirty="0">
                          <a:solidFill>
                            <a:schemeClr val="accent1"/>
                          </a:solidFill>
                          <a:latin typeface="+mn-lt"/>
                        </a:rPr>
                        <a:t> discontinue warfarin</a:t>
                      </a:r>
                      <a:endParaRPr lang="en-US" sz="1600" b="1" dirty="0">
                        <a:solidFill>
                          <a:schemeClr val="accent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a:solidFill>
                            <a:schemeClr val="accent4"/>
                          </a:solidFill>
                          <a:latin typeface="+mn-lt"/>
                        </a:rPr>
                        <a:t>92%</a:t>
                      </a:r>
                      <a:r>
                        <a:rPr lang="en-US" sz="1600" b="1" dirty="0">
                          <a:solidFill>
                            <a:schemeClr val="accent1"/>
                          </a:solidFill>
                          <a:latin typeface="+mn-lt"/>
                        </a:rPr>
                        <a:t> </a:t>
                      </a:r>
                      <a:r>
                        <a:rPr lang="en-US" sz="1600" dirty="0">
                          <a:solidFill>
                            <a:schemeClr val="accent1"/>
                          </a:solidFill>
                          <a:latin typeface="+mn-lt"/>
                        </a:rPr>
                        <a:t>of patients discontinue</a:t>
                      </a:r>
                      <a:r>
                        <a:rPr lang="en-US" sz="1600" baseline="0" dirty="0">
                          <a:solidFill>
                            <a:schemeClr val="accent1"/>
                          </a:solidFill>
                          <a:latin typeface="+mn-lt"/>
                        </a:rPr>
                        <a:t> after 45-days;</a:t>
                      </a:r>
                    </a:p>
                    <a:p>
                      <a:pPr algn="ctr"/>
                      <a:r>
                        <a:rPr lang="en-US" sz="1600" b="1" baseline="0" dirty="0">
                          <a:solidFill>
                            <a:schemeClr val="accent4"/>
                          </a:solidFill>
                          <a:latin typeface="+mn-lt"/>
                        </a:rPr>
                        <a:t>99%</a:t>
                      </a:r>
                      <a:r>
                        <a:rPr lang="en-US" sz="1600" baseline="0" dirty="0">
                          <a:solidFill>
                            <a:schemeClr val="accent1"/>
                          </a:solidFill>
                          <a:latin typeface="+mn-lt"/>
                        </a:rPr>
                        <a:t> of patients discontinue after 1 year</a:t>
                      </a:r>
                      <a:r>
                        <a:rPr lang="en-US" sz="1600" baseline="30000" dirty="0">
                          <a:solidFill>
                            <a:schemeClr val="accent1"/>
                          </a:solidFill>
                          <a:latin typeface="+mn-lt"/>
                        </a:rPr>
                        <a:t>4</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49" name="Rectangle 48"/>
          <p:cNvSpPr/>
          <p:nvPr/>
        </p:nvSpPr>
        <p:spPr>
          <a:xfrm>
            <a:off x="-44668" y="6433813"/>
            <a:ext cx="7893268" cy="338554"/>
          </a:xfrm>
          <a:prstGeom prst="rect">
            <a:avLst/>
          </a:prstGeom>
        </p:spPr>
        <p:txBody>
          <a:bodyPr wrap="square">
            <a:spAutoFit/>
          </a:bodyPr>
          <a:lstStyle/>
          <a:p>
            <a:pPr fontAlgn="base">
              <a:spcBef>
                <a:spcPct val="0"/>
              </a:spcBef>
              <a:spcAft>
                <a:spcPct val="0"/>
              </a:spcAft>
            </a:pPr>
            <a:r>
              <a:rPr lang="en-US" sz="800" dirty="0">
                <a:solidFill>
                  <a:schemeClr val="accent6">
                    <a:lumMod val="60000"/>
                    <a:lumOff val="40000"/>
                  </a:schemeClr>
                </a:solidFill>
              </a:rPr>
              <a:t>1. </a:t>
            </a:r>
            <a:r>
              <a:rPr lang="en-US" sz="800" dirty="0" err="1">
                <a:solidFill>
                  <a:srgbClr val="6A737B">
                    <a:lumMod val="60000"/>
                    <a:lumOff val="40000"/>
                  </a:srgbClr>
                </a:solidFill>
              </a:rPr>
              <a:t>Varosy</a:t>
            </a:r>
            <a:r>
              <a:rPr lang="en-US" sz="800" dirty="0">
                <a:solidFill>
                  <a:srgbClr val="6A737B">
                    <a:lumMod val="60000"/>
                    <a:lumOff val="40000"/>
                  </a:srgbClr>
                </a:solidFill>
              </a:rPr>
              <a:t> P et al. JACC 2018; 71</a:t>
            </a:r>
            <a:r>
              <a:rPr lang="en-US" altLang="en-US" sz="800" dirty="0">
                <a:solidFill>
                  <a:srgbClr val="6A737B">
                    <a:lumMod val="60000"/>
                    <a:lumOff val="40000"/>
                  </a:srgbClr>
                </a:solidFill>
              </a:rPr>
              <a:t>(11): A320. </a:t>
            </a:r>
            <a:r>
              <a:rPr lang="en-US" sz="800" dirty="0">
                <a:solidFill>
                  <a:schemeClr val="accent6">
                    <a:lumMod val="60000"/>
                    <a:lumOff val="40000"/>
                  </a:schemeClr>
                </a:solidFill>
              </a:rPr>
              <a:t> 2</a:t>
            </a:r>
            <a:r>
              <a:rPr lang="da-DK" sz="800" dirty="0">
                <a:solidFill>
                  <a:schemeClr val="accent6">
                    <a:lumMod val="60000"/>
                    <a:lumOff val="40000"/>
                  </a:schemeClr>
                </a:solidFill>
              </a:rPr>
              <a:t> </a:t>
            </a:r>
            <a:r>
              <a:rPr lang="en-US" sz="800" dirty="0">
                <a:solidFill>
                  <a:schemeClr val="accent6">
                    <a:lumMod val="60000"/>
                    <a:lumOff val="40000"/>
                  </a:schemeClr>
                </a:solidFill>
              </a:rPr>
              <a:t>Reddy VY et al. JACC. 2017; </a:t>
            </a:r>
            <a:r>
              <a:rPr lang="da-DK" sz="800" dirty="0">
                <a:solidFill>
                  <a:schemeClr val="bg1">
                    <a:lumMod val="75000"/>
                  </a:schemeClr>
                </a:solidFill>
              </a:rPr>
              <a:t>70(24): 2964-2975.</a:t>
            </a:r>
            <a:r>
              <a:rPr lang="en-US" sz="800" dirty="0">
                <a:solidFill>
                  <a:schemeClr val="accent6">
                    <a:lumMod val="60000"/>
                    <a:lumOff val="40000"/>
                  </a:schemeClr>
                </a:solidFill>
              </a:rPr>
              <a:t> 3. </a:t>
            </a:r>
            <a:r>
              <a:rPr lang="da-DK" sz="800" dirty="0">
                <a:solidFill>
                  <a:schemeClr val="accent6">
                    <a:lumMod val="60000"/>
                    <a:lumOff val="40000"/>
                  </a:schemeClr>
                </a:solidFill>
              </a:rPr>
              <a:t>Price, M. J., V. Y. Reddy, et al. JACC: CV Interv 2015; 8(15): 1925-1932;</a:t>
            </a:r>
            <a:r>
              <a:rPr lang="en-US" sz="800" dirty="0">
                <a:solidFill>
                  <a:schemeClr val="accent6">
                    <a:lumMod val="60000"/>
                    <a:lumOff val="40000"/>
                  </a:schemeClr>
                </a:solidFill>
              </a:rPr>
              <a:t>  4. </a:t>
            </a:r>
            <a:r>
              <a:rPr lang="da-DK" sz="800" dirty="0">
                <a:solidFill>
                  <a:schemeClr val="accent6">
                    <a:lumMod val="60000"/>
                    <a:lumOff val="40000"/>
                  </a:schemeClr>
                </a:solidFill>
              </a:rPr>
              <a:t>Holmes, DR et al.  JACC 2014;  64(1): 1-12; 6.</a:t>
            </a:r>
            <a:endParaRPr lang="en-US" sz="800" dirty="0">
              <a:solidFill>
                <a:schemeClr val="accent6">
                  <a:lumMod val="60000"/>
                  <a:lumOff val="40000"/>
                </a:schemeClr>
              </a:solidFill>
            </a:endParaRPr>
          </a:p>
        </p:txBody>
      </p:sp>
    </p:spTree>
    <p:extLst>
      <p:ext uri="{BB962C8B-B14F-4D97-AF65-F5344CB8AC3E}">
        <p14:creationId xmlns:p14="http://schemas.microsoft.com/office/powerpoint/2010/main" val="329752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2"/>
          </p:nvPr>
        </p:nvSpPr>
        <p:spPr/>
        <p:txBody>
          <a:bodyPr anchor="ctr">
            <a:normAutofit/>
          </a:bodyPr>
          <a:lstStyle/>
          <a:p>
            <a:pPr marL="0" indent="0" algn="ctr">
              <a:buNone/>
            </a:pPr>
            <a:r>
              <a:rPr lang="en-US" sz="3200" b="1" dirty="0"/>
              <a:t>Patient Selection</a:t>
            </a:r>
          </a:p>
        </p:txBody>
      </p:sp>
    </p:spTree>
    <p:extLst>
      <p:ext uri="{BB962C8B-B14F-4D97-AF65-F5344CB8AC3E}">
        <p14:creationId xmlns:p14="http://schemas.microsoft.com/office/powerpoint/2010/main" val="298942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670" name="Picture 2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90975" y="3433158"/>
            <a:ext cx="614024" cy="1580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b="1" dirty="0"/>
              <a:t>Patient Populations</a:t>
            </a:r>
          </a:p>
        </p:txBody>
      </p:sp>
      <p:sp>
        <p:nvSpPr>
          <p:cNvPr id="8" name="TextBox 7"/>
          <p:cNvSpPr txBox="1"/>
          <p:nvPr/>
        </p:nvSpPr>
        <p:spPr>
          <a:xfrm>
            <a:off x="2362200" y="5105400"/>
            <a:ext cx="4572000" cy="1569660"/>
          </a:xfrm>
          <a:prstGeom prst="rect">
            <a:avLst/>
          </a:prstGeom>
          <a:noFill/>
        </p:spPr>
        <p:txBody>
          <a:bodyPr wrap="square" rtlCol="0">
            <a:spAutoFit/>
          </a:bodyPr>
          <a:lstStyle/>
          <a:p>
            <a:pPr algn="ctr" fontAlgn="auto">
              <a:spcBef>
                <a:spcPts val="0"/>
              </a:spcBef>
              <a:spcAft>
                <a:spcPts val="0"/>
              </a:spcAft>
            </a:pPr>
            <a:r>
              <a:rPr lang="en-US" sz="1600" b="1" dirty="0">
                <a:solidFill>
                  <a:schemeClr val="accent1"/>
                </a:solidFill>
              </a:rPr>
              <a:t>Patients w/ appropriate rationale to seek a non-pharmacologic alternative to warfarin</a:t>
            </a:r>
          </a:p>
          <a:p>
            <a:pPr marL="285750" indent="-285750" algn="ctr" fontAlgn="auto">
              <a:spcBef>
                <a:spcPts val="0"/>
              </a:spcBef>
              <a:spcAft>
                <a:spcPts val="0"/>
              </a:spcAft>
              <a:buFontTx/>
              <a:buChar char="-"/>
            </a:pPr>
            <a:r>
              <a:rPr lang="en-US" sz="1600" dirty="0">
                <a:solidFill>
                  <a:schemeClr val="accent1"/>
                </a:solidFill>
                <a:latin typeface="Arial"/>
              </a:rPr>
              <a:t>History of bleeding </a:t>
            </a:r>
          </a:p>
          <a:p>
            <a:pPr marL="285750" indent="-285750" algn="ctr" fontAlgn="auto">
              <a:spcBef>
                <a:spcPts val="0"/>
              </a:spcBef>
              <a:spcAft>
                <a:spcPts val="0"/>
              </a:spcAft>
              <a:buFontTx/>
              <a:buChar char="-"/>
            </a:pPr>
            <a:r>
              <a:rPr lang="en-US" sz="1600" dirty="0">
                <a:solidFill>
                  <a:schemeClr val="accent1"/>
                </a:solidFill>
                <a:latin typeface="Arial"/>
              </a:rPr>
              <a:t>Fall risks / previous trauma</a:t>
            </a:r>
          </a:p>
          <a:p>
            <a:pPr marL="285750" indent="-285750" algn="ctr" fontAlgn="auto">
              <a:spcBef>
                <a:spcPts val="0"/>
              </a:spcBef>
              <a:spcAft>
                <a:spcPts val="0"/>
              </a:spcAft>
              <a:buFontTx/>
              <a:buChar char="-"/>
            </a:pPr>
            <a:r>
              <a:rPr lang="en-US" sz="1600" dirty="0">
                <a:solidFill>
                  <a:schemeClr val="accent1"/>
                </a:solidFill>
                <a:latin typeface="Arial"/>
              </a:rPr>
              <a:t>Non-compliant / Labile INR’s</a:t>
            </a:r>
          </a:p>
          <a:p>
            <a:pPr marL="285750" indent="-285750" algn="ctr" fontAlgn="auto">
              <a:spcBef>
                <a:spcPts val="0"/>
              </a:spcBef>
              <a:spcAft>
                <a:spcPts val="0"/>
              </a:spcAft>
              <a:buFontTx/>
              <a:buChar char="-"/>
            </a:pPr>
            <a:r>
              <a:rPr lang="en-US" sz="1600" dirty="0">
                <a:solidFill>
                  <a:schemeClr val="accent1"/>
                </a:solidFill>
                <a:latin typeface="Arial"/>
              </a:rPr>
              <a:t>Lifestyle</a:t>
            </a:r>
          </a:p>
        </p:txBody>
      </p:sp>
      <p:sp>
        <p:nvSpPr>
          <p:cNvPr id="32" name="Rounded Rectangle 31"/>
          <p:cNvSpPr/>
          <p:nvPr/>
        </p:nvSpPr>
        <p:spPr>
          <a:xfrm>
            <a:off x="589788" y="1371600"/>
            <a:ext cx="7964424" cy="457200"/>
          </a:xfrm>
          <a:prstGeom prst="round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800" b="1" dirty="0">
                <a:solidFill>
                  <a:prstClr val="white"/>
                </a:solidFill>
              </a:rPr>
              <a:t>Non-</a:t>
            </a:r>
            <a:r>
              <a:rPr lang="en-US" sz="1800" b="1" dirty="0" err="1">
                <a:solidFill>
                  <a:prstClr val="white"/>
                </a:solidFill>
              </a:rPr>
              <a:t>Valvular</a:t>
            </a:r>
            <a:r>
              <a:rPr lang="en-US" sz="1800" b="1" dirty="0">
                <a:solidFill>
                  <a:prstClr val="white"/>
                </a:solidFill>
              </a:rPr>
              <a:t> A-Fib Population</a:t>
            </a:r>
          </a:p>
        </p:txBody>
      </p:sp>
      <p:sp>
        <p:nvSpPr>
          <p:cNvPr id="33" name="Rounded Rectangle 32"/>
          <p:cNvSpPr/>
          <p:nvPr/>
        </p:nvSpPr>
        <p:spPr>
          <a:xfrm>
            <a:off x="1078173" y="2362200"/>
            <a:ext cx="7105366" cy="457200"/>
          </a:xfrm>
          <a:prstGeom prst="round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800" b="1" dirty="0">
                <a:solidFill>
                  <a:prstClr val="white"/>
                </a:solidFill>
              </a:rPr>
              <a:t>High Risk for Stroke (CHA</a:t>
            </a:r>
            <a:r>
              <a:rPr lang="en-US" sz="1800" b="1" baseline="-25000" dirty="0">
                <a:solidFill>
                  <a:prstClr val="white"/>
                </a:solidFill>
              </a:rPr>
              <a:t>2</a:t>
            </a:r>
            <a:r>
              <a:rPr lang="en-US" sz="1800" b="1" dirty="0">
                <a:solidFill>
                  <a:prstClr val="white"/>
                </a:solidFill>
              </a:rPr>
              <a:t>DS</a:t>
            </a:r>
            <a:r>
              <a:rPr lang="en-US" sz="1800" b="1" baseline="-25000" dirty="0">
                <a:solidFill>
                  <a:prstClr val="white"/>
                </a:solidFill>
              </a:rPr>
              <a:t>2</a:t>
            </a:r>
            <a:r>
              <a:rPr lang="en-US" sz="1800" b="1" dirty="0">
                <a:solidFill>
                  <a:prstClr val="white"/>
                </a:solidFill>
              </a:rPr>
              <a:t>-VASC </a:t>
            </a:r>
            <a:r>
              <a:rPr lang="en-US" b="1" dirty="0">
                <a:solidFill>
                  <a:prstClr val="white"/>
                </a:solidFill>
              </a:rPr>
              <a:t>≥ 2</a:t>
            </a:r>
            <a:r>
              <a:rPr lang="en-US" sz="1800" b="1" dirty="0">
                <a:solidFill>
                  <a:prstClr val="white"/>
                </a:solidFill>
              </a:rPr>
              <a:t>)</a:t>
            </a:r>
          </a:p>
        </p:txBody>
      </p:sp>
      <p:sp>
        <p:nvSpPr>
          <p:cNvPr id="34" name="Down Arrow 33"/>
          <p:cNvSpPr/>
          <p:nvPr/>
        </p:nvSpPr>
        <p:spPr>
          <a:xfrm>
            <a:off x="4421306" y="1905000"/>
            <a:ext cx="419100" cy="399478"/>
          </a:xfrm>
          <a:prstGeom prst="downArrow">
            <a:avLst/>
          </a:prstGeom>
          <a:solidFill>
            <a:srgbClr val="1998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9" name="Down Arrow 38"/>
          <p:cNvSpPr/>
          <p:nvPr/>
        </p:nvSpPr>
        <p:spPr>
          <a:xfrm>
            <a:off x="4381500" y="2891523"/>
            <a:ext cx="419100" cy="416256"/>
          </a:xfrm>
          <a:prstGeom prst="downArrow">
            <a:avLst/>
          </a:prstGeom>
          <a:solidFill>
            <a:srgbClr val="1998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 name="AutoShape 2" descr="Image result for generic human figur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00467F"/>
              </a:solidFill>
              <a:latin typeface="Arial"/>
              <a:ea typeface="+mn-ea"/>
            </a:endParaRPr>
          </a:p>
        </p:txBody>
      </p:sp>
      <p:sp>
        <p:nvSpPr>
          <p:cNvPr id="11" name="AutoShape 5" descr="Image result for generic human figur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00467F"/>
              </a:solidFill>
              <a:latin typeface="Arial"/>
              <a:ea typeface="+mn-ea"/>
            </a:endParaRPr>
          </a:p>
        </p:txBody>
      </p:sp>
      <p:sp>
        <p:nvSpPr>
          <p:cNvPr id="12" name="AutoShape 9" descr="Image result for human figure clip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00467F"/>
              </a:solidFill>
              <a:latin typeface="Arial"/>
              <a:ea typeface="+mn-ea"/>
            </a:endParaRPr>
          </a:p>
        </p:txBody>
      </p:sp>
      <p:sp>
        <p:nvSpPr>
          <p:cNvPr id="13" name="AutoShape 13" descr="Image result for human figure clip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00467F"/>
              </a:solidFill>
              <a:latin typeface="Arial"/>
              <a:ea typeface="+mn-ea"/>
            </a:endParaRPr>
          </a:p>
        </p:txBody>
      </p:sp>
      <p:sp>
        <p:nvSpPr>
          <p:cNvPr id="4" name="Rectangle 3"/>
          <p:cNvSpPr/>
          <p:nvPr/>
        </p:nvSpPr>
        <p:spPr>
          <a:xfrm>
            <a:off x="3628191" y="3341468"/>
            <a:ext cx="2010609" cy="17639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9" name="TextBox 28"/>
          <p:cNvSpPr txBox="1"/>
          <p:nvPr/>
        </p:nvSpPr>
        <p:spPr>
          <a:xfrm>
            <a:off x="304800" y="5148247"/>
            <a:ext cx="1981200" cy="369332"/>
          </a:xfrm>
          <a:prstGeom prst="rect">
            <a:avLst/>
          </a:prstGeom>
          <a:noFill/>
        </p:spPr>
        <p:txBody>
          <a:bodyPr wrap="square" rtlCol="0">
            <a:spAutoFit/>
          </a:bodyPr>
          <a:lstStyle/>
          <a:p>
            <a:pPr algn="ctr" fontAlgn="auto">
              <a:spcBef>
                <a:spcPts val="0"/>
              </a:spcBef>
              <a:spcAft>
                <a:spcPts val="0"/>
              </a:spcAft>
            </a:pPr>
            <a:r>
              <a:rPr lang="en-US" sz="1800" b="1" dirty="0">
                <a:solidFill>
                  <a:srgbClr val="00467F"/>
                </a:solidFill>
                <a:latin typeface="Arial"/>
                <a:ea typeface="+mn-ea"/>
              </a:rPr>
              <a:t>Tolerant to OAC</a:t>
            </a:r>
          </a:p>
        </p:txBody>
      </p:sp>
      <p:sp>
        <p:nvSpPr>
          <p:cNvPr id="36" name="Down Arrow 35"/>
          <p:cNvSpPr/>
          <p:nvPr/>
        </p:nvSpPr>
        <p:spPr>
          <a:xfrm>
            <a:off x="1085850" y="3060695"/>
            <a:ext cx="419100" cy="416256"/>
          </a:xfrm>
          <a:prstGeom prst="downArrow">
            <a:avLst/>
          </a:prstGeom>
          <a:solidFill>
            <a:srgbClr val="1998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38" name="Picture 2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89199" y="3602330"/>
            <a:ext cx="612403" cy="1576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extBox 41"/>
          <p:cNvSpPr txBox="1"/>
          <p:nvPr/>
        </p:nvSpPr>
        <p:spPr>
          <a:xfrm>
            <a:off x="6553200" y="5148247"/>
            <a:ext cx="2652983" cy="369332"/>
          </a:xfrm>
          <a:prstGeom prst="rect">
            <a:avLst/>
          </a:prstGeom>
          <a:noFill/>
        </p:spPr>
        <p:txBody>
          <a:bodyPr wrap="square" rtlCol="0">
            <a:spAutoFit/>
          </a:bodyPr>
          <a:lstStyle/>
          <a:p>
            <a:pPr algn="ctr" fontAlgn="auto">
              <a:spcBef>
                <a:spcPts val="0"/>
              </a:spcBef>
              <a:spcAft>
                <a:spcPts val="0"/>
              </a:spcAft>
            </a:pPr>
            <a:r>
              <a:rPr lang="en-US" sz="1800" b="1" dirty="0">
                <a:solidFill>
                  <a:srgbClr val="00467F"/>
                </a:solidFill>
                <a:latin typeface="Arial"/>
                <a:ea typeface="+mn-ea"/>
              </a:rPr>
              <a:t>Contraindicated</a:t>
            </a:r>
          </a:p>
        </p:txBody>
      </p:sp>
      <p:sp>
        <p:nvSpPr>
          <p:cNvPr id="43" name="Down Arrow 42"/>
          <p:cNvSpPr/>
          <p:nvPr/>
        </p:nvSpPr>
        <p:spPr>
          <a:xfrm>
            <a:off x="7600951" y="3060695"/>
            <a:ext cx="419100" cy="416256"/>
          </a:xfrm>
          <a:prstGeom prst="downArrow">
            <a:avLst/>
          </a:prstGeom>
          <a:solidFill>
            <a:srgbClr val="1998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45" name="Picture 2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505173" y="3602330"/>
            <a:ext cx="610656" cy="157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981200" y="3554849"/>
            <a:ext cx="1295400" cy="1169551"/>
          </a:xfrm>
          <a:prstGeom prst="rect">
            <a:avLst/>
          </a:prstGeom>
        </p:spPr>
        <p:txBody>
          <a:bodyPr wrap="square">
            <a:spAutoFit/>
          </a:bodyPr>
          <a:lstStyle/>
          <a:p>
            <a:pPr algn="ctr"/>
            <a:r>
              <a:rPr lang="en-US" sz="1400" b="1" dirty="0">
                <a:solidFill>
                  <a:srgbClr val="C00000"/>
                </a:solidFill>
              </a:rPr>
              <a:t>Balance stroke risk reduction benefit vs. bleeding risk</a:t>
            </a:r>
          </a:p>
        </p:txBody>
      </p:sp>
    </p:spTree>
    <p:extLst>
      <p:ext uri="{BB962C8B-B14F-4D97-AF65-F5344CB8AC3E}">
        <p14:creationId xmlns:p14="http://schemas.microsoft.com/office/powerpoint/2010/main" val="266655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76200" y="0"/>
            <a:ext cx="6172200" cy="838200"/>
          </a:xfrm>
        </p:spPr>
        <p:txBody>
          <a:bodyPr>
            <a:noAutofit/>
          </a:bodyPr>
          <a:lstStyle/>
          <a:p>
            <a:r>
              <a:rPr lang="en-US" sz="2300" dirty="0"/>
              <a:t>WATCHMAN</a:t>
            </a:r>
            <a:r>
              <a:rPr lang="en-US" sz="2300" baseline="30000" dirty="0"/>
              <a:t>TM</a:t>
            </a:r>
            <a:r>
              <a:rPr lang="en-US" sz="2300" dirty="0"/>
              <a:t> Therapy Candidates </a:t>
            </a:r>
          </a:p>
        </p:txBody>
      </p:sp>
      <p:grpSp>
        <p:nvGrpSpPr>
          <p:cNvPr id="24" name="Group 23"/>
          <p:cNvGrpSpPr/>
          <p:nvPr/>
        </p:nvGrpSpPr>
        <p:grpSpPr>
          <a:xfrm>
            <a:off x="1769517" y="2998608"/>
            <a:ext cx="1828800" cy="2251933"/>
            <a:chOff x="1905000" y="1900502"/>
            <a:chExt cx="1828800" cy="2432952"/>
          </a:xfrm>
        </p:grpSpPr>
        <p:pic>
          <p:nvPicPr>
            <p:cNvPr id="4" name="Picture 21"/>
            <p:cNvPicPr>
              <a:picLocks noChangeAspect="1" noChangeArrowheads="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514072" y="1900502"/>
              <a:ext cx="610656" cy="157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05000" y="3535413"/>
              <a:ext cx="1828800" cy="798041"/>
            </a:xfrm>
            <a:prstGeom prst="rect">
              <a:avLst/>
            </a:prstGeom>
            <a:noFill/>
          </p:spPr>
          <p:txBody>
            <a:bodyPr wrap="square" rtlCol="0">
              <a:spAutoFit/>
            </a:bodyPr>
            <a:lstStyle/>
            <a:p>
              <a:pPr algn="ctr"/>
              <a:r>
                <a:rPr lang="en-US" sz="1400" b="1" dirty="0">
                  <a:solidFill>
                    <a:schemeClr val="accent6">
                      <a:lumMod val="50000"/>
                    </a:schemeClr>
                  </a:solidFill>
                </a:rPr>
                <a:t>Bleeder</a:t>
              </a:r>
            </a:p>
            <a:p>
              <a:pPr algn="ctr"/>
              <a:r>
                <a:rPr lang="en-US" sz="1400" dirty="0">
                  <a:solidFill>
                    <a:schemeClr val="accent6">
                      <a:lumMod val="50000"/>
                    </a:schemeClr>
                  </a:solidFill>
                </a:rPr>
                <a:t>(Previous bleed but on OAC)</a:t>
              </a:r>
            </a:p>
          </p:txBody>
        </p:sp>
      </p:grpSp>
      <p:grpSp>
        <p:nvGrpSpPr>
          <p:cNvPr id="23" name="Group 22"/>
          <p:cNvGrpSpPr/>
          <p:nvPr/>
        </p:nvGrpSpPr>
        <p:grpSpPr>
          <a:xfrm>
            <a:off x="3539035" y="2971800"/>
            <a:ext cx="1943100" cy="2467375"/>
            <a:chOff x="3591067" y="1900502"/>
            <a:chExt cx="1943100" cy="2665713"/>
          </a:xfrm>
        </p:grpSpPr>
        <p:pic>
          <p:nvPicPr>
            <p:cNvPr id="7" name="Picture 22"/>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55605" y="1900502"/>
              <a:ext cx="614024" cy="1580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591067" y="3535413"/>
              <a:ext cx="1943100" cy="1030802"/>
            </a:xfrm>
            <a:prstGeom prst="rect">
              <a:avLst/>
            </a:prstGeom>
            <a:noFill/>
          </p:spPr>
          <p:txBody>
            <a:bodyPr wrap="square" rtlCol="0">
              <a:spAutoFit/>
            </a:bodyPr>
            <a:lstStyle/>
            <a:p>
              <a:pPr algn="ctr"/>
              <a:r>
                <a:rPr lang="en-US" sz="1400" b="1" dirty="0">
                  <a:solidFill>
                    <a:schemeClr val="accent6">
                      <a:lumMod val="50000"/>
                    </a:schemeClr>
                  </a:solidFill>
                </a:rPr>
                <a:t>Future Bleeder</a:t>
              </a:r>
            </a:p>
            <a:p>
              <a:pPr algn="ctr"/>
              <a:r>
                <a:rPr lang="en-US" sz="1400" dirty="0">
                  <a:solidFill>
                    <a:schemeClr val="accent6">
                      <a:lumMod val="50000"/>
                    </a:schemeClr>
                  </a:solidFill>
                </a:rPr>
                <a:t>(No prior bleeds but high-risk / include fall risk)</a:t>
              </a:r>
            </a:p>
          </p:txBody>
        </p:sp>
      </p:grpSp>
      <p:grpSp>
        <p:nvGrpSpPr>
          <p:cNvPr id="25" name="Group 24"/>
          <p:cNvGrpSpPr/>
          <p:nvPr/>
        </p:nvGrpSpPr>
        <p:grpSpPr>
          <a:xfrm>
            <a:off x="304800" y="3000899"/>
            <a:ext cx="1523999" cy="2467376"/>
            <a:chOff x="304800" y="1900502"/>
            <a:chExt cx="1523999" cy="2665713"/>
          </a:xfrm>
        </p:grpSpPr>
        <p:pic>
          <p:nvPicPr>
            <p:cNvPr id="11" name="Picture 24"/>
            <p:cNvPicPr>
              <a:picLocks noChangeAspect="1" noChangeArrowheads="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60598" y="1900502"/>
              <a:ext cx="612403" cy="1576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04800" y="3535413"/>
              <a:ext cx="1523999" cy="1030802"/>
            </a:xfrm>
            <a:prstGeom prst="rect">
              <a:avLst/>
            </a:prstGeom>
            <a:noFill/>
          </p:spPr>
          <p:txBody>
            <a:bodyPr wrap="square" rtlCol="0">
              <a:spAutoFit/>
            </a:bodyPr>
            <a:lstStyle/>
            <a:p>
              <a:pPr algn="ctr"/>
              <a:r>
                <a:rPr lang="en-US" sz="1400" b="1" dirty="0">
                  <a:solidFill>
                    <a:schemeClr val="accent6">
                      <a:lumMod val="50000"/>
                    </a:schemeClr>
                  </a:solidFill>
                </a:rPr>
                <a:t>Contra-indicated</a:t>
              </a:r>
            </a:p>
            <a:p>
              <a:pPr algn="ctr"/>
              <a:r>
                <a:rPr lang="en-US" sz="1400" dirty="0">
                  <a:solidFill>
                    <a:schemeClr val="accent6">
                      <a:lumMod val="50000"/>
                    </a:schemeClr>
                  </a:solidFill>
                </a:rPr>
                <a:t>(Cannot take any OAC)</a:t>
              </a:r>
            </a:p>
          </p:txBody>
        </p:sp>
      </p:grpSp>
      <p:grpSp>
        <p:nvGrpSpPr>
          <p:cNvPr id="22" name="Group 21"/>
          <p:cNvGrpSpPr/>
          <p:nvPr/>
        </p:nvGrpSpPr>
        <p:grpSpPr>
          <a:xfrm>
            <a:off x="5422853" y="2998608"/>
            <a:ext cx="1828800" cy="2251933"/>
            <a:chOff x="5410201" y="1900502"/>
            <a:chExt cx="1828800" cy="2432952"/>
          </a:xfrm>
        </p:grpSpPr>
        <p:pic>
          <p:nvPicPr>
            <p:cNvPr id="15" name="Picture 24"/>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18400" y="1900502"/>
              <a:ext cx="612403" cy="1576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410201" y="3535413"/>
              <a:ext cx="1828800" cy="798041"/>
            </a:xfrm>
            <a:prstGeom prst="rect">
              <a:avLst/>
            </a:prstGeom>
            <a:noFill/>
          </p:spPr>
          <p:txBody>
            <a:bodyPr wrap="square" rtlCol="0">
              <a:spAutoFit/>
            </a:bodyPr>
            <a:lstStyle/>
            <a:p>
              <a:pPr algn="ctr"/>
              <a:r>
                <a:rPr lang="en-US" sz="1400" b="1" dirty="0">
                  <a:solidFill>
                    <a:schemeClr val="accent6">
                      <a:lumMod val="50000"/>
                    </a:schemeClr>
                  </a:solidFill>
                </a:rPr>
                <a:t>Non-Compliant</a:t>
              </a:r>
            </a:p>
            <a:p>
              <a:pPr algn="ctr"/>
              <a:r>
                <a:rPr lang="en-US" sz="1400" dirty="0">
                  <a:solidFill>
                    <a:schemeClr val="accent6">
                      <a:lumMod val="50000"/>
                    </a:schemeClr>
                  </a:solidFill>
                </a:rPr>
                <a:t>(tolerant but not taking OAC)</a:t>
              </a:r>
            </a:p>
          </p:txBody>
        </p:sp>
      </p:grpSp>
      <p:grpSp>
        <p:nvGrpSpPr>
          <p:cNvPr id="21" name="Group 20"/>
          <p:cNvGrpSpPr/>
          <p:nvPr/>
        </p:nvGrpSpPr>
        <p:grpSpPr>
          <a:xfrm>
            <a:off x="7192370" y="2998608"/>
            <a:ext cx="1856120" cy="2251933"/>
            <a:chOff x="7192370" y="1900502"/>
            <a:chExt cx="1856120" cy="2432952"/>
          </a:xfrm>
        </p:grpSpPr>
        <p:pic>
          <p:nvPicPr>
            <p:cNvPr id="19" name="Picture 2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15102" y="1900502"/>
              <a:ext cx="610656" cy="157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7192370" y="3535413"/>
              <a:ext cx="1856120" cy="798041"/>
            </a:xfrm>
            <a:prstGeom prst="rect">
              <a:avLst/>
            </a:prstGeom>
            <a:noFill/>
          </p:spPr>
          <p:txBody>
            <a:bodyPr wrap="square" rtlCol="0">
              <a:spAutoFit/>
            </a:bodyPr>
            <a:lstStyle/>
            <a:p>
              <a:pPr algn="ctr"/>
              <a:r>
                <a:rPr lang="en-US" sz="1400" b="1" dirty="0">
                  <a:solidFill>
                    <a:schemeClr val="accent6">
                      <a:lumMod val="50000"/>
                    </a:schemeClr>
                  </a:solidFill>
                </a:rPr>
                <a:t>Lifestyle</a:t>
              </a:r>
            </a:p>
            <a:p>
              <a:pPr algn="ctr"/>
              <a:r>
                <a:rPr lang="en-US" sz="1400" dirty="0">
                  <a:solidFill>
                    <a:schemeClr val="accent6">
                      <a:lumMod val="50000"/>
                    </a:schemeClr>
                  </a:solidFill>
                </a:rPr>
                <a:t>(Patient prefers device over OAC)</a:t>
              </a:r>
            </a:p>
          </p:txBody>
        </p:sp>
      </p:grpSp>
      <p:grpSp>
        <p:nvGrpSpPr>
          <p:cNvPr id="27" name="Group 26"/>
          <p:cNvGrpSpPr/>
          <p:nvPr/>
        </p:nvGrpSpPr>
        <p:grpSpPr>
          <a:xfrm>
            <a:off x="228600" y="1766748"/>
            <a:ext cx="8624092" cy="671652"/>
            <a:chOff x="374254" y="1371600"/>
            <a:chExt cx="8624092" cy="1143000"/>
          </a:xfrm>
          <a:solidFill>
            <a:srgbClr val="EB6600"/>
          </a:solidFill>
          <a:scene3d>
            <a:camera prst="orthographicFront">
              <a:rot lat="0" lon="0" rev="0"/>
            </a:camera>
            <a:lightRig rig="balanced" dir="t">
              <a:rot lat="0" lon="0" rev="8700000"/>
            </a:lightRig>
          </a:scene3d>
        </p:grpSpPr>
        <p:sp>
          <p:nvSpPr>
            <p:cNvPr id="28" name="Rounded Rectangle 27"/>
            <p:cNvSpPr/>
            <p:nvPr/>
          </p:nvSpPr>
          <p:spPr>
            <a:xfrm>
              <a:off x="374254" y="1371600"/>
              <a:ext cx="8624092" cy="1143000"/>
            </a:xfrm>
            <a:prstGeom prst="roundRect">
              <a:avLst/>
            </a:prstGeom>
            <a:solidFill>
              <a:srgbClr val="00467F"/>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rgbClr val="FFFFFF"/>
                </a:solidFill>
              </a:endParaRPr>
            </a:p>
          </p:txBody>
        </p:sp>
        <p:sp>
          <p:nvSpPr>
            <p:cNvPr id="29" name="TextBox 28"/>
            <p:cNvSpPr txBox="1"/>
            <p:nvPr/>
          </p:nvSpPr>
          <p:spPr>
            <a:xfrm>
              <a:off x="568222" y="1540721"/>
              <a:ext cx="8309927" cy="785650"/>
            </a:xfrm>
            <a:prstGeom prst="rect">
              <a:avLst/>
            </a:prstGeom>
            <a:noFill/>
            <a:ln>
              <a:noFill/>
            </a:ln>
            <a:effectLst>
              <a:outerShdw blurRad="44450" dist="27940" dir="5400000" algn="ctr">
                <a:srgbClr val="000000">
                  <a:alpha val="32000"/>
                </a:srgbClr>
              </a:outerShdw>
            </a:effectLst>
            <a:sp3d>
              <a:bevelT w="190500" h="38100"/>
            </a:sp3d>
          </p:spPr>
          <p:txBody>
            <a:bodyPr wrap="square" rtlCol="0" anchor="ctr">
              <a:spAutoFit/>
            </a:bodyPr>
            <a:lstStyle/>
            <a:p>
              <a:pPr lvl="1">
                <a:spcBef>
                  <a:spcPts val="900"/>
                </a:spcBef>
              </a:pPr>
              <a:r>
                <a:rPr lang="en-US" sz="2400" dirty="0">
                  <a:solidFill>
                    <a:schemeClr val="bg1"/>
                  </a:solidFill>
                </a:rPr>
                <a:t>What type of LAAC candidates are you referring today? </a:t>
              </a:r>
            </a:p>
          </p:txBody>
        </p:sp>
      </p:grpSp>
    </p:spTree>
    <p:extLst>
      <p:ext uri="{BB962C8B-B14F-4D97-AF65-F5344CB8AC3E}">
        <p14:creationId xmlns:p14="http://schemas.microsoft.com/office/powerpoint/2010/main" val="18606673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6A737B">
                    <a:lumMod val="75000"/>
                  </a:srgbClr>
                </a:solidFill>
              </a:rPr>
              <a:t>WATCHMAN Device Patient Selection</a:t>
            </a:r>
            <a:endParaRPr lang="en-US" dirty="0"/>
          </a:p>
        </p:txBody>
      </p:sp>
      <p:sp>
        <p:nvSpPr>
          <p:cNvPr id="3" name="Content Placeholder 2"/>
          <p:cNvSpPr>
            <a:spLocks noGrp="1"/>
          </p:cNvSpPr>
          <p:nvPr>
            <p:ph sz="half" idx="1"/>
          </p:nvPr>
        </p:nvSpPr>
        <p:spPr/>
        <p:txBody>
          <a:bodyPr>
            <a:noAutofit/>
          </a:bodyPr>
          <a:lstStyle/>
          <a:p>
            <a:pPr marL="0" indent="0">
              <a:lnSpc>
                <a:spcPct val="120000"/>
              </a:lnSpc>
              <a:spcBef>
                <a:spcPts val="0"/>
              </a:spcBef>
              <a:buNone/>
            </a:pPr>
            <a:r>
              <a:rPr lang="en-US" sz="2400" dirty="0"/>
              <a:t>The WATCHMAN Device is indicated to reduce the risk of thromboembolism from the left atrial appendage in patients with non-valvular atrial fibrillation who:</a:t>
            </a:r>
          </a:p>
          <a:p>
            <a:pPr marL="581025" lvl="1" indent="-123825">
              <a:lnSpc>
                <a:spcPct val="120000"/>
              </a:lnSpc>
              <a:spcBef>
                <a:spcPts val="0"/>
              </a:spcBef>
            </a:pPr>
            <a:r>
              <a:rPr lang="en-US" sz="2200" dirty="0"/>
              <a:t> Are at increased risk for stroke and systemic embolism based on CHADS</a:t>
            </a:r>
            <a:r>
              <a:rPr lang="en-US" sz="2200" baseline="-25000" dirty="0"/>
              <a:t>2</a:t>
            </a:r>
            <a:r>
              <a:rPr lang="en-US" sz="2200" dirty="0"/>
              <a:t> or CHA</a:t>
            </a:r>
            <a:r>
              <a:rPr lang="en-US" sz="2200" baseline="-25000" dirty="0"/>
              <a:t>2</a:t>
            </a:r>
            <a:r>
              <a:rPr lang="en-US" sz="2200" dirty="0"/>
              <a:t>DS</a:t>
            </a:r>
            <a:r>
              <a:rPr lang="en-US" sz="2200" baseline="-25000" dirty="0"/>
              <a:t>2</a:t>
            </a:r>
            <a:r>
              <a:rPr lang="en-US" sz="2200" dirty="0"/>
              <a:t>-VASc scores and are recommended for anticoagulation therapy;</a:t>
            </a:r>
          </a:p>
          <a:p>
            <a:pPr marL="581025" lvl="1" indent="-123825">
              <a:lnSpc>
                <a:spcPct val="120000"/>
              </a:lnSpc>
              <a:spcBef>
                <a:spcPts val="0"/>
              </a:spcBef>
            </a:pPr>
            <a:r>
              <a:rPr lang="en-US" sz="2200" dirty="0"/>
              <a:t> Are deemed by their physicians to be suitable for warfarin; and</a:t>
            </a:r>
          </a:p>
          <a:p>
            <a:pPr marL="581025" lvl="1" indent="-123825">
              <a:lnSpc>
                <a:spcPct val="120000"/>
              </a:lnSpc>
              <a:spcBef>
                <a:spcPts val="0"/>
              </a:spcBef>
            </a:pPr>
            <a:r>
              <a:rPr lang="en-US" sz="2200" dirty="0"/>
              <a:t> Have an appropriate rationale to seek a non-pharmacologic alternative to warfarin, taking into account the safety and effectiveness of the device compared to warfarin. </a:t>
            </a:r>
          </a:p>
          <a:p>
            <a:pPr marL="0" indent="0">
              <a:buNone/>
            </a:pPr>
            <a:endParaRPr lang="en-US" sz="3600" dirty="0"/>
          </a:p>
        </p:txBody>
      </p:sp>
      <p:sp>
        <p:nvSpPr>
          <p:cNvPr id="7" name="Title 1"/>
          <p:cNvSpPr txBox="1">
            <a:spLocks/>
          </p:cNvSpPr>
          <p:nvPr/>
        </p:nvSpPr>
        <p:spPr>
          <a:xfrm>
            <a:off x="190500" y="261445"/>
            <a:ext cx="6705600" cy="838200"/>
          </a:xfrm>
          <a:prstGeom prst="rect">
            <a:avLst/>
          </a:prstGeom>
        </p:spPr>
        <p:txBody>
          <a:bodyPr anchor="b">
            <a:noAutofit/>
          </a:bodyPr>
          <a:lstStyle>
            <a:lvl1pPr algn="ctr" defTabSz="914400" rtl="0" eaLnBrk="1" latinLnBrk="0" hangingPunct="1">
              <a:spcBef>
                <a:spcPct val="0"/>
              </a:spcBef>
              <a:buNone/>
              <a:defRPr lang="en-US" sz="2800" kern="1200"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algn="l"/>
            <a:endParaRPr sz="2600" b="1" dirty="0">
              <a:solidFill>
                <a:srgbClr val="6A737B">
                  <a:lumMod val="75000"/>
                </a:srgbClr>
              </a:solidFill>
              <a:effectLst/>
              <a:latin typeface="ITC Officina Serif"/>
            </a:endParaRPr>
          </a:p>
        </p:txBody>
      </p:sp>
      <p:sp>
        <p:nvSpPr>
          <p:cNvPr id="8" name="TextBox 7"/>
          <p:cNvSpPr txBox="1"/>
          <p:nvPr/>
        </p:nvSpPr>
        <p:spPr>
          <a:xfrm>
            <a:off x="-152400" y="6553200"/>
            <a:ext cx="4093388" cy="273280"/>
          </a:xfrm>
          <a:prstGeom prst="rect">
            <a:avLst/>
          </a:prstGeom>
          <a:noFill/>
        </p:spPr>
        <p:txBody>
          <a:bodyPr wrap="square" rtlCol="0">
            <a:spAutoFit/>
          </a:bodyPr>
          <a:lstStyle/>
          <a:p>
            <a:pPr algn="ctr"/>
            <a:r>
              <a:rPr lang="en-US" sz="1000" dirty="0">
                <a:solidFill>
                  <a:schemeClr val="accent6">
                    <a:lumMod val="60000"/>
                    <a:lumOff val="40000"/>
                  </a:schemeClr>
                </a:solidFill>
                <a:latin typeface="ITC Officina Serif"/>
              </a:rPr>
              <a:t>* Please refer to product DFU for more specific details on patient selection</a:t>
            </a:r>
          </a:p>
          <a:p>
            <a:pPr algn="ctr"/>
            <a:endParaRPr lang="en-US" sz="1000" dirty="0">
              <a:solidFill>
                <a:schemeClr val="accent6">
                  <a:lumMod val="60000"/>
                  <a:lumOff val="40000"/>
                </a:schemeClr>
              </a:solidFill>
            </a:endParaRPr>
          </a:p>
        </p:txBody>
      </p:sp>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9322" t="36104" r="18469" b="10426"/>
          <a:stretch/>
        </p:blipFill>
        <p:spPr bwMode="auto">
          <a:xfrm>
            <a:off x="2670545" y="1676400"/>
            <a:ext cx="3349255" cy="4634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613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0" lvl="1" indent="0">
              <a:spcBef>
                <a:spcPts val="600"/>
              </a:spcBef>
              <a:buNone/>
            </a:pPr>
            <a:r>
              <a:rPr lang="en-US" sz="2200" dirty="0"/>
              <a:t>“Have an appropriate rationale to seek a non-pharmacologic alternative to warfarin, taking into account the safety and effectiveness of the device compared to warfarin”</a:t>
            </a:r>
          </a:p>
          <a:p>
            <a:pPr marL="0" lvl="1" indent="0">
              <a:spcBef>
                <a:spcPts val="600"/>
              </a:spcBef>
              <a:buNone/>
            </a:pPr>
            <a:endParaRPr lang="en-US" b="1" dirty="0"/>
          </a:p>
          <a:p>
            <a:r>
              <a:rPr lang="en-US" dirty="0"/>
              <a:t>History of major bleeding while taking anticoagulation therapy</a:t>
            </a:r>
          </a:p>
          <a:p>
            <a:r>
              <a:rPr lang="en-US" dirty="0"/>
              <a:t>Patient’s prior experience with OAC (if applicable):</a:t>
            </a:r>
          </a:p>
          <a:p>
            <a:pPr lvl="1"/>
            <a:r>
              <a:rPr lang="en-US" i="1" dirty="0"/>
              <a:t>inability to maintain stable INR</a:t>
            </a:r>
          </a:p>
          <a:p>
            <a:pPr lvl="1"/>
            <a:r>
              <a:rPr lang="en-US" i="1" dirty="0"/>
              <a:t>inability to comply with regular INR monitoring and unavailability of an approved alternative OAC</a:t>
            </a:r>
          </a:p>
          <a:p>
            <a:r>
              <a:rPr lang="en-US" dirty="0"/>
              <a:t>Medical condition, occupation, or lifestyle placing patient at high risk of major bleeding secondary to trauma </a:t>
            </a:r>
          </a:p>
          <a:p>
            <a:pPr marL="0" indent="0">
              <a:buNone/>
            </a:pPr>
            <a:endParaRPr lang="en-US" b="1" dirty="0"/>
          </a:p>
        </p:txBody>
      </p:sp>
      <p:sp>
        <p:nvSpPr>
          <p:cNvPr id="7" name="Title 1"/>
          <p:cNvSpPr txBox="1">
            <a:spLocks/>
          </p:cNvSpPr>
          <p:nvPr/>
        </p:nvSpPr>
        <p:spPr>
          <a:xfrm>
            <a:off x="381000" y="228600"/>
            <a:ext cx="6705600" cy="838200"/>
          </a:xfrm>
          <a:prstGeom prst="rect">
            <a:avLst/>
          </a:prstGeom>
        </p:spPr>
        <p:txBody>
          <a:bodyPr anchor="b">
            <a:noAutofit/>
          </a:bodyPr>
          <a:lstStyle>
            <a:lvl1pPr algn="ctr" defTabSz="914400" rtl="0" eaLnBrk="1" latinLnBrk="0" hangingPunct="1">
              <a:spcBef>
                <a:spcPct val="0"/>
              </a:spcBef>
              <a:buNone/>
              <a:defRPr lang="en-US" sz="2800" kern="1200"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algn="l"/>
            <a:r>
              <a:rPr lang="en-US" sz="2600" b="1" dirty="0">
                <a:solidFill>
                  <a:schemeClr val="accent6">
                    <a:lumMod val="75000"/>
                  </a:schemeClr>
                </a:solidFill>
                <a:effectLst/>
                <a:latin typeface="ITC Officina Serif"/>
              </a:rPr>
              <a:t>WATCHMAN Device Patient Selection</a:t>
            </a:r>
          </a:p>
        </p:txBody>
      </p:sp>
      <p:sp>
        <p:nvSpPr>
          <p:cNvPr id="5" name="TextBox 4"/>
          <p:cNvSpPr txBox="1"/>
          <p:nvPr/>
        </p:nvSpPr>
        <p:spPr>
          <a:xfrm>
            <a:off x="-152400" y="6553200"/>
            <a:ext cx="4093388" cy="273280"/>
          </a:xfrm>
          <a:prstGeom prst="rect">
            <a:avLst/>
          </a:prstGeom>
          <a:noFill/>
        </p:spPr>
        <p:txBody>
          <a:bodyPr wrap="square" rtlCol="0">
            <a:spAutoFit/>
          </a:bodyPr>
          <a:lstStyle/>
          <a:p>
            <a:pPr algn="ctr"/>
            <a:r>
              <a:rPr lang="en-US" sz="1000" dirty="0">
                <a:solidFill>
                  <a:schemeClr val="accent6">
                    <a:lumMod val="60000"/>
                    <a:lumOff val="40000"/>
                  </a:schemeClr>
                </a:solidFill>
                <a:latin typeface="ITC Officina Serif"/>
              </a:rPr>
              <a:t>* Please refer to product DFU for more specific details on patient selection</a:t>
            </a:r>
          </a:p>
          <a:p>
            <a:pPr algn="ctr"/>
            <a:endParaRPr lang="en-US" sz="1000" dirty="0">
              <a:solidFill>
                <a:schemeClr val="accent6">
                  <a:lumMod val="60000"/>
                  <a:lumOff val="40000"/>
                </a:schemeClr>
              </a:solidFill>
            </a:endParaRPr>
          </a:p>
        </p:txBody>
      </p:sp>
    </p:spTree>
    <p:extLst>
      <p:ext uri="{BB962C8B-B14F-4D97-AF65-F5344CB8AC3E}">
        <p14:creationId xmlns:p14="http://schemas.microsoft.com/office/powerpoint/2010/main" val="85288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CMS National Coverage Decision </a:t>
            </a:r>
            <a:br>
              <a:rPr lang="en-US" dirty="0"/>
            </a:br>
            <a:r>
              <a:rPr lang="en-US" dirty="0"/>
              <a:t>Criteria for Coverage</a:t>
            </a:r>
          </a:p>
        </p:txBody>
      </p:sp>
      <p:sp>
        <p:nvSpPr>
          <p:cNvPr id="7" name="Text Placeholder 7"/>
          <p:cNvSpPr txBox="1">
            <a:spLocks/>
          </p:cNvSpPr>
          <p:nvPr/>
        </p:nvSpPr>
        <p:spPr>
          <a:xfrm>
            <a:off x="417730" y="1600200"/>
            <a:ext cx="8421470" cy="4538669"/>
          </a:xfrm>
          <a:prstGeom prst="rect">
            <a:avLst/>
          </a:prstGeom>
        </p:spPr>
        <p:txBody>
          <a:bodyPr vert="horz" lIns="0" tIns="0" rIns="0" bIns="0" rtlCol="0">
            <a:noAutofit/>
          </a:bodyPr>
          <a:lstStyle>
            <a:lvl1pPr marL="342891" indent="-342891" algn="l" defTabSz="457189" rtl="0" eaLnBrk="1" latinLnBrk="0" hangingPunct="1">
              <a:lnSpc>
                <a:spcPct val="90000"/>
              </a:lnSpc>
              <a:spcBef>
                <a:spcPct val="20000"/>
              </a:spcBef>
              <a:buFont typeface="Arial"/>
              <a:buChar char="•"/>
              <a:defRPr sz="2800" kern="1200">
                <a:solidFill>
                  <a:schemeClr val="bg2">
                    <a:lumMod val="50000"/>
                  </a:schemeClr>
                </a:solidFill>
                <a:latin typeface="Arial"/>
                <a:ea typeface="+mn-ea"/>
                <a:cs typeface="+mn-cs"/>
              </a:defRPr>
            </a:lvl1pPr>
            <a:lvl2pPr marL="742932" indent="-285744" algn="l" defTabSz="457189" rtl="0" eaLnBrk="1" latinLnBrk="0" hangingPunct="1">
              <a:lnSpc>
                <a:spcPct val="90000"/>
              </a:lnSpc>
              <a:spcBef>
                <a:spcPct val="20000"/>
              </a:spcBef>
              <a:buFont typeface="Arial"/>
              <a:buChar char="–"/>
              <a:defRPr sz="2400" kern="1200">
                <a:solidFill>
                  <a:schemeClr val="bg2">
                    <a:lumMod val="50000"/>
                  </a:schemeClr>
                </a:solidFill>
                <a:latin typeface="Arial"/>
                <a:ea typeface="+mn-ea"/>
                <a:cs typeface="+mn-cs"/>
              </a:defRPr>
            </a:lvl2pPr>
            <a:lvl3pPr marL="1142971" indent="-228594" algn="l" defTabSz="457189" rtl="0" eaLnBrk="1" latinLnBrk="0" hangingPunct="1">
              <a:lnSpc>
                <a:spcPct val="90000"/>
              </a:lnSpc>
              <a:spcBef>
                <a:spcPct val="20000"/>
              </a:spcBef>
              <a:buFont typeface="Arial"/>
              <a:buChar char="•"/>
              <a:defRPr sz="2000" kern="1200">
                <a:solidFill>
                  <a:schemeClr val="bg2">
                    <a:lumMod val="50000"/>
                  </a:schemeClr>
                </a:solidFill>
                <a:latin typeface="Arial"/>
                <a:ea typeface="+mn-ea"/>
                <a:cs typeface="+mn-cs"/>
              </a:defRPr>
            </a:lvl3pPr>
            <a:lvl4pPr marL="1600160" indent="-228594" algn="l" defTabSz="457189" rtl="0" eaLnBrk="1" latinLnBrk="0" hangingPunct="1">
              <a:lnSpc>
                <a:spcPct val="90000"/>
              </a:lnSpc>
              <a:spcBef>
                <a:spcPct val="20000"/>
              </a:spcBef>
              <a:buFont typeface="Arial"/>
              <a:buChar char="–"/>
              <a:defRPr sz="1800" kern="1200">
                <a:solidFill>
                  <a:schemeClr val="bg2">
                    <a:lumMod val="50000"/>
                  </a:schemeClr>
                </a:solidFill>
                <a:latin typeface="Arial"/>
                <a:ea typeface="+mn-ea"/>
                <a:cs typeface="+mn-cs"/>
              </a:defRPr>
            </a:lvl4pPr>
            <a:lvl5pPr marL="2057349" indent="-228594" algn="l" defTabSz="457189" rtl="0" eaLnBrk="1" latinLnBrk="0" hangingPunct="1">
              <a:lnSpc>
                <a:spcPct val="90000"/>
              </a:lnSpc>
              <a:spcBef>
                <a:spcPct val="20000"/>
              </a:spcBef>
              <a:buFont typeface="Arial"/>
              <a:buChar char="»"/>
              <a:defRPr sz="1800" kern="1200">
                <a:solidFill>
                  <a:schemeClr val="bg2">
                    <a:lumMod val="50000"/>
                  </a:schemeClr>
                </a:solidFill>
                <a:latin typeface="Arial"/>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457189" rtl="0" eaLnBrk="1" fontAlgn="auto" latinLnBrk="0" hangingPunct="1">
              <a:lnSpc>
                <a:spcPct val="9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rgbClr val="6A737B">
                    <a:lumMod val="50000"/>
                  </a:srgbClr>
                </a:solidFill>
                <a:effectLst/>
                <a:uLnTx/>
                <a:uFillTx/>
                <a:latin typeface="Arial"/>
                <a:ea typeface="+mn-ea"/>
                <a:cs typeface="+mn-cs"/>
              </a:rPr>
              <a:t>CMS will cover percutaneous LAAC implants when specific criteria</a:t>
            </a:r>
            <a:br>
              <a:rPr kumimoji="0" lang="en-US" sz="2000" b="0" i="0" u="none" strike="noStrike" kern="1200" cap="none" spc="0" normalizeH="0" baseline="0" noProof="0" dirty="0">
                <a:ln>
                  <a:noFill/>
                </a:ln>
                <a:solidFill>
                  <a:srgbClr val="6A737B">
                    <a:lumMod val="50000"/>
                  </a:srgbClr>
                </a:solidFill>
                <a:effectLst/>
                <a:uLnTx/>
                <a:uFillTx/>
                <a:latin typeface="Arial"/>
                <a:ea typeface="+mn-ea"/>
                <a:cs typeface="+mn-cs"/>
              </a:rPr>
            </a:br>
            <a:r>
              <a:rPr kumimoji="0" lang="en-US" sz="2000" b="0" i="0" u="none" strike="noStrike" kern="1200" cap="none" spc="0" normalizeH="0" baseline="0" noProof="0" dirty="0">
                <a:ln>
                  <a:noFill/>
                </a:ln>
                <a:solidFill>
                  <a:srgbClr val="6A737B">
                    <a:lumMod val="50000"/>
                  </a:srgbClr>
                </a:solidFill>
                <a:effectLst/>
                <a:uLnTx/>
                <a:uFillTx/>
                <a:latin typeface="Arial"/>
                <a:ea typeface="+mn-ea"/>
                <a:cs typeface="+mn-cs"/>
              </a:rPr>
              <a:t>are met:</a:t>
            </a:r>
          </a:p>
          <a:p>
            <a:pPr marL="0" marR="0" lvl="0" indent="0" algn="l" defTabSz="457189" rtl="0" eaLnBrk="1" fontAlgn="auto" latinLnBrk="0" hangingPunct="1">
              <a:lnSpc>
                <a:spcPct val="90000"/>
              </a:lnSpc>
              <a:spcBef>
                <a:spcPct val="20000"/>
              </a:spcBef>
              <a:spcAft>
                <a:spcPts val="0"/>
              </a:spcAft>
              <a:buClrTx/>
              <a:buSzTx/>
              <a:buFont typeface="Arial"/>
              <a:buNone/>
              <a:tabLst/>
              <a:defRPr/>
            </a:pPr>
            <a:endParaRPr kumimoji="0" lang="en-US" sz="1100" b="0" i="0" u="none" strike="noStrike" kern="1200" cap="none" spc="0" normalizeH="0" baseline="0" noProof="0" dirty="0">
              <a:ln>
                <a:noFill/>
              </a:ln>
              <a:solidFill>
                <a:srgbClr val="6A737B">
                  <a:lumMod val="50000"/>
                </a:srgbClr>
              </a:solidFill>
              <a:effectLst/>
              <a:uLnTx/>
              <a:uFillTx/>
              <a:latin typeface="Arial"/>
              <a:ea typeface="+mn-ea"/>
              <a:cs typeface="+mn-cs"/>
            </a:endParaRPr>
          </a:p>
          <a:p>
            <a:pPr marL="742932" marR="0" lvl="1" indent="-285744" algn="l" defTabSz="457189" rtl="0" eaLnBrk="1" fontAlgn="auto" latinLnBrk="0" hangingPunct="1">
              <a:lnSpc>
                <a:spcPct val="9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6A737B">
                    <a:lumMod val="50000"/>
                  </a:srgbClr>
                </a:solidFill>
                <a:effectLst/>
                <a:uLnTx/>
                <a:uFillTx/>
                <a:latin typeface="Arial"/>
                <a:ea typeface="+mn-ea"/>
                <a:cs typeface="+mn-cs"/>
              </a:rPr>
              <a:t>Eligible patients must have a CHADS</a:t>
            </a:r>
            <a:r>
              <a:rPr kumimoji="0" lang="en-US" sz="1800" b="0" i="0" u="none" strike="noStrike" kern="1200" cap="none" spc="0" normalizeH="0" baseline="-25000" noProof="0" dirty="0">
                <a:ln>
                  <a:noFill/>
                </a:ln>
                <a:solidFill>
                  <a:srgbClr val="6A737B">
                    <a:lumMod val="50000"/>
                  </a:srgbClr>
                </a:solidFill>
                <a:effectLst/>
                <a:uLnTx/>
                <a:uFillTx/>
                <a:latin typeface="Arial"/>
                <a:ea typeface="+mn-ea"/>
                <a:cs typeface="+mn-cs"/>
              </a:rPr>
              <a:t>2</a:t>
            </a:r>
            <a:r>
              <a:rPr kumimoji="0" lang="en-US" sz="1800" b="0" i="0" u="none" strike="noStrike" kern="1200" cap="none" spc="0" normalizeH="0" baseline="0" noProof="0" dirty="0">
                <a:ln>
                  <a:noFill/>
                </a:ln>
                <a:solidFill>
                  <a:srgbClr val="6A737B">
                    <a:lumMod val="50000"/>
                  </a:srgbClr>
                </a:solidFill>
                <a:effectLst/>
                <a:uLnTx/>
                <a:uFillTx/>
                <a:latin typeface="Arial"/>
                <a:ea typeface="+mn-ea"/>
                <a:cs typeface="+mn-cs"/>
              </a:rPr>
              <a:t> score ≥ 2 or a </a:t>
            </a:r>
            <a:br>
              <a:rPr kumimoji="0" lang="en-US" sz="1800" b="0" i="0" u="none" strike="noStrike" kern="1200" cap="none" spc="0" normalizeH="0" baseline="0" noProof="0" dirty="0">
                <a:ln>
                  <a:noFill/>
                </a:ln>
                <a:solidFill>
                  <a:srgbClr val="6A737B">
                    <a:lumMod val="50000"/>
                  </a:srgbClr>
                </a:solidFill>
                <a:effectLst/>
                <a:uLnTx/>
                <a:uFillTx/>
                <a:latin typeface="Arial"/>
                <a:ea typeface="+mn-ea"/>
                <a:cs typeface="+mn-cs"/>
              </a:rPr>
            </a:br>
            <a:r>
              <a:rPr kumimoji="0" lang="en-US" sz="1800" b="1" i="0" u="none" strike="noStrike" kern="1200" cap="none" spc="0" normalizeH="0" baseline="0" noProof="0" dirty="0">
                <a:ln>
                  <a:noFill/>
                </a:ln>
                <a:solidFill>
                  <a:srgbClr val="6A737B">
                    <a:lumMod val="50000"/>
                  </a:srgbClr>
                </a:solidFill>
                <a:effectLst/>
                <a:uLnTx/>
                <a:uFillTx/>
                <a:latin typeface="Arial"/>
                <a:ea typeface="+mn-ea"/>
                <a:cs typeface="+mn-cs"/>
              </a:rPr>
              <a:t>CHA</a:t>
            </a:r>
            <a:r>
              <a:rPr kumimoji="0" lang="en-US" sz="1800" b="1" i="0" u="none" strike="noStrike" kern="1200" cap="none" spc="0" normalizeH="0" baseline="-25000" noProof="0" dirty="0">
                <a:ln>
                  <a:noFill/>
                </a:ln>
                <a:solidFill>
                  <a:srgbClr val="6A737B">
                    <a:lumMod val="50000"/>
                  </a:srgbClr>
                </a:solidFill>
                <a:effectLst/>
                <a:uLnTx/>
                <a:uFillTx/>
                <a:latin typeface="Arial"/>
                <a:ea typeface="+mn-ea"/>
                <a:cs typeface="+mn-cs"/>
              </a:rPr>
              <a:t>2</a:t>
            </a:r>
            <a:r>
              <a:rPr kumimoji="0" lang="en-US" sz="1800" b="1" i="0" u="none" strike="noStrike" kern="1200" cap="none" spc="0" normalizeH="0" baseline="0" noProof="0" dirty="0">
                <a:ln>
                  <a:noFill/>
                </a:ln>
                <a:solidFill>
                  <a:srgbClr val="6A737B">
                    <a:lumMod val="50000"/>
                  </a:srgbClr>
                </a:solidFill>
                <a:effectLst/>
                <a:uLnTx/>
                <a:uFillTx/>
                <a:latin typeface="Arial"/>
                <a:ea typeface="+mn-ea"/>
                <a:cs typeface="+mn-cs"/>
              </a:rPr>
              <a:t>DS</a:t>
            </a:r>
            <a:r>
              <a:rPr kumimoji="0" lang="en-US" sz="1800" b="1" i="0" u="none" strike="noStrike" kern="1200" cap="none" spc="0" normalizeH="0" baseline="-25000" noProof="0" dirty="0">
                <a:ln>
                  <a:noFill/>
                </a:ln>
                <a:solidFill>
                  <a:srgbClr val="6A737B">
                    <a:lumMod val="50000"/>
                  </a:srgbClr>
                </a:solidFill>
                <a:effectLst/>
                <a:uLnTx/>
                <a:uFillTx/>
                <a:latin typeface="Arial"/>
                <a:ea typeface="+mn-ea"/>
                <a:cs typeface="+mn-cs"/>
              </a:rPr>
              <a:t>2</a:t>
            </a:r>
            <a:r>
              <a:rPr kumimoji="0" lang="en-US" sz="1800" b="1" i="0" u="none" strike="noStrike" kern="1200" cap="none" spc="0" normalizeH="0" baseline="0" noProof="0" dirty="0">
                <a:ln>
                  <a:noFill/>
                </a:ln>
                <a:solidFill>
                  <a:srgbClr val="6A737B">
                    <a:lumMod val="50000"/>
                  </a:srgbClr>
                </a:solidFill>
                <a:effectLst/>
                <a:uLnTx/>
                <a:uFillTx/>
                <a:latin typeface="Arial"/>
                <a:ea typeface="+mn-ea"/>
                <a:cs typeface="+mn-cs"/>
              </a:rPr>
              <a:t>-VASc score ≥ 3</a:t>
            </a:r>
          </a:p>
          <a:p>
            <a:pPr marL="742932" marR="0" lvl="1" indent="-285744" algn="l" defTabSz="457189" rtl="0" eaLnBrk="1" fontAlgn="auto" latinLnBrk="0" hangingPunct="1">
              <a:lnSpc>
                <a:spcPct val="9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6A737B">
                    <a:lumMod val="50000"/>
                  </a:srgbClr>
                </a:solidFill>
                <a:effectLst/>
                <a:uLnTx/>
                <a:uFillTx/>
                <a:latin typeface="Arial"/>
                <a:ea typeface="+mn-ea"/>
                <a:cs typeface="+mn-cs"/>
              </a:rPr>
              <a:t>Patients must be </a:t>
            </a:r>
            <a:r>
              <a:rPr kumimoji="0" lang="en-US" sz="1800" b="1" i="0" u="none" strike="noStrike" kern="1200" cap="none" spc="0" normalizeH="0" baseline="0" noProof="0" dirty="0">
                <a:ln>
                  <a:noFill/>
                </a:ln>
                <a:solidFill>
                  <a:srgbClr val="6A737B">
                    <a:lumMod val="50000"/>
                  </a:srgbClr>
                </a:solidFill>
                <a:effectLst/>
                <a:uLnTx/>
                <a:uFillTx/>
                <a:latin typeface="Arial"/>
                <a:ea typeface="+mn-ea"/>
                <a:cs typeface="+mn-cs"/>
              </a:rPr>
              <a:t>suitable for short-term warfarin</a:t>
            </a:r>
            <a:r>
              <a:rPr kumimoji="0" lang="en-US" sz="1800" b="0" i="0" u="none" strike="noStrike" kern="1200" cap="none" spc="0" normalizeH="0" baseline="0" noProof="0" dirty="0">
                <a:ln>
                  <a:noFill/>
                </a:ln>
                <a:solidFill>
                  <a:srgbClr val="6A737B">
                    <a:lumMod val="50000"/>
                  </a:srgbClr>
                </a:solidFill>
                <a:effectLst/>
                <a:uLnTx/>
                <a:uFillTx/>
                <a:latin typeface="Arial"/>
                <a:ea typeface="+mn-ea"/>
                <a:cs typeface="+mn-cs"/>
              </a:rPr>
              <a:t>, but deemed </a:t>
            </a:r>
            <a:r>
              <a:rPr kumimoji="0" lang="en-US" sz="1800" b="1" i="0" u="none" strike="noStrike" kern="1200" cap="none" spc="0" normalizeH="0" baseline="0" noProof="0" dirty="0">
                <a:ln>
                  <a:noFill/>
                </a:ln>
                <a:solidFill>
                  <a:srgbClr val="6A737B">
                    <a:lumMod val="50000"/>
                  </a:srgbClr>
                </a:solidFill>
                <a:effectLst/>
                <a:uLnTx/>
                <a:uFillTx/>
                <a:latin typeface="Arial"/>
                <a:ea typeface="+mn-ea"/>
                <a:cs typeface="+mn-cs"/>
              </a:rPr>
              <a:t>unable to take long-term oral anticoagulation</a:t>
            </a:r>
          </a:p>
          <a:p>
            <a:pPr marL="742932" marR="0" lvl="1" indent="-285744" algn="l" defTabSz="457189" rtl="0" eaLnBrk="1" fontAlgn="auto" latinLnBrk="0" hangingPunct="1">
              <a:lnSpc>
                <a:spcPct val="90000"/>
              </a:lnSpc>
              <a:spcBef>
                <a:spcPct val="20000"/>
              </a:spcBef>
              <a:spcAft>
                <a:spcPts val="0"/>
              </a:spcAft>
              <a:buClrTx/>
              <a:buSzTx/>
              <a:buFont typeface="Arial"/>
              <a:buChar char="–"/>
              <a:tabLst/>
              <a:defRPr/>
            </a:pPr>
            <a:r>
              <a:rPr kumimoji="0" lang="en-US" sz="1800" b="1" i="0" u="none" strike="noStrike" kern="1200" cap="none" spc="0" normalizeH="0" baseline="0" noProof="0" dirty="0">
                <a:ln>
                  <a:noFill/>
                </a:ln>
                <a:solidFill>
                  <a:srgbClr val="6A737B">
                    <a:lumMod val="50000"/>
                  </a:srgbClr>
                </a:solidFill>
                <a:effectLst/>
                <a:uLnTx/>
                <a:uFillTx/>
                <a:latin typeface="Arial"/>
                <a:ea typeface="+mn-ea"/>
                <a:cs typeface="+mn-cs"/>
              </a:rPr>
              <a:t>Documented evidence of a formal shared decision interaction between the patient and an independent non-interventional physician </a:t>
            </a:r>
            <a:r>
              <a:rPr kumimoji="0" lang="en-US" sz="1800" b="0" i="0" u="none" strike="noStrike" kern="1200" cap="none" spc="0" normalizeH="0" baseline="0" noProof="0" dirty="0">
                <a:ln>
                  <a:noFill/>
                </a:ln>
                <a:solidFill>
                  <a:srgbClr val="6A737B">
                    <a:lumMod val="50000"/>
                  </a:srgbClr>
                </a:solidFill>
                <a:effectLst/>
                <a:uLnTx/>
                <a:uFillTx/>
                <a:latin typeface="Arial"/>
                <a:ea typeface="+mn-ea"/>
                <a:cs typeface="+mn-cs"/>
              </a:rPr>
              <a:t>using an OAC evidence-based decision tool</a:t>
            </a:r>
          </a:p>
          <a:p>
            <a:pPr marL="457188" marR="0" lvl="1" indent="0" algn="l" defTabSz="457189" rtl="0" eaLnBrk="1" fontAlgn="auto" latinLnBrk="0" hangingPunct="1">
              <a:lnSpc>
                <a:spcPct val="90000"/>
              </a:lnSpc>
              <a:spcBef>
                <a:spcPct val="20000"/>
              </a:spcBef>
              <a:spcAft>
                <a:spcPts val="0"/>
              </a:spcAft>
              <a:buClrTx/>
              <a:buSzTx/>
              <a:buFont typeface="Arial"/>
              <a:buNone/>
              <a:tabLst/>
              <a:defRPr/>
            </a:pPr>
            <a:endParaRPr kumimoji="0" lang="en-US" sz="1100" b="0" i="0" u="none" strike="noStrike" kern="1200" cap="none" spc="0" normalizeH="0" baseline="0" noProof="0" dirty="0">
              <a:ln>
                <a:noFill/>
              </a:ln>
              <a:solidFill>
                <a:srgbClr val="6A737B">
                  <a:lumMod val="50000"/>
                </a:srgbClr>
              </a:solidFill>
              <a:effectLst/>
              <a:uLnTx/>
              <a:uFillTx/>
              <a:latin typeface="Arial"/>
              <a:ea typeface="+mn-ea"/>
              <a:cs typeface="+mn-cs"/>
            </a:endParaRPr>
          </a:p>
          <a:p>
            <a:pPr marL="742932" marR="0" lvl="1" indent="-285744" algn="l" defTabSz="457189" rtl="0" eaLnBrk="1" fontAlgn="auto" latinLnBrk="0" hangingPunct="1">
              <a:lnSpc>
                <a:spcPct val="90000"/>
              </a:lnSpc>
              <a:spcBef>
                <a:spcPct val="20000"/>
              </a:spcBef>
              <a:spcAft>
                <a:spcPts val="0"/>
              </a:spcAft>
              <a:buClrTx/>
              <a:buSzTx/>
              <a:buFont typeface="Arial"/>
              <a:buChar char="–"/>
              <a:tabLst/>
              <a:defRPr/>
            </a:pPr>
            <a:r>
              <a:rPr kumimoji="0" lang="en-US" sz="1800" b="0" i="1" u="none" strike="noStrike" kern="1200" cap="none" spc="0" normalizeH="0" baseline="0" noProof="0" dirty="0">
                <a:ln>
                  <a:noFill/>
                </a:ln>
                <a:solidFill>
                  <a:srgbClr val="6A737B">
                    <a:lumMod val="50000"/>
                  </a:srgbClr>
                </a:solidFill>
                <a:effectLst/>
                <a:uLnTx/>
                <a:uFillTx/>
                <a:latin typeface="Arial"/>
                <a:ea typeface="+mn-ea"/>
                <a:cs typeface="+mn-cs"/>
              </a:rPr>
              <a:t>LAA  Registry</a:t>
            </a:r>
            <a:r>
              <a:rPr kumimoji="0" lang="en-US" sz="1800" b="0" i="0" u="none" strike="noStrike" kern="1200" cap="none" spc="0" normalizeH="0" baseline="0" noProof="0" dirty="0">
                <a:ln>
                  <a:noFill/>
                </a:ln>
                <a:solidFill>
                  <a:srgbClr val="6A737B">
                    <a:lumMod val="50000"/>
                  </a:srgbClr>
                </a:solidFill>
                <a:effectLst/>
                <a:uLnTx/>
                <a:uFillTx/>
                <a:latin typeface="Arial"/>
                <a:ea typeface="+mn-ea"/>
                <a:cs typeface="+mn-cs"/>
              </a:rPr>
              <a:t>: Patients must be enrolled in a prospective national registry</a:t>
            </a:r>
          </a:p>
          <a:p>
            <a:pPr marL="742932" marR="0" lvl="1" indent="-285744" algn="l" defTabSz="457189" rtl="0" eaLnBrk="1" fontAlgn="auto" latinLnBrk="0" hangingPunct="1">
              <a:lnSpc>
                <a:spcPct val="90000"/>
              </a:lnSpc>
              <a:spcBef>
                <a:spcPct val="20000"/>
              </a:spcBef>
              <a:spcAft>
                <a:spcPts val="0"/>
              </a:spcAft>
              <a:buClrTx/>
              <a:buSzTx/>
              <a:buFont typeface="Arial"/>
              <a:buChar char="–"/>
              <a:tabLst/>
              <a:defRPr/>
            </a:pPr>
            <a:endParaRPr kumimoji="0" lang="en-US" sz="1100" b="0" i="0" u="none" strike="noStrike" kern="1200" cap="none" spc="0" normalizeH="0" baseline="0" noProof="0" dirty="0">
              <a:ln>
                <a:noFill/>
              </a:ln>
              <a:solidFill>
                <a:srgbClr val="6A737B">
                  <a:lumMod val="50000"/>
                </a:srgbClr>
              </a:solidFill>
              <a:effectLst/>
              <a:uLnTx/>
              <a:uFillTx/>
              <a:latin typeface="Arial"/>
              <a:ea typeface="+mn-ea"/>
              <a:cs typeface="+mn-cs"/>
            </a:endParaRPr>
          </a:p>
          <a:p>
            <a:pPr marL="742932" marR="0" lvl="1" indent="-285744" algn="l" defTabSz="457189" rtl="0" eaLnBrk="1" fontAlgn="auto" latinLnBrk="0" hangingPunct="1">
              <a:lnSpc>
                <a:spcPct val="90000"/>
              </a:lnSpc>
              <a:spcBef>
                <a:spcPct val="20000"/>
              </a:spcBef>
              <a:spcAft>
                <a:spcPts val="0"/>
              </a:spcAft>
              <a:buClrTx/>
              <a:buSzTx/>
              <a:buFont typeface="Arial"/>
              <a:buChar char="–"/>
              <a:tabLst/>
              <a:defRPr/>
            </a:pPr>
            <a:r>
              <a:rPr kumimoji="0" lang="en-US" sz="1800" b="0" i="1" u="none" strike="noStrike" kern="1200" cap="none" spc="0" normalizeH="0" baseline="0" noProof="0" dirty="0">
                <a:ln>
                  <a:noFill/>
                </a:ln>
                <a:solidFill>
                  <a:srgbClr val="6A737B">
                    <a:lumMod val="50000"/>
                  </a:srgbClr>
                </a:solidFill>
                <a:effectLst/>
                <a:uLnTx/>
                <a:uFillTx/>
                <a:latin typeface="Arial"/>
                <a:ea typeface="+mn-ea"/>
                <a:cs typeface="+mn-cs"/>
              </a:rPr>
              <a:t>Operator requirements:</a:t>
            </a:r>
            <a:r>
              <a:rPr kumimoji="0" lang="en-US" sz="1800" b="0" i="0" u="none" strike="noStrike" kern="1200" cap="none" spc="0" normalizeH="0" baseline="0" noProof="0" dirty="0">
                <a:ln>
                  <a:noFill/>
                </a:ln>
                <a:solidFill>
                  <a:srgbClr val="6A737B">
                    <a:lumMod val="50000"/>
                  </a:srgbClr>
                </a:solidFill>
                <a:effectLst/>
                <a:uLnTx/>
                <a:uFillTx/>
                <a:latin typeface="Arial"/>
                <a:ea typeface="+mn-ea"/>
                <a:cs typeface="+mn-cs"/>
              </a:rPr>
              <a:t> IC or EP or cardiovascular surgeon must have performed at least 25 </a:t>
            </a:r>
            <a:r>
              <a:rPr kumimoji="0" lang="en-US" sz="1800" b="0" i="0" u="none" strike="noStrike" kern="1200" cap="none" spc="0" normalizeH="0" baseline="0" noProof="0" dirty="0" err="1">
                <a:ln>
                  <a:noFill/>
                </a:ln>
                <a:solidFill>
                  <a:srgbClr val="6A737B">
                    <a:lumMod val="50000"/>
                  </a:srgbClr>
                </a:solidFill>
                <a:effectLst/>
                <a:uLnTx/>
                <a:uFillTx/>
                <a:latin typeface="Arial"/>
                <a:ea typeface="+mn-ea"/>
                <a:cs typeface="+mn-cs"/>
              </a:rPr>
              <a:t>transseptal</a:t>
            </a:r>
            <a:r>
              <a:rPr kumimoji="0" lang="en-US" sz="1800" b="0" i="0" u="none" strike="noStrike" kern="1200" cap="none" spc="0" normalizeH="0" baseline="0" noProof="0" dirty="0">
                <a:ln>
                  <a:noFill/>
                </a:ln>
                <a:solidFill>
                  <a:srgbClr val="6A737B">
                    <a:lumMod val="50000"/>
                  </a:srgbClr>
                </a:solidFill>
                <a:effectLst/>
                <a:uLnTx/>
                <a:uFillTx/>
                <a:latin typeface="Arial"/>
                <a:ea typeface="+mn-ea"/>
                <a:cs typeface="+mn-cs"/>
              </a:rPr>
              <a:t> punctures (TSP) through intact septum</a:t>
            </a:r>
          </a:p>
          <a:p>
            <a:pPr marL="1142971" marR="0" lvl="2" indent="-228594" algn="l" defTabSz="457189" rtl="0" eaLnBrk="1" fontAlgn="auto" latinLnBrk="0" hangingPunct="1">
              <a:lnSpc>
                <a:spcPct val="90000"/>
              </a:lnSpc>
              <a:spcBef>
                <a:spcPct val="20000"/>
              </a:spcBef>
              <a:spcAft>
                <a:spcPts val="0"/>
              </a:spcAft>
              <a:buClrTx/>
              <a:buSzTx/>
              <a:buFont typeface="Arial"/>
              <a:buChar char="•"/>
              <a:tabLst/>
              <a:defRPr/>
            </a:pPr>
            <a:r>
              <a:rPr kumimoji="0" lang="en-US" sz="1600" b="0" i="0" u="none" strike="noStrike" kern="1200" cap="none" spc="0" normalizeH="0" baseline="0" noProof="0" dirty="0">
                <a:ln>
                  <a:noFill/>
                </a:ln>
                <a:solidFill>
                  <a:srgbClr val="6A737B">
                    <a:lumMod val="50000"/>
                  </a:srgbClr>
                </a:solidFill>
                <a:effectLst/>
                <a:uLnTx/>
                <a:uFillTx/>
                <a:latin typeface="Arial"/>
                <a:ea typeface="+mn-ea"/>
                <a:cs typeface="+mn-cs"/>
              </a:rPr>
              <a:t>Must maintain at least 25 TSP over a two year period (at least 12 are LAAC)</a:t>
            </a:r>
          </a:p>
          <a:p>
            <a:pPr marL="742932" marR="0" lvl="1" indent="-285744" algn="l" defTabSz="457189" rtl="0" eaLnBrk="1" fontAlgn="auto" latinLnBrk="0" hangingPunct="1">
              <a:lnSpc>
                <a:spcPct val="90000"/>
              </a:lnSpc>
              <a:spcBef>
                <a:spcPct val="20000"/>
              </a:spcBef>
              <a:spcAft>
                <a:spcPts val="0"/>
              </a:spcAft>
              <a:buClrTx/>
              <a:buSzTx/>
              <a:buFont typeface="Arial"/>
              <a:buChar char="–"/>
              <a:tabLst/>
              <a:defRPr/>
            </a:pPr>
            <a:endParaRPr kumimoji="0" lang="en-US" sz="1100" b="0" i="0" u="none" strike="noStrike" kern="1200" cap="none" spc="0" normalizeH="0" baseline="0" noProof="0" dirty="0">
              <a:ln>
                <a:noFill/>
              </a:ln>
              <a:solidFill>
                <a:srgbClr val="6A737B">
                  <a:lumMod val="50000"/>
                </a:srgbClr>
              </a:solidFill>
              <a:effectLst/>
              <a:uLnTx/>
              <a:uFillTx/>
              <a:latin typeface="Arial"/>
              <a:ea typeface="+mn-ea"/>
              <a:cs typeface="+mn-cs"/>
            </a:endParaRPr>
          </a:p>
          <a:p>
            <a:pPr lvl="1">
              <a:defRPr/>
            </a:pPr>
            <a:r>
              <a:rPr lang="en-US" sz="1800" i="1" dirty="0">
                <a:solidFill>
                  <a:srgbClr val="6A737B">
                    <a:lumMod val="50000"/>
                  </a:srgbClr>
                </a:solidFill>
              </a:rPr>
              <a:t>Facility Requirements</a:t>
            </a:r>
            <a:r>
              <a:rPr lang="en-US" sz="1800" dirty="0">
                <a:solidFill>
                  <a:srgbClr val="6A737B">
                    <a:lumMod val="50000"/>
                  </a:srgbClr>
                </a:solidFill>
              </a:rPr>
              <a:t>: The procedure must be furnished in a hospital with an established structural heart disease (SHD) and/or electrophysiology (EP) program</a:t>
            </a:r>
          </a:p>
          <a:p>
            <a:pPr marL="742932" marR="0" lvl="1" indent="-285744" algn="l" defTabSz="457189" rtl="0" eaLnBrk="1" fontAlgn="auto" latinLnBrk="0" hangingPunct="1">
              <a:lnSpc>
                <a:spcPct val="9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srgbClr val="6A737B">
                  <a:lumMod val="50000"/>
                </a:srgbClr>
              </a:solidFill>
              <a:effectLst/>
              <a:uLnTx/>
              <a:uFillTx/>
              <a:latin typeface="Arial"/>
              <a:ea typeface="+mn-ea"/>
              <a:cs typeface="+mn-cs"/>
            </a:endParaRPr>
          </a:p>
          <a:p>
            <a:pPr marL="742932" marR="0" lvl="1" indent="-285744" algn="l" defTabSz="457189" rtl="0" eaLnBrk="1" fontAlgn="auto" latinLnBrk="0" hangingPunct="1">
              <a:lnSpc>
                <a:spcPct val="9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srgbClr val="6A737B">
                  <a:lumMod val="50000"/>
                </a:srgbClr>
              </a:solidFill>
              <a:effectLst/>
              <a:uLnTx/>
              <a:uFillTx/>
              <a:latin typeface="Arial"/>
              <a:ea typeface="+mn-ea"/>
              <a:cs typeface="+mn-cs"/>
            </a:endParaRPr>
          </a:p>
        </p:txBody>
      </p:sp>
      <p:grpSp>
        <p:nvGrpSpPr>
          <p:cNvPr id="3" name="Group 2"/>
          <p:cNvGrpSpPr/>
          <p:nvPr/>
        </p:nvGrpSpPr>
        <p:grpSpPr>
          <a:xfrm>
            <a:off x="-76200" y="2286000"/>
            <a:ext cx="914400" cy="2065220"/>
            <a:chOff x="-76200" y="2286000"/>
            <a:chExt cx="914400" cy="2065220"/>
          </a:xfrm>
        </p:grpSpPr>
        <p:sp>
          <p:nvSpPr>
            <p:cNvPr id="8" name="Left Brace 7"/>
            <p:cNvSpPr/>
            <p:nvPr/>
          </p:nvSpPr>
          <p:spPr>
            <a:xfrm>
              <a:off x="592540" y="2438400"/>
              <a:ext cx="245660" cy="1752600"/>
            </a:xfrm>
            <a:prstGeom prst="leftBrace">
              <a:avLst/>
            </a:prstGeom>
            <a:noFill/>
            <a:ln w="25400" cap="flat" cmpd="sng" algn="ctr">
              <a:solidFill>
                <a:srgbClr val="E57200"/>
              </a:solidFill>
              <a:prstDash val="solid"/>
            </a:ln>
            <a:effectLst>
              <a:outerShdw blurRad="40000" dist="20000" dir="5400000" rotWithShape="0">
                <a:srgbClr val="000000">
                  <a:alpha val="38000"/>
                </a:srgb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srgbClr val="A67A00"/>
                </a:solidFill>
                <a:effectLst/>
                <a:uLnTx/>
                <a:uFillTx/>
                <a:latin typeface="Arial"/>
                <a:ea typeface="+mn-ea"/>
                <a:cs typeface="+mn-cs"/>
              </a:endParaRPr>
            </a:p>
          </p:txBody>
        </p:sp>
        <p:sp>
          <p:nvSpPr>
            <p:cNvPr id="9" name="TextBox 8"/>
            <p:cNvSpPr txBox="1"/>
            <p:nvPr/>
          </p:nvSpPr>
          <p:spPr>
            <a:xfrm>
              <a:off x="-76200" y="2286000"/>
              <a:ext cx="677108" cy="2065220"/>
            </a:xfrm>
            <a:prstGeom prst="rect">
              <a:avLst/>
            </a:prstGeom>
            <a:noFill/>
          </p:spPr>
          <p:txBody>
            <a:bodyPr vert="vert270" wrap="square" rtlCol="0" anchor="ctr" anchorCtr="1">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57200"/>
                  </a:solidFill>
                  <a:effectLst/>
                  <a:uLnTx/>
                  <a:uFillTx/>
                </a:rPr>
                <a:t>Documented  in medical record</a:t>
              </a:r>
            </a:p>
          </p:txBody>
        </p:sp>
      </p:grpSp>
    </p:spTree>
    <p:extLst>
      <p:ext uri="{BB962C8B-B14F-4D97-AF65-F5344CB8AC3E}">
        <p14:creationId xmlns:p14="http://schemas.microsoft.com/office/powerpoint/2010/main" val="75716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2014 ACC/AHA/HRS Treatment Guidelines to Prevent Thromboembolism in Patients with AF</a:t>
            </a:r>
          </a:p>
        </p:txBody>
      </p:sp>
      <p:sp>
        <p:nvSpPr>
          <p:cNvPr id="3" name="Content Placeholder 2"/>
          <p:cNvSpPr>
            <a:spLocks noGrp="1"/>
          </p:cNvSpPr>
          <p:nvPr>
            <p:ph sz="half" idx="1"/>
          </p:nvPr>
        </p:nvSpPr>
        <p:spPr>
          <a:xfrm>
            <a:off x="274320" y="1524000"/>
            <a:ext cx="5834987" cy="4956048"/>
          </a:xfrm>
        </p:spPr>
        <p:txBody>
          <a:bodyPr>
            <a:normAutofit/>
          </a:bodyPr>
          <a:lstStyle/>
          <a:p>
            <a:r>
              <a:rPr lang="en-US" dirty="0"/>
              <a:t>Assess stroke risk with CHA</a:t>
            </a:r>
            <a:r>
              <a:rPr lang="en-US" baseline="-25000" dirty="0"/>
              <a:t>2</a:t>
            </a:r>
            <a:r>
              <a:rPr lang="en-US" dirty="0"/>
              <a:t>DS</a:t>
            </a:r>
            <a:r>
              <a:rPr lang="en-US" baseline="-25000" dirty="0"/>
              <a:t>2</a:t>
            </a:r>
            <a:r>
              <a:rPr lang="en-US" dirty="0"/>
              <a:t>-VASc score</a:t>
            </a:r>
          </a:p>
          <a:p>
            <a:endParaRPr lang="en-US" sz="1800" dirty="0"/>
          </a:p>
          <a:p>
            <a:pPr lvl="1"/>
            <a:r>
              <a:rPr lang="en-US" sz="2000" dirty="0"/>
              <a:t>Score 1: Annual stroke risk 1%,                                     oral anticoagulants or aspirin </a:t>
            </a:r>
            <a:r>
              <a:rPr lang="en-US" sz="2000" u="sng" dirty="0"/>
              <a:t>may be considered</a:t>
            </a:r>
          </a:p>
          <a:p>
            <a:pPr lvl="1"/>
            <a:r>
              <a:rPr lang="en-US" sz="2000" dirty="0"/>
              <a:t>Score ≥2: Annual stroke risk 2%-15%,                               </a:t>
            </a:r>
            <a:r>
              <a:rPr lang="en-US" sz="2000" b="1" dirty="0"/>
              <a:t>oral anticoagulants </a:t>
            </a:r>
            <a:r>
              <a:rPr lang="en-US" sz="2000" b="1" u="sng" dirty="0"/>
              <a:t>are recommended</a:t>
            </a:r>
          </a:p>
          <a:p>
            <a:pPr lvl="1"/>
            <a:endParaRPr lang="en-US" b="1" dirty="0"/>
          </a:p>
          <a:p>
            <a:r>
              <a:rPr lang="en-US" b="1" dirty="0"/>
              <a:t>Balance stroke risk reduction benefit vs. bleeding risk</a:t>
            </a:r>
          </a:p>
          <a:p>
            <a:endParaRPr lang="en-US" dirty="0"/>
          </a:p>
        </p:txBody>
      </p:sp>
      <p:sp>
        <p:nvSpPr>
          <p:cNvPr id="4" name="TextBox 3"/>
          <p:cNvSpPr txBox="1"/>
          <p:nvPr/>
        </p:nvSpPr>
        <p:spPr>
          <a:xfrm>
            <a:off x="5919716" y="3911365"/>
            <a:ext cx="2917209" cy="461665"/>
          </a:xfrm>
          <a:prstGeom prst="rect">
            <a:avLst/>
          </a:prstGeom>
          <a:noFill/>
        </p:spPr>
        <p:txBody>
          <a:bodyPr wrap="square" rtlCol="0">
            <a:spAutoFit/>
          </a:bodyPr>
          <a:lstStyle/>
          <a:p>
            <a:pPr algn="r"/>
            <a:r>
              <a:rPr lang="en-US" sz="1200" dirty="0">
                <a:solidFill>
                  <a:srgbClr val="00467F"/>
                </a:solidFill>
                <a:latin typeface="ITC Officina Serif"/>
              </a:rPr>
              <a:t>2014 AHA/ACC/HRS Guideline for the Management of Patients with AF </a:t>
            </a:r>
          </a:p>
        </p:txBody>
      </p:sp>
      <p:grpSp>
        <p:nvGrpSpPr>
          <p:cNvPr id="6" name="Group 5"/>
          <p:cNvGrpSpPr/>
          <p:nvPr/>
        </p:nvGrpSpPr>
        <p:grpSpPr>
          <a:xfrm>
            <a:off x="6072116" y="1858430"/>
            <a:ext cx="2788693" cy="2038782"/>
            <a:chOff x="-1981200" y="3200400"/>
            <a:chExt cx="3575304" cy="2743200"/>
          </a:xfrm>
        </p:grpSpPr>
        <p:sp>
          <p:nvSpPr>
            <p:cNvPr id="5" name="Flowchart: Multidocument 4"/>
            <p:cNvSpPr/>
            <p:nvPr/>
          </p:nvSpPr>
          <p:spPr>
            <a:xfrm>
              <a:off x="-1981200" y="3200400"/>
              <a:ext cx="3575304" cy="2743200"/>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4139" y="3782199"/>
              <a:ext cx="3060014" cy="170420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
        <p:nvSpPr>
          <p:cNvPr id="8" name="Rectangle 7"/>
          <p:cNvSpPr/>
          <p:nvPr/>
        </p:nvSpPr>
        <p:spPr>
          <a:xfrm>
            <a:off x="13448" y="6584732"/>
            <a:ext cx="8978151" cy="215444"/>
          </a:xfrm>
          <a:prstGeom prst="rect">
            <a:avLst/>
          </a:prstGeom>
        </p:spPr>
        <p:txBody>
          <a:bodyPr wrap="square">
            <a:spAutoFit/>
          </a:bodyPr>
          <a:lstStyle/>
          <a:p>
            <a:r>
              <a:rPr lang="en-US" sz="800" dirty="0">
                <a:solidFill>
                  <a:schemeClr val="accent6">
                    <a:lumMod val="60000"/>
                    <a:lumOff val="40000"/>
                  </a:schemeClr>
                </a:solidFill>
                <a:latin typeface="ITC Officina Serif"/>
              </a:rPr>
              <a:t>January, CT. et al. </a:t>
            </a:r>
            <a:r>
              <a:rPr lang="en-US" sz="800" dirty="0">
                <a:solidFill>
                  <a:schemeClr val="accent6">
                    <a:lumMod val="60000"/>
                    <a:lumOff val="40000"/>
                  </a:schemeClr>
                </a:solidFill>
              </a:rPr>
              <a:t>2014 AHA/ACC/HRS Guideline for the Management of Patients With Atrial Fibrillation. JACC. 2014; </a:t>
            </a:r>
            <a:r>
              <a:rPr lang="en-US" sz="800" dirty="0" err="1">
                <a:solidFill>
                  <a:schemeClr val="accent6">
                    <a:lumMod val="60000"/>
                    <a:lumOff val="40000"/>
                  </a:schemeClr>
                </a:solidFill>
              </a:rPr>
              <a:t>doi</a:t>
            </a:r>
            <a:r>
              <a:rPr lang="en-US" sz="800" dirty="0">
                <a:solidFill>
                  <a:schemeClr val="accent6">
                    <a:lumMod val="60000"/>
                    <a:lumOff val="40000"/>
                  </a:schemeClr>
                </a:solidFill>
              </a:rPr>
              <a:t>: 10.1016/j.jacc.2014.03.022</a:t>
            </a:r>
            <a:endParaRPr lang="en-US" sz="800" dirty="0">
              <a:solidFill>
                <a:schemeClr val="accent6">
                  <a:lumMod val="60000"/>
                  <a:lumOff val="40000"/>
                </a:schemeClr>
              </a:solidFill>
              <a:latin typeface="ITC Officina Serif"/>
            </a:endParaRPr>
          </a:p>
        </p:txBody>
      </p:sp>
      <p:graphicFrame>
        <p:nvGraphicFramePr>
          <p:cNvPr id="7" name="Table 6"/>
          <p:cNvGraphicFramePr>
            <a:graphicFrameLocks noGrp="1"/>
          </p:cNvGraphicFramePr>
          <p:nvPr>
            <p:extLst>
              <p:ext uri="{D42A27DB-BD31-4B8C-83A1-F6EECF244321}">
                <p14:modId xmlns:p14="http://schemas.microsoft.com/office/powerpoint/2010/main" val="2479733690"/>
              </p:ext>
            </p:extLst>
          </p:nvPr>
        </p:nvGraphicFramePr>
        <p:xfrm>
          <a:off x="753555" y="4770120"/>
          <a:ext cx="7704645" cy="1630680"/>
        </p:xfrm>
        <a:graphic>
          <a:graphicData uri="http://schemas.openxmlformats.org/drawingml/2006/table">
            <a:tbl>
              <a:tblPr firstRow="1">
                <a:tableStyleId>{9DCAF9ED-07DC-4A11-8D7F-57B35C25682E}</a:tableStyleId>
              </a:tblPr>
              <a:tblGrid>
                <a:gridCol w="2655125">
                  <a:extLst>
                    <a:ext uri="{9D8B030D-6E8A-4147-A177-3AD203B41FA5}">
                      <a16:colId xmlns:a16="http://schemas.microsoft.com/office/drawing/2014/main" xmlns="" val="20000"/>
                    </a:ext>
                  </a:extLst>
                </a:gridCol>
                <a:gridCol w="5049520">
                  <a:extLst>
                    <a:ext uri="{9D8B030D-6E8A-4147-A177-3AD203B41FA5}">
                      <a16:colId xmlns:a16="http://schemas.microsoft.com/office/drawing/2014/main" xmlns="" val="20001"/>
                    </a:ext>
                  </a:extLst>
                </a:gridCol>
              </a:tblGrid>
              <a:tr h="370840">
                <a:tc>
                  <a:txBody>
                    <a:bodyPr/>
                    <a:lstStyle/>
                    <a:p>
                      <a:pPr algn="ctr"/>
                      <a:r>
                        <a:rPr lang="en-US" dirty="0"/>
                        <a:t>CHA</a:t>
                      </a:r>
                      <a:r>
                        <a:rPr lang="en-US" baseline="-25000" dirty="0"/>
                        <a:t>2</a:t>
                      </a:r>
                      <a:r>
                        <a:rPr lang="en-US" dirty="0"/>
                        <a:t>DS</a:t>
                      </a:r>
                      <a:r>
                        <a:rPr lang="en-US" baseline="-25000" dirty="0"/>
                        <a:t>2</a:t>
                      </a:r>
                      <a:r>
                        <a:rPr lang="en-US" dirty="0"/>
                        <a:t> </a:t>
                      </a:r>
                      <a:r>
                        <a:rPr lang="en-US" dirty="0" err="1"/>
                        <a:t>VASc</a:t>
                      </a:r>
                      <a:r>
                        <a:rPr lang="en-US" dirty="0"/>
                        <a:t> Score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dirty="0"/>
                        <a:t>Recommendation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pPr algn="ctr"/>
                      <a:r>
                        <a:rPr lang="en-US" b="1" dirty="0"/>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95000"/>
                      </a:schemeClr>
                    </a:solidFill>
                  </a:tcPr>
                </a:tc>
                <a:tc>
                  <a:txBody>
                    <a:bodyPr/>
                    <a:lstStyle/>
                    <a:p>
                      <a:pPr algn="ctr"/>
                      <a:r>
                        <a:rPr lang="en-US" sz="1400" dirty="0"/>
                        <a:t>No anticoagulant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pPr algn="ctr"/>
                      <a:r>
                        <a:rPr lang="en-US" b="1" dirty="0"/>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95000"/>
                      </a:schemeClr>
                    </a:solidFill>
                  </a:tcPr>
                </a:tc>
                <a:tc>
                  <a:txBody>
                    <a:bodyPr/>
                    <a:lstStyle/>
                    <a:p>
                      <a:pPr algn="ctr"/>
                      <a:r>
                        <a:rPr lang="en-US" sz="1400" dirty="0"/>
                        <a:t>Aspirin</a:t>
                      </a:r>
                      <a:r>
                        <a:rPr lang="en-US" sz="1400" baseline="0" dirty="0"/>
                        <a:t> (81-325 mg daily) or warfarin (INR 2-3)</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pPr algn="ctr"/>
                      <a:r>
                        <a:rPr lang="en-US" b="1" dirty="0"/>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95000"/>
                      </a:schemeClr>
                    </a:solidFill>
                  </a:tcPr>
                </a:tc>
                <a:tc>
                  <a:txBody>
                    <a:bodyPr/>
                    <a:lstStyle/>
                    <a:p>
                      <a:pPr algn="ctr"/>
                      <a:r>
                        <a:rPr lang="en-US" sz="1400" dirty="0"/>
                        <a:t>Oral anticoagulants are recommended (warfarin (INR 2-3), </a:t>
                      </a:r>
                      <a:r>
                        <a:rPr lang="en-US" sz="1400" dirty="0" err="1"/>
                        <a:t>dabigatran</a:t>
                      </a:r>
                      <a:r>
                        <a:rPr lang="en-US" sz="1400" dirty="0"/>
                        <a:t>, </a:t>
                      </a:r>
                      <a:r>
                        <a:rPr lang="en-US" sz="1400" dirty="0" err="1"/>
                        <a:t>rivaroxaban</a:t>
                      </a:r>
                      <a:r>
                        <a:rPr lang="en-US" sz="1400" dirty="0"/>
                        <a:t> or </a:t>
                      </a:r>
                      <a:r>
                        <a:rPr lang="en-US" sz="1400" dirty="0" err="1"/>
                        <a:t>apixaban</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3779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a:t>Patient Example #1:</a:t>
            </a:r>
            <a:br>
              <a:rPr lang="en-US" sz="2400" dirty="0"/>
            </a:br>
            <a:r>
              <a:rPr lang="en-US" sz="2400" dirty="0"/>
              <a:t>High Bleeding Risk</a:t>
            </a:r>
          </a:p>
        </p:txBody>
      </p:sp>
      <p:sp>
        <p:nvSpPr>
          <p:cNvPr id="3" name="Content Placeholder 2"/>
          <p:cNvSpPr>
            <a:spLocks noGrp="1"/>
          </p:cNvSpPr>
          <p:nvPr>
            <p:ph sz="half" idx="1"/>
          </p:nvPr>
        </p:nvSpPr>
        <p:spPr/>
        <p:txBody>
          <a:bodyPr>
            <a:normAutofit/>
          </a:bodyPr>
          <a:lstStyle/>
          <a:p>
            <a:r>
              <a:rPr lang="en-US" sz="2400" dirty="0"/>
              <a:t>Age: 80; Involved Grandfather; NVAF, Congestive Heart Failure, Hypertension, Diabetes</a:t>
            </a:r>
          </a:p>
          <a:p>
            <a:r>
              <a:rPr lang="en-US" sz="2400" dirty="0"/>
              <a:t>CHA</a:t>
            </a:r>
            <a:r>
              <a:rPr lang="en-US" sz="2400" baseline="-25000" dirty="0"/>
              <a:t>2</a:t>
            </a:r>
            <a:r>
              <a:rPr lang="en-US" sz="2400" dirty="0"/>
              <a:t>DS</a:t>
            </a:r>
            <a:r>
              <a:rPr lang="en-US" sz="2400" baseline="-25000" dirty="0"/>
              <a:t>2</a:t>
            </a:r>
            <a:r>
              <a:rPr lang="en-US" sz="2400" dirty="0"/>
              <a:t>-VASc score: 5; HAS-BLED score: 2</a:t>
            </a:r>
          </a:p>
          <a:p>
            <a:r>
              <a:rPr lang="en-US" sz="2400" dirty="0"/>
              <a:t>Although patient is suitable for warfarin, he is currently taking 15 mg rivaroxaban daily</a:t>
            </a:r>
          </a:p>
          <a:p>
            <a:r>
              <a:rPr lang="en-US" sz="2400" dirty="0"/>
              <a:t>Has a history of recurrent falls, resulting in both a broken hip and cerebral contusion after falling on separate occasions. His physician believes his medical condition places him at high risk of major bleeding secondary to trauma</a:t>
            </a:r>
            <a:br>
              <a:rPr lang="en-US" sz="2400" dirty="0"/>
            </a:br>
            <a:r>
              <a:rPr lang="en-US" sz="2400" dirty="0"/>
              <a:t/>
            </a:r>
            <a:br>
              <a:rPr lang="en-US" sz="2400" dirty="0"/>
            </a:br>
            <a:endParaRPr lang="en-US" sz="2400" dirty="0"/>
          </a:p>
        </p:txBody>
      </p:sp>
      <p:sp>
        <p:nvSpPr>
          <p:cNvPr id="5" name="Rounded Rectangle 4"/>
          <p:cNvSpPr/>
          <p:nvPr/>
        </p:nvSpPr>
        <p:spPr>
          <a:xfrm>
            <a:off x="609600" y="5334000"/>
            <a:ext cx="8072889"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Is he a candidate for WATCHMAN?</a:t>
            </a:r>
          </a:p>
        </p:txBody>
      </p:sp>
      <p:sp>
        <p:nvSpPr>
          <p:cNvPr id="7" name="TextBox 6"/>
          <p:cNvSpPr txBox="1"/>
          <p:nvPr/>
        </p:nvSpPr>
        <p:spPr>
          <a:xfrm>
            <a:off x="404812" y="6553200"/>
            <a:ext cx="8662988" cy="246221"/>
          </a:xfrm>
          <a:prstGeom prst="rect">
            <a:avLst/>
          </a:prstGeom>
          <a:noFill/>
        </p:spPr>
        <p:txBody>
          <a:bodyPr wrap="square" rtlCol="0">
            <a:spAutoFit/>
          </a:bodyPr>
          <a:lstStyle/>
          <a:p>
            <a:pPr algn="r"/>
            <a:r>
              <a:rPr lang="en-US" sz="1000" dirty="0">
                <a:solidFill>
                  <a:schemeClr val="accent2"/>
                </a:solidFill>
              </a:rPr>
              <a:t>Case description for educational purposes; Not a real patient case</a:t>
            </a:r>
          </a:p>
        </p:txBody>
      </p:sp>
    </p:spTree>
    <p:extLst>
      <p:ext uri="{BB962C8B-B14F-4D97-AF65-F5344CB8AC3E}">
        <p14:creationId xmlns:p14="http://schemas.microsoft.com/office/powerpoint/2010/main" val="79359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t>Patient Example #2:</a:t>
            </a:r>
            <a:br>
              <a:rPr lang="en-US" sz="2400" dirty="0"/>
            </a:br>
            <a:r>
              <a:rPr lang="en-US" sz="2400" dirty="0"/>
              <a:t>Struggle with Compliance</a:t>
            </a:r>
            <a:endParaRPr lang="en-US" dirty="0"/>
          </a:p>
        </p:txBody>
      </p:sp>
      <p:sp>
        <p:nvSpPr>
          <p:cNvPr id="3" name="Content Placeholder 2"/>
          <p:cNvSpPr>
            <a:spLocks noGrp="1"/>
          </p:cNvSpPr>
          <p:nvPr>
            <p:ph sz="half" idx="1"/>
          </p:nvPr>
        </p:nvSpPr>
        <p:spPr/>
        <p:txBody>
          <a:bodyPr>
            <a:normAutofit/>
          </a:bodyPr>
          <a:lstStyle/>
          <a:p>
            <a:r>
              <a:rPr lang="en-US" sz="2400" dirty="0"/>
              <a:t>Age: 68; Retired, Volunteer; NVAF, Hypertension, Vascular Disease</a:t>
            </a:r>
          </a:p>
          <a:p>
            <a:r>
              <a:rPr lang="en-US" sz="2400" dirty="0"/>
              <a:t>CHA</a:t>
            </a:r>
            <a:r>
              <a:rPr lang="en-US" sz="2400" baseline="-25000" dirty="0"/>
              <a:t>2</a:t>
            </a:r>
            <a:r>
              <a:rPr lang="en-US" sz="2400" dirty="0"/>
              <a:t>DS</a:t>
            </a:r>
            <a:r>
              <a:rPr lang="en-US" sz="2400" baseline="-25000" dirty="0"/>
              <a:t>2</a:t>
            </a:r>
            <a:r>
              <a:rPr lang="en-US" sz="2400" dirty="0"/>
              <a:t>-VASc score: 4; HAS-BLED score: 3</a:t>
            </a:r>
          </a:p>
          <a:p>
            <a:r>
              <a:rPr lang="en-US" sz="2400" dirty="0">
                <a:effectLst/>
              </a:rPr>
              <a:t>Currently taking 5 mg warfarin</a:t>
            </a:r>
          </a:p>
          <a:p>
            <a:r>
              <a:rPr lang="en-US" sz="2400" dirty="0">
                <a:effectLst/>
              </a:rPr>
              <a:t>Unable to comply with regular INR monitoring due to her proximity to the clinic and cannot afford novel oral anticoagulant (NOAC) medication</a:t>
            </a:r>
          </a:p>
        </p:txBody>
      </p:sp>
      <p:sp>
        <p:nvSpPr>
          <p:cNvPr id="4" name="Rounded Rectangle 3"/>
          <p:cNvSpPr/>
          <p:nvPr/>
        </p:nvSpPr>
        <p:spPr>
          <a:xfrm>
            <a:off x="609600" y="5334000"/>
            <a:ext cx="8072889"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Is she a candidate for WATCHMAN?</a:t>
            </a:r>
          </a:p>
        </p:txBody>
      </p:sp>
      <p:sp>
        <p:nvSpPr>
          <p:cNvPr id="7" name="TextBox 6"/>
          <p:cNvSpPr txBox="1"/>
          <p:nvPr/>
        </p:nvSpPr>
        <p:spPr>
          <a:xfrm>
            <a:off x="404812" y="6553200"/>
            <a:ext cx="8662988" cy="246221"/>
          </a:xfrm>
          <a:prstGeom prst="rect">
            <a:avLst/>
          </a:prstGeom>
          <a:noFill/>
        </p:spPr>
        <p:txBody>
          <a:bodyPr wrap="square" rtlCol="0">
            <a:spAutoFit/>
          </a:bodyPr>
          <a:lstStyle/>
          <a:p>
            <a:pPr algn="r"/>
            <a:r>
              <a:rPr lang="en-US" sz="1000" dirty="0">
                <a:solidFill>
                  <a:schemeClr val="accent2"/>
                </a:solidFill>
              </a:rPr>
              <a:t>Case description for educational purposes; Not a real patient case</a:t>
            </a:r>
          </a:p>
        </p:txBody>
      </p:sp>
    </p:spTree>
    <p:extLst>
      <p:ext uri="{BB962C8B-B14F-4D97-AF65-F5344CB8AC3E}">
        <p14:creationId xmlns:p14="http://schemas.microsoft.com/office/powerpoint/2010/main" val="341595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a:t>Patient Example #3:</a:t>
            </a:r>
            <a:br>
              <a:rPr lang="en-US" sz="2400" dirty="0"/>
            </a:br>
            <a:r>
              <a:rPr lang="en-US" sz="2400" dirty="0"/>
              <a:t>Dislikes Warfarin</a:t>
            </a:r>
          </a:p>
        </p:txBody>
      </p:sp>
      <p:sp>
        <p:nvSpPr>
          <p:cNvPr id="3" name="Content Placeholder 2"/>
          <p:cNvSpPr>
            <a:spLocks noGrp="1"/>
          </p:cNvSpPr>
          <p:nvPr>
            <p:ph sz="half" idx="1"/>
          </p:nvPr>
        </p:nvSpPr>
        <p:spPr/>
        <p:txBody>
          <a:bodyPr>
            <a:noAutofit/>
          </a:bodyPr>
          <a:lstStyle/>
          <a:p>
            <a:pPr>
              <a:lnSpc>
                <a:spcPct val="100000"/>
              </a:lnSpc>
            </a:pPr>
            <a:r>
              <a:rPr lang="en-US" sz="2400" dirty="0"/>
              <a:t>Age: 65; Retired, NVAF, Hypertension, CHF, Alcohol use (&gt;8 drinks per week)</a:t>
            </a:r>
          </a:p>
          <a:p>
            <a:pPr>
              <a:lnSpc>
                <a:spcPct val="100000"/>
              </a:lnSpc>
            </a:pPr>
            <a:r>
              <a:rPr lang="en-US" sz="2400" dirty="0"/>
              <a:t>CHA</a:t>
            </a:r>
            <a:r>
              <a:rPr lang="en-US" sz="2400" baseline="-25000" dirty="0"/>
              <a:t>2</a:t>
            </a:r>
            <a:r>
              <a:rPr lang="en-US" sz="2400" dirty="0"/>
              <a:t>DS</a:t>
            </a:r>
            <a:r>
              <a:rPr lang="en-US" sz="2400" baseline="-25000" dirty="0"/>
              <a:t>2</a:t>
            </a:r>
            <a:r>
              <a:rPr lang="en-US" sz="2400" dirty="0"/>
              <a:t>-VASc = 3; HAS-BLED = 3</a:t>
            </a:r>
          </a:p>
          <a:p>
            <a:pPr>
              <a:lnSpc>
                <a:spcPct val="100000"/>
              </a:lnSpc>
            </a:pPr>
            <a:r>
              <a:rPr lang="en-US" sz="2400" dirty="0"/>
              <a:t>Currently taking 5 mg warfarin </a:t>
            </a:r>
          </a:p>
          <a:p>
            <a:pPr>
              <a:lnSpc>
                <a:spcPct val="100000"/>
              </a:lnSpc>
            </a:pPr>
            <a:r>
              <a:rPr lang="en-US" sz="2400" dirty="0"/>
              <a:t>Patient dislikes taking warfarin; alcohol use effects ability to maintain INR</a:t>
            </a:r>
            <a:r>
              <a:rPr lang="en-US" sz="2400" dirty="0">
                <a:effectLst/>
              </a:rPr>
              <a:t/>
            </a:r>
            <a:br>
              <a:rPr lang="en-US" sz="2400" dirty="0">
                <a:effectLst/>
              </a:rPr>
            </a:br>
            <a:endParaRPr lang="en-US" sz="2400" dirty="0"/>
          </a:p>
        </p:txBody>
      </p:sp>
      <p:sp>
        <p:nvSpPr>
          <p:cNvPr id="4" name="Rounded Rectangle 3"/>
          <p:cNvSpPr/>
          <p:nvPr/>
        </p:nvSpPr>
        <p:spPr>
          <a:xfrm>
            <a:off x="588579" y="5334000"/>
            <a:ext cx="8072889"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Is he a candidate for WATCHMAN?</a:t>
            </a:r>
          </a:p>
        </p:txBody>
      </p:sp>
      <p:sp>
        <p:nvSpPr>
          <p:cNvPr id="7" name="TextBox 6"/>
          <p:cNvSpPr txBox="1"/>
          <p:nvPr/>
        </p:nvSpPr>
        <p:spPr>
          <a:xfrm>
            <a:off x="404812" y="6553200"/>
            <a:ext cx="8662988" cy="246221"/>
          </a:xfrm>
          <a:prstGeom prst="rect">
            <a:avLst/>
          </a:prstGeom>
          <a:noFill/>
        </p:spPr>
        <p:txBody>
          <a:bodyPr wrap="square" rtlCol="0">
            <a:spAutoFit/>
          </a:bodyPr>
          <a:lstStyle/>
          <a:p>
            <a:pPr algn="r"/>
            <a:r>
              <a:rPr lang="en-US" sz="1000" dirty="0">
                <a:solidFill>
                  <a:schemeClr val="accent2"/>
                </a:solidFill>
              </a:rPr>
              <a:t>Case description for educational purposes; Not a real patient case</a:t>
            </a:r>
          </a:p>
        </p:txBody>
      </p:sp>
    </p:spTree>
    <p:extLst>
      <p:ext uri="{BB962C8B-B14F-4D97-AF65-F5344CB8AC3E}">
        <p14:creationId xmlns:p14="http://schemas.microsoft.com/office/powerpoint/2010/main" val="267651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WATCHMAN </a:t>
            </a:r>
            <a:r>
              <a:rPr lang="en-US" dirty="0"/>
              <a:t>Is A Safe, Effective, One-time Procedure For Appropriate NVAF Patients</a:t>
            </a:r>
          </a:p>
        </p:txBody>
      </p:sp>
      <p:sp>
        <p:nvSpPr>
          <p:cNvPr id="4" name="Content Placeholder 3"/>
          <p:cNvSpPr>
            <a:spLocks noGrp="1"/>
          </p:cNvSpPr>
          <p:nvPr>
            <p:ph sz="half" idx="2"/>
          </p:nvPr>
        </p:nvSpPr>
        <p:spPr/>
        <p:txBody>
          <a:bodyPr>
            <a:normAutofit/>
          </a:bodyPr>
          <a:lstStyle/>
          <a:p>
            <a:pPr>
              <a:lnSpc>
                <a:spcPct val="100000"/>
              </a:lnSpc>
            </a:pPr>
            <a:r>
              <a:rPr lang="en-US" dirty="0"/>
              <a:t>The WATCHMAN Implant has been proven to be a safe and effective alternative to long-term oral anticoagulants (OACs)</a:t>
            </a:r>
            <a:r>
              <a:rPr lang="en-US" baseline="30000" dirty="0"/>
              <a:t>1</a:t>
            </a:r>
            <a:br>
              <a:rPr lang="en-US" baseline="30000" dirty="0"/>
            </a:br>
            <a:endParaRPr lang="en-US" dirty="0"/>
          </a:p>
          <a:p>
            <a:pPr>
              <a:lnSpc>
                <a:spcPct val="100000"/>
              </a:lnSpc>
            </a:pPr>
            <a:r>
              <a:rPr lang="en-US" dirty="0"/>
              <a:t>Left atrial appendage closure (LAAC) with WATCHMAN may eliminate the need for long-term warfarin use in patients with non-valvular atrial fibrillation (NVAF) who have a reason to seek an alternative to OACs</a:t>
            </a:r>
            <a:br>
              <a:rPr lang="en-US" dirty="0"/>
            </a:br>
            <a:endParaRPr lang="en-US" dirty="0"/>
          </a:p>
          <a:p>
            <a:pPr>
              <a:lnSpc>
                <a:spcPct val="100000"/>
              </a:lnSpc>
            </a:pPr>
            <a:r>
              <a:rPr lang="en-US" dirty="0"/>
              <a:t>The WATCHMAN Implant has been proven to offer stroke risk reduction comparable to warfarin—and also reduces the long-term risk of bleeding associated with warfarin use.</a:t>
            </a:r>
            <a:r>
              <a:rPr lang="en-US" baseline="30000" dirty="0"/>
              <a:t>2</a:t>
            </a:r>
            <a:r>
              <a:rPr lang="en-US" dirty="0"/>
              <a:t>  </a:t>
            </a:r>
          </a:p>
        </p:txBody>
      </p:sp>
      <p:sp>
        <p:nvSpPr>
          <p:cNvPr id="2" name="TextBox 1"/>
          <p:cNvSpPr txBox="1"/>
          <p:nvPr/>
        </p:nvSpPr>
        <p:spPr>
          <a:xfrm>
            <a:off x="0" y="6611024"/>
            <a:ext cx="7924800" cy="215444"/>
          </a:xfrm>
          <a:prstGeom prst="rect">
            <a:avLst/>
          </a:prstGeom>
          <a:noFill/>
        </p:spPr>
        <p:txBody>
          <a:bodyPr wrap="square" rtlCol="0">
            <a:spAutoFit/>
          </a:bodyPr>
          <a:lstStyle/>
          <a:p>
            <a:r>
              <a:rPr lang="en-US" sz="800" dirty="0">
                <a:solidFill>
                  <a:schemeClr val="accent6">
                    <a:lumMod val="75000"/>
                  </a:schemeClr>
                </a:solidFill>
              </a:rPr>
              <a:t>1. Holmes DR . </a:t>
            </a:r>
            <a:r>
              <a:rPr lang="en-US" sz="800" i="1" dirty="0">
                <a:solidFill>
                  <a:schemeClr val="accent6">
                    <a:lumMod val="75000"/>
                  </a:schemeClr>
                </a:solidFill>
              </a:rPr>
              <a:t>JACC</a:t>
            </a:r>
            <a:r>
              <a:rPr lang="en-US" sz="800" dirty="0">
                <a:solidFill>
                  <a:schemeClr val="accent6">
                    <a:lumMod val="75000"/>
                  </a:schemeClr>
                </a:solidFill>
              </a:rPr>
              <a:t> 2014;64(1):1-12. 2. Holmes DR. </a:t>
            </a:r>
            <a:r>
              <a:rPr lang="en-US" sz="800" i="1" dirty="0">
                <a:solidFill>
                  <a:schemeClr val="accent6">
                    <a:lumMod val="75000"/>
                  </a:schemeClr>
                </a:solidFill>
              </a:rPr>
              <a:t>JACC</a:t>
            </a:r>
            <a:r>
              <a:rPr lang="en-US" sz="800" dirty="0">
                <a:solidFill>
                  <a:schemeClr val="accent6">
                    <a:lumMod val="75000"/>
                  </a:schemeClr>
                </a:solidFill>
              </a:rPr>
              <a:t> 2015;65(24):2614-2623. </a:t>
            </a:r>
          </a:p>
        </p:txBody>
      </p:sp>
    </p:spTree>
    <p:extLst>
      <p:ext uri="{BB962C8B-B14F-4D97-AF65-F5344CB8AC3E}">
        <p14:creationId xmlns:p14="http://schemas.microsoft.com/office/powerpoint/2010/main" val="364486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2"/>
          </p:nvPr>
        </p:nvSpPr>
        <p:spPr/>
        <p:txBody>
          <a:bodyPr/>
          <a:lstStyle/>
          <a:p>
            <a:endParaRPr lang="en-US"/>
          </a:p>
        </p:txBody>
      </p:sp>
    </p:spTree>
    <p:extLst>
      <p:ext uri="{BB962C8B-B14F-4D97-AF65-F5344CB8AC3E}">
        <p14:creationId xmlns:p14="http://schemas.microsoft.com/office/powerpoint/2010/main" val="23361933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2"/>
          </p:nvPr>
        </p:nvSpPr>
        <p:spPr/>
        <p:txBody>
          <a:bodyPr/>
          <a:lstStyle/>
          <a:p>
            <a:r>
              <a:rPr lang="en-US" dirty="0" smtClean="0"/>
              <a:t>\</a:t>
            </a:r>
            <a:endParaRPr lang="en-US" dirty="0"/>
          </a:p>
        </p:txBody>
      </p:sp>
    </p:spTree>
    <p:extLst>
      <p:ext uri="{BB962C8B-B14F-4D97-AF65-F5344CB8AC3E}">
        <p14:creationId xmlns:p14="http://schemas.microsoft.com/office/powerpoint/2010/main" val="21931190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E1543D2-C4A3-4B4E-AFB2-5AF41B559FA9}"/>
              </a:ext>
            </a:extLst>
          </p:cNvPr>
          <p:cNvSpPr>
            <a:spLocks noGrp="1"/>
          </p:cNvSpPr>
          <p:nvPr>
            <p:ph type="title"/>
          </p:nvPr>
        </p:nvSpPr>
        <p:spPr/>
        <p:txBody>
          <a:bodyPr/>
          <a:lstStyle/>
          <a:p>
            <a:r>
              <a:rPr lang="en-US" dirty="0"/>
              <a:t>BACKUP</a:t>
            </a:r>
          </a:p>
        </p:txBody>
      </p:sp>
      <p:sp>
        <p:nvSpPr>
          <p:cNvPr id="5" name="Text Placeholder 4">
            <a:extLst>
              <a:ext uri="{FF2B5EF4-FFF2-40B4-BE49-F238E27FC236}">
                <a16:creationId xmlns:a16="http://schemas.microsoft.com/office/drawing/2014/main" xmlns="" id="{882984F2-2523-4065-ABCE-9A1C3EC6F978}"/>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89867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28FF71F4-DB81-4C08-A815-80864E129B8A}"/>
              </a:ext>
            </a:extLst>
          </p:cNvPr>
          <p:cNvSpPr>
            <a:spLocks noGrp="1"/>
          </p:cNvSpPr>
          <p:nvPr>
            <p:ph sz="half" idx="1"/>
          </p:nvPr>
        </p:nvSpPr>
        <p:spPr>
          <a:xfrm>
            <a:off x="4879848" y="2634018"/>
            <a:ext cx="3959352" cy="4038600"/>
          </a:xfrm>
        </p:spPr>
        <p:txBody>
          <a:bodyPr>
            <a:noAutofit/>
          </a:bodyPr>
          <a:lstStyle/>
          <a:p>
            <a:r>
              <a:rPr lang="en-US" dirty="0"/>
              <a:t>WATCHMAN reduces stroke risk comparably to those treated</a:t>
            </a:r>
            <a:br>
              <a:rPr lang="en-US" dirty="0"/>
            </a:br>
            <a:r>
              <a:rPr lang="en-US" dirty="0"/>
              <a:t>with OAC</a:t>
            </a:r>
          </a:p>
          <a:p>
            <a:endParaRPr lang="en-US" dirty="0"/>
          </a:p>
          <a:p>
            <a:r>
              <a:rPr lang="en-US" dirty="0"/>
              <a:t>Stroke risk reduction most pronounced when compared to patients left untreated</a:t>
            </a:r>
          </a:p>
          <a:p>
            <a:endParaRPr lang="en-US" dirty="0"/>
          </a:p>
          <a:p>
            <a:r>
              <a:rPr lang="en-US" dirty="0"/>
              <a:t>No statistical difference in cardiovascular or all-cause mortality between those who had a DRT and those who did not</a:t>
            </a:r>
          </a:p>
          <a:p>
            <a:endParaRPr lang="en-US" dirty="0"/>
          </a:p>
          <a:p>
            <a:pPr marL="457200" lvl="1" indent="0">
              <a:buNone/>
            </a:pPr>
            <a:endParaRPr lang="en-US" sz="2000" dirty="0"/>
          </a:p>
        </p:txBody>
      </p:sp>
      <p:sp>
        <p:nvSpPr>
          <p:cNvPr id="5" name="Title 4">
            <a:extLst>
              <a:ext uri="{FF2B5EF4-FFF2-40B4-BE49-F238E27FC236}">
                <a16:creationId xmlns:a16="http://schemas.microsoft.com/office/drawing/2014/main" xmlns="" id="{20D13020-1DBD-4C8F-9DAB-1E9AAE3ED4DD}"/>
              </a:ext>
            </a:extLst>
          </p:cNvPr>
          <p:cNvSpPr>
            <a:spLocks noGrp="1"/>
          </p:cNvSpPr>
          <p:nvPr>
            <p:ph type="title"/>
          </p:nvPr>
        </p:nvSpPr>
        <p:spPr>
          <a:xfrm>
            <a:off x="381000" y="228600"/>
            <a:ext cx="6172200" cy="838200"/>
          </a:xfrm>
        </p:spPr>
        <p:txBody>
          <a:bodyPr>
            <a:noAutofit/>
          </a:bodyPr>
          <a:lstStyle/>
          <a:p>
            <a:r>
              <a:rPr lang="en-US" sz="3200" dirty="0"/>
              <a:t>WATCHMAN Stroke Risk Reduction</a:t>
            </a:r>
          </a:p>
        </p:txBody>
      </p:sp>
      <p:pic>
        <p:nvPicPr>
          <p:cNvPr id="4" name="Picture 3">
            <a:extLst>
              <a:ext uri="{FF2B5EF4-FFF2-40B4-BE49-F238E27FC236}">
                <a16:creationId xmlns:a16="http://schemas.microsoft.com/office/drawing/2014/main" xmlns="" id="{60905599-4467-4E47-BFFE-0660A4AED2C5}"/>
              </a:ext>
            </a:extLst>
          </p:cNvPr>
          <p:cNvPicPr/>
          <p:nvPr/>
        </p:nvPicPr>
        <p:blipFill rotWithShape="1">
          <a:blip r:embed="rId2">
            <a:extLst>
              <a:ext uri="{28A0092B-C50C-407E-A947-70E740481C1C}">
                <a14:useLocalDpi xmlns:a14="http://schemas.microsoft.com/office/drawing/2010/main" val="0"/>
              </a:ext>
            </a:extLst>
          </a:blip>
          <a:srcRect l="11549" t="8591" r="32370" b="17377"/>
          <a:stretch/>
        </p:blipFill>
        <p:spPr bwMode="auto">
          <a:xfrm>
            <a:off x="458723" y="2438400"/>
            <a:ext cx="4191001" cy="4038600"/>
          </a:xfrm>
          <a:prstGeom prst="rect">
            <a:avLst/>
          </a:prstGeom>
          <a:ln>
            <a:solidFill>
              <a:schemeClr val="accent1"/>
            </a:solidFill>
          </a:ln>
          <a:extLst>
            <a:ext uri="{53640926-AAD7-44D8-BBD7-CCE9431645EC}">
              <a14:shadowObscured xmlns:a14="http://schemas.microsoft.com/office/drawing/2010/main"/>
            </a:ext>
          </a:extLst>
        </p:spPr>
      </p:pic>
      <p:sp>
        <p:nvSpPr>
          <p:cNvPr id="3" name="Text Placeholder 2">
            <a:extLst>
              <a:ext uri="{FF2B5EF4-FFF2-40B4-BE49-F238E27FC236}">
                <a16:creationId xmlns:a16="http://schemas.microsoft.com/office/drawing/2014/main" xmlns="" id="{9F7C476B-51ED-4201-89A1-8D8091842D4A}"/>
              </a:ext>
            </a:extLst>
          </p:cNvPr>
          <p:cNvSpPr>
            <a:spLocks noGrp="1"/>
          </p:cNvSpPr>
          <p:nvPr>
            <p:ph type="body" sz="quarter" idx="10"/>
          </p:nvPr>
        </p:nvSpPr>
        <p:spPr>
          <a:xfrm>
            <a:off x="381000" y="1600200"/>
            <a:ext cx="8378952" cy="533400"/>
          </a:xfrm>
        </p:spPr>
        <p:txBody>
          <a:bodyPr/>
          <a:lstStyle/>
          <a:p>
            <a:pPr algn="ctr"/>
            <a:r>
              <a:rPr lang="en-US" sz="2400" dirty="0"/>
              <a:t>WATCHMAN Stroke Risk Reduction Comparable to OAC,</a:t>
            </a:r>
            <a:br>
              <a:rPr lang="en-US" sz="2400" dirty="0"/>
            </a:br>
            <a:r>
              <a:rPr lang="en-US" sz="2400" dirty="0"/>
              <a:t>Most Pronounced for Those Who Are Currently Untreated</a:t>
            </a:r>
          </a:p>
        </p:txBody>
      </p:sp>
      <p:sp>
        <p:nvSpPr>
          <p:cNvPr id="7" name="TextBox 6">
            <a:extLst>
              <a:ext uri="{FF2B5EF4-FFF2-40B4-BE49-F238E27FC236}">
                <a16:creationId xmlns:a16="http://schemas.microsoft.com/office/drawing/2014/main" xmlns="" id="{7F484AF7-B8C8-4850-920D-2C68829969B3}"/>
              </a:ext>
            </a:extLst>
          </p:cNvPr>
          <p:cNvSpPr txBox="1"/>
          <p:nvPr/>
        </p:nvSpPr>
        <p:spPr>
          <a:xfrm>
            <a:off x="0" y="6553200"/>
            <a:ext cx="4926349" cy="338554"/>
          </a:xfrm>
          <a:prstGeom prst="rect">
            <a:avLst/>
          </a:prstGeom>
          <a:noFill/>
        </p:spPr>
        <p:txBody>
          <a:bodyPr wrap="none" rtlCol="0">
            <a:spAutoFit/>
          </a:bodyPr>
          <a:lstStyle/>
          <a:p>
            <a:r>
              <a:rPr lang="en-US" sz="800" dirty="0">
                <a:solidFill>
                  <a:schemeClr val="bg1">
                    <a:lumMod val="65000"/>
                  </a:schemeClr>
                </a:solidFill>
              </a:rPr>
              <a:t>Source: Reddy v et al. Circulation 2018.  </a:t>
            </a:r>
            <a:r>
              <a:rPr lang="en-US" sz="800" i="1" dirty="0">
                <a:solidFill>
                  <a:schemeClr val="bg1">
                    <a:lumMod val="65000"/>
                  </a:schemeClr>
                </a:solidFill>
              </a:rPr>
              <a:t>In Press</a:t>
            </a:r>
            <a:br>
              <a:rPr lang="en-US" sz="800" i="1" dirty="0">
                <a:solidFill>
                  <a:schemeClr val="bg1">
                    <a:lumMod val="65000"/>
                  </a:schemeClr>
                </a:solidFill>
              </a:rPr>
            </a:br>
            <a:r>
              <a:rPr lang="en-US" sz="800" dirty="0">
                <a:solidFill>
                  <a:schemeClr val="bg1">
                    <a:lumMod val="65000"/>
                  </a:schemeClr>
                </a:solidFill>
              </a:rPr>
              <a:t>Expected rates calculated referencing </a:t>
            </a:r>
            <a:r>
              <a:rPr lang="en-US" sz="800" dirty="0" err="1">
                <a:solidFill>
                  <a:schemeClr val="bg1">
                    <a:lumMod val="65000"/>
                  </a:schemeClr>
                </a:solidFill>
              </a:rPr>
              <a:t>Friberg</a:t>
            </a:r>
            <a:r>
              <a:rPr lang="en-US" sz="800" dirty="0">
                <a:solidFill>
                  <a:schemeClr val="bg1">
                    <a:lumMod val="65000"/>
                  </a:schemeClr>
                </a:solidFill>
              </a:rPr>
              <a:t> et al.  EHJ 2012; Olesen et al.  </a:t>
            </a:r>
            <a:r>
              <a:rPr lang="en-US" sz="800" dirty="0" err="1">
                <a:solidFill>
                  <a:schemeClr val="bg1">
                    <a:lumMod val="65000"/>
                  </a:schemeClr>
                </a:solidFill>
              </a:rPr>
              <a:t>Thromb</a:t>
            </a:r>
            <a:r>
              <a:rPr lang="en-US" sz="800" dirty="0">
                <a:solidFill>
                  <a:schemeClr val="bg1">
                    <a:lumMod val="65000"/>
                  </a:schemeClr>
                </a:solidFill>
              </a:rPr>
              <a:t> </a:t>
            </a:r>
            <a:r>
              <a:rPr lang="en-US" sz="800" dirty="0" err="1">
                <a:solidFill>
                  <a:schemeClr val="bg1">
                    <a:lumMod val="65000"/>
                  </a:schemeClr>
                </a:solidFill>
              </a:rPr>
              <a:t>Haemost</a:t>
            </a:r>
            <a:r>
              <a:rPr lang="en-US" sz="800" dirty="0">
                <a:solidFill>
                  <a:schemeClr val="bg1">
                    <a:lumMod val="65000"/>
                  </a:schemeClr>
                </a:solidFill>
              </a:rPr>
              <a:t> 2011.  </a:t>
            </a:r>
          </a:p>
        </p:txBody>
      </p:sp>
    </p:spTree>
    <p:extLst>
      <p:ext uri="{BB962C8B-B14F-4D97-AF65-F5344CB8AC3E}">
        <p14:creationId xmlns:p14="http://schemas.microsoft.com/office/powerpoint/2010/main" val="33734796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xmlns="" id="{7D47C1C6-16CC-4957-8F45-E0ADB0F69C41}"/>
              </a:ext>
            </a:extLst>
          </p:cNvPr>
          <p:cNvGraphicFramePr>
            <a:graphicFrameLocks noGrp="1"/>
          </p:cNvGraphicFramePr>
          <p:nvPr>
            <p:ph sz="half" idx="1"/>
            <p:extLst/>
          </p:nvPr>
        </p:nvGraphicFramePr>
        <p:xfrm>
          <a:off x="1442207" y="1817964"/>
          <a:ext cx="76962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xmlns="" id="{D083A126-2457-47DE-939C-2AE316DE3406}"/>
              </a:ext>
            </a:extLst>
          </p:cNvPr>
          <p:cNvSpPr>
            <a:spLocks noGrp="1"/>
          </p:cNvSpPr>
          <p:nvPr>
            <p:ph type="title"/>
          </p:nvPr>
        </p:nvSpPr>
        <p:spPr>
          <a:xfrm>
            <a:off x="381000" y="304800"/>
            <a:ext cx="6172200" cy="838200"/>
          </a:xfrm>
        </p:spPr>
        <p:txBody>
          <a:bodyPr>
            <a:noAutofit/>
          </a:bodyPr>
          <a:lstStyle/>
          <a:p>
            <a:r>
              <a:rPr lang="en-US" dirty="0"/>
              <a:t>Device Related Thrombus was an Uncommon Cause of Stroke</a:t>
            </a:r>
          </a:p>
        </p:txBody>
      </p:sp>
      <p:sp>
        <p:nvSpPr>
          <p:cNvPr id="14" name="Rectangle 13">
            <a:extLst>
              <a:ext uri="{FF2B5EF4-FFF2-40B4-BE49-F238E27FC236}">
                <a16:creationId xmlns:a16="http://schemas.microsoft.com/office/drawing/2014/main" xmlns="" id="{52185897-BFA1-4325-8E29-72AEB0F4DBA5}"/>
              </a:ext>
            </a:extLst>
          </p:cNvPr>
          <p:cNvSpPr/>
          <p:nvPr/>
        </p:nvSpPr>
        <p:spPr>
          <a:xfrm>
            <a:off x="381000" y="5074384"/>
            <a:ext cx="8267700" cy="1754326"/>
          </a:xfrm>
          <a:prstGeom prst="rect">
            <a:avLst/>
          </a:prstGeom>
        </p:spPr>
        <p:txBody>
          <a:bodyPr wrap="square">
            <a:spAutoFit/>
          </a:bodyPr>
          <a:lstStyle/>
          <a:p>
            <a:pPr algn="ctr"/>
            <a:r>
              <a:rPr lang="en-US" dirty="0">
                <a:solidFill>
                  <a:schemeClr val="accent6">
                    <a:lumMod val="75000"/>
                  </a:schemeClr>
                </a:solidFill>
              </a:rPr>
              <a:t>If a DRT is present, therapeutic anticoagulation should be promptly initiated and patients closely followed</a:t>
            </a:r>
          </a:p>
          <a:p>
            <a:pPr lvl="0" algn="ctr"/>
            <a:endParaRPr lang="en-US" dirty="0">
              <a:solidFill>
                <a:schemeClr val="accent6">
                  <a:lumMod val="75000"/>
                </a:schemeClr>
              </a:solidFill>
            </a:endParaRPr>
          </a:p>
          <a:p>
            <a:pPr lvl="0" algn="ctr"/>
            <a:r>
              <a:rPr lang="en-US" dirty="0">
                <a:solidFill>
                  <a:schemeClr val="accent6">
                    <a:lumMod val="75000"/>
                  </a:schemeClr>
                </a:solidFill>
              </a:rPr>
              <a:t>Following the WATCHMAN labeling regarding post-implant medication and monitoring is an important part of post-implant surveillance</a:t>
            </a:r>
          </a:p>
          <a:p>
            <a:pPr lvl="0" algn="ctr"/>
            <a:endParaRPr lang="en-US" dirty="0">
              <a:solidFill>
                <a:schemeClr val="accent6">
                  <a:lumMod val="75000"/>
                </a:schemeClr>
              </a:solidFill>
            </a:endParaRPr>
          </a:p>
        </p:txBody>
      </p:sp>
      <p:sp>
        <p:nvSpPr>
          <p:cNvPr id="15" name="TextBox 14">
            <a:extLst>
              <a:ext uri="{FF2B5EF4-FFF2-40B4-BE49-F238E27FC236}">
                <a16:creationId xmlns:a16="http://schemas.microsoft.com/office/drawing/2014/main" xmlns="" id="{D314404D-3709-4D87-81A6-03099636077A}"/>
              </a:ext>
            </a:extLst>
          </p:cNvPr>
          <p:cNvSpPr txBox="1"/>
          <p:nvPr/>
        </p:nvSpPr>
        <p:spPr>
          <a:xfrm>
            <a:off x="6324600" y="2286000"/>
            <a:ext cx="1676400" cy="584775"/>
          </a:xfrm>
          <a:prstGeom prst="rect">
            <a:avLst/>
          </a:prstGeom>
          <a:noFill/>
        </p:spPr>
        <p:txBody>
          <a:bodyPr wrap="square" rtlCol="0">
            <a:spAutoFit/>
          </a:bodyPr>
          <a:lstStyle/>
          <a:p>
            <a:pPr algn="ctr"/>
            <a:r>
              <a:rPr lang="en-US" sz="1600" dirty="0">
                <a:solidFill>
                  <a:schemeClr val="bg1">
                    <a:lumMod val="50000"/>
                  </a:schemeClr>
                </a:solidFill>
              </a:rPr>
              <a:t>n=17 patients, 19 events</a:t>
            </a:r>
          </a:p>
        </p:txBody>
      </p:sp>
      <p:sp>
        <p:nvSpPr>
          <p:cNvPr id="16" name="Text Placeholder 1">
            <a:extLst>
              <a:ext uri="{FF2B5EF4-FFF2-40B4-BE49-F238E27FC236}">
                <a16:creationId xmlns:a16="http://schemas.microsoft.com/office/drawing/2014/main" xmlns="" id="{ED8CEC38-2C81-4A96-AF1D-61B32B3E01BC}"/>
              </a:ext>
            </a:extLst>
          </p:cNvPr>
          <p:cNvSpPr>
            <a:spLocks noGrp="1"/>
          </p:cNvSpPr>
          <p:nvPr>
            <p:ph type="body" sz="quarter" idx="10"/>
          </p:nvPr>
        </p:nvSpPr>
        <p:spPr>
          <a:xfrm>
            <a:off x="359390" y="1524000"/>
            <a:ext cx="8327409" cy="533400"/>
          </a:xfrm>
        </p:spPr>
        <p:txBody>
          <a:bodyPr/>
          <a:lstStyle/>
          <a:p>
            <a:pPr algn="ctr"/>
            <a:r>
              <a:rPr lang="en-US" sz="2400" dirty="0"/>
              <a:t>Less than 1% of Patients Implanted with a WATCHMAN Experienced a DRT and SSE</a:t>
            </a:r>
          </a:p>
        </p:txBody>
      </p:sp>
      <p:sp>
        <p:nvSpPr>
          <p:cNvPr id="2" name="Rectangle 1">
            <a:extLst>
              <a:ext uri="{FF2B5EF4-FFF2-40B4-BE49-F238E27FC236}">
                <a16:creationId xmlns:a16="http://schemas.microsoft.com/office/drawing/2014/main" xmlns="" id="{BF7C1E31-7B9F-40D9-8D0F-F8ABA4BB0E82}"/>
              </a:ext>
            </a:extLst>
          </p:cNvPr>
          <p:cNvSpPr/>
          <p:nvPr/>
        </p:nvSpPr>
        <p:spPr>
          <a:xfrm>
            <a:off x="0" y="6642556"/>
            <a:ext cx="2101857" cy="215444"/>
          </a:xfrm>
          <a:prstGeom prst="rect">
            <a:avLst/>
          </a:prstGeom>
        </p:spPr>
        <p:txBody>
          <a:bodyPr wrap="none">
            <a:spAutoFit/>
          </a:bodyPr>
          <a:lstStyle/>
          <a:p>
            <a:r>
              <a:rPr lang="en-US" sz="800" dirty="0">
                <a:solidFill>
                  <a:schemeClr val="bg1">
                    <a:lumMod val="65000"/>
                  </a:schemeClr>
                </a:solidFill>
              </a:rPr>
              <a:t>Reddy v et al. Circulation 2018.  In press. </a:t>
            </a:r>
          </a:p>
        </p:txBody>
      </p:sp>
    </p:spTree>
    <p:extLst>
      <p:ext uri="{BB962C8B-B14F-4D97-AF65-F5344CB8AC3E}">
        <p14:creationId xmlns:p14="http://schemas.microsoft.com/office/powerpoint/2010/main" val="19026682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solidFill>
                  <a:schemeClr val="accent6">
                    <a:lumMod val="50000"/>
                  </a:schemeClr>
                </a:solidFill>
              </a:rPr>
              <a:t>ABBREVIATED STATEMENT (US)</a:t>
            </a:r>
            <a:br>
              <a:rPr lang="en-US" sz="1800" dirty="0">
                <a:solidFill>
                  <a:schemeClr val="accent6">
                    <a:lumMod val="50000"/>
                  </a:schemeClr>
                </a:solidFill>
              </a:rPr>
            </a:br>
            <a:r>
              <a:rPr lang="en-US" sz="1800" dirty="0">
                <a:solidFill>
                  <a:schemeClr val="accent6">
                    <a:lumMod val="50000"/>
                  </a:schemeClr>
                </a:solidFill>
              </a:rPr>
              <a:t>WATCHMAN</a:t>
            </a:r>
            <a:r>
              <a:rPr lang="en-US" sz="1800" baseline="30000" dirty="0">
                <a:solidFill>
                  <a:schemeClr val="accent6">
                    <a:lumMod val="50000"/>
                  </a:schemeClr>
                </a:solidFill>
              </a:rPr>
              <a:t>TM</a:t>
            </a:r>
            <a:r>
              <a:rPr lang="en-US" sz="1800" dirty="0">
                <a:solidFill>
                  <a:schemeClr val="accent6">
                    <a:lumMod val="50000"/>
                  </a:schemeClr>
                </a:solidFill>
              </a:rPr>
              <a:t> Left Atrial Appendage Closure Device</a:t>
            </a:r>
            <a:br>
              <a:rPr lang="en-US" sz="1800" dirty="0">
                <a:solidFill>
                  <a:schemeClr val="accent6">
                    <a:lumMod val="50000"/>
                  </a:schemeClr>
                </a:solidFill>
              </a:rPr>
            </a:br>
            <a:r>
              <a:rPr lang="en-US" sz="1800" dirty="0">
                <a:solidFill>
                  <a:schemeClr val="accent6">
                    <a:lumMod val="50000"/>
                  </a:schemeClr>
                </a:solidFill>
              </a:rPr>
              <a:t>with Delivery System and WATCHMAN</a:t>
            </a:r>
            <a:r>
              <a:rPr lang="en-US" sz="1800" baseline="30000" dirty="0">
                <a:solidFill>
                  <a:schemeClr val="accent6">
                    <a:lumMod val="50000"/>
                  </a:schemeClr>
                </a:solidFill>
              </a:rPr>
              <a:t> </a:t>
            </a:r>
            <a:r>
              <a:rPr lang="en-US" sz="1800" dirty="0">
                <a:solidFill>
                  <a:schemeClr val="accent6">
                    <a:lumMod val="50000"/>
                  </a:schemeClr>
                </a:solidFill>
              </a:rPr>
              <a:t>Access System </a:t>
            </a:r>
          </a:p>
        </p:txBody>
      </p:sp>
      <p:sp>
        <p:nvSpPr>
          <p:cNvPr id="3" name="Content Placeholder 2"/>
          <p:cNvSpPr>
            <a:spLocks noGrp="1"/>
          </p:cNvSpPr>
          <p:nvPr>
            <p:ph sz="half" idx="1"/>
          </p:nvPr>
        </p:nvSpPr>
        <p:spPr/>
        <p:txBody>
          <a:bodyPr>
            <a:noAutofit/>
          </a:bodyPr>
          <a:lstStyle/>
          <a:p>
            <a:pPr marL="0" indent="0">
              <a:lnSpc>
                <a:spcPct val="120000"/>
              </a:lnSpc>
              <a:spcBef>
                <a:spcPts val="0"/>
              </a:spcBef>
              <a:buNone/>
            </a:pPr>
            <a:r>
              <a:rPr lang="en-US" sz="600" b="1" cap="all" dirty="0"/>
              <a:t>Indications for use</a:t>
            </a:r>
          </a:p>
          <a:p>
            <a:pPr marL="0" indent="0">
              <a:lnSpc>
                <a:spcPct val="120000"/>
              </a:lnSpc>
              <a:spcBef>
                <a:spcPts val="0"/>
              </a:spcBef>
              <a:buNone/>
            </a:pPr>
            <a:r>
              <a:rPr lang="en-US" sz="600" dirty="0"/>
              <a:t>The WATCHMAN Device is indicated to reduce the risk of thromboembolism from the left atrial appendage in patients with non-valvular atrial fibrillation who:</a:t>
            </a:r>
          </a:p>
          <a:p>
            <a:pPr marL="123825" indent="-123825">
              <a:lnSpc>
                <a:spcPct val="120000"/>
              </a:lnSpc>
              <a:spcBef>
                <a:spcPts val="0"/>
              </a:spcBef>
            </a:pPr>
            <a:r>
              <a:rPr lang="en-US" sz="600" dirty="0"/>
              <a:t>Are at increased risk for stroke and systemic embolism based on CHADS</a:t>
            </a:r>
            <a:r>
              <a:rPr lang="en-US" sz="600" baseline="-25000" dirty="0"/>
              <a:t>2</a:t>
            </a:r>
            <a:r>
              <a:rPr lang="en-US" sz="600" dirty="0"/>
              <a:t> or CHA</a:t>
            </a:r>
            <a:r>
              <a:rPr lang="en-US" sz="600" baseline="-25000" dirty="0"/>
              <a:t>2</a:t>
            </a:r>
            <a:r>
              <a:rPr lang="en-US" sz="600" dirty="0"/>
              <a:t>DS</a:t>
            </a:r>
            <a:r>
              <a:rPr lang="en-US" sz="600" baseline="-25000" dirty="0"/>
              <a:t>2</a:t>
            </a:r>
            <a:r>
              <a:rPr lang="en-US" sz="600" dirty="0"/>
              <a:t>-VASc scores and are recommended for anticoagulation therapy;</a:t>
            </a:r>
          </a:p>
          <a:p>
            <a:pPr marL="123825" indent="-123825">
              <a:lnSpc>
                <a:spcPct val="120000"/>
              </a:lnSpc>
              <a:spcBef>
                <a:spcPts val="0"/>
              </a:spcBef>
            </a:pPr>
            <a:r>
              <a:rPr lang="en-US" sz="600" dirty="0"/>
              <a:t>Are deemed by their physicians to be suitable for warfarin; and</a:t>
            </a:r>
          </a:p>
          <a:p>
            <a:pPr marL="123825" lvl="0" indent="-123825">
              <a:lnSpc>
                <a:spcPct val="120000"/>
              </a:lnSpc>
              <a:spcBef>
                <a:spcPts val="0"/>
              </a:spcBef>
            </a:pPr>
            <a:r>
              <a:rPr lang="en-US" sz="600" dirty="0"/>
              <a:t>Have an appropriate rationale to seek a non-pharmacologic alternative to warfarin, taking into account the safety and effectiveness of the device compared to warfarin. </a:t>
            </a:r>
          </a:p>
          <a:p>
            <a:pPr marL="0" indent="0">
              <a:lnSpc>
                <a:spcPct val="120000"/>
              </a:lnSpc>
              <a:spcBef>
                <a:spcPts val="0"/>
              </a:spcBef>
              <a:buNone/>
            </a:pPr>
            <a:r>
              <a:rPr lang="en-US" sz="600" dirty="0"/>
              <a:t>The WATCHMAN Access System is intended to provide vascular and transseptal access for all WATCHMAN Left Atrial Appendage Closure Devices with Delivery Systems.</a:t>
            </a:r>
            <a:endParaRPr lang="en-US" sz="600" b="1" cap="all" dirty="0"/>
          </a:p>
          <a:p>
            <a:pPr marL="0" indent="0">
              <a:lnSpc>
                <a:spcPct val="120000"/>
              </a:lnSpc>
              <a:spcBef>
                <a:spcPts val="0"/>
              </a:spcBef>
              <a:buNone/>
            </a:pPr>
            <a:r>
              <a:rPr lang="en-US" sz="600" b="1" cap="all" dirty="0"/>
              <a:t>Contraindications</a:t>
            </a:r>
          </a:p>
          <a:p>
            <a:pPr marL="0" indent="0">
              <a:lnSpc>
                <a:spcPct val="120000"/>
              </a:lnSpc>
              <a:spcBef>
                <a:spcPts val="0"/>
              </a:spcBef>
              <a:buNone/>
            </a:pPr>
            <a:r>
              <a:rPr lang="en-US" sz="600" dirty="0"/>
              <a:t>Do not use the WATCHMAN Device if:</a:t>
            </a:r>
          </a:p>
          <a:p>
            <a:pPr marL="123825" indent="-123825">
              <a:lnSpc>
                <a:spcPct val="120000"/>
              </a:lnSpc>
              <a:spcBef>
                <a:spcPts val="0"/>
              </a:spcBef>
            </a:pPr>
            <a:r>
              <a:rPr lang="en-US" sz="600" dirty="0" err="1"/>
              <a:t>Intracardiac</a:t>
            </a:r>
            <a:r>
              <a:rPr lang="en-US" sz="600" dirty="0"/>
              <a:t> thrombus is visualized by echocardiographic imaging.</a:t>
            </a:r>
          </a:p>
          <a:p>
            <a:pPr marL="123825" indent="-123825">
              <a:lnSpc>
                <a:spcPct val="120000"/>
              </a:lnSpc>
              <a:spcBef>
                <a:spcPts val="0"/>
              </a:spcBef>
            </a:pPr>
            <a:r>
              <a:rPr lang="en-US" sz="600" dirty="0"/>
              <a:t>An atrial septal defect repair or closure device or a patent foramen </a:t>
            </a:r>
            <a:r>
              <a:rPr lang="en-US" sz="600" dirty="0" err="1"/>
              <a:t>ovale</a:t>
            </a:r>
            <a:r>
              <a:rPr lang="en-US" sz="600" dirty="0"/>
              <a:t> repair or closure device is present.</a:t>
            </a:r>
          </a:p>
          <a:p>
            <a:pPr marL="123825" indent="-123825">
              <a:lnSpc>
                <a:spcPct val="120000"/>
              </a:lnSpc>
              <a:spcBef>
                <a:spcPts val="0"/>
              </a:spcBef>
            </a:pPr>
            <a:r>
              <a:rPr lang="en-US" sz="600" dirty="0"/>
              <a:t>The LAA anatomy will not accommodate a device. See </a:t>
            </a:r>
            <a:r>
              <a:rPr lang="en-US" sz="600" b="1" dirty="0"/>
              <a:t>Table  </a:t>
            </a:r>
            <a:r>
              <a:rPr lang="en-US" sz="600" dirty="0"/>
              <a:t>46</a:t>
            </a:r>
            <a:r>
              <a:rPr lang="en-US" sz="600" b="1" dirty="0"/>
              <a:t> </a:t>
            </a:r>
            <a:r>
              <a:rPr lang="en-US" sz="600" dirty="0"/>
              <a:t>in the DFU.</a:t>
            </a:r>
          </a:p>
          <a:p>
            <a:pPr marL="123825" indent="-123825">
              <a:lnSpc>
                <a:spcPct val="120000"/>
              </a:lnSpc>
              <a:spcBef>
                <a:spcPts val="0"/>
              </a:spcBef>
            </a:pPr>
            <a:r>
              <a:rPr lang="en-US" sz="600" dirty="0"/>
              <a:t>Any of the customary contraindications for other percutaneous catheterization procedures (e.g., patient size too small to accommodate TEE probe or required catheters) or conditions (e.g., active infection, bleeding disorder) are present.</a:t>
            </a:r>
          </a:p>
          <a:p>
            <a:pPr marL="123825" indent="-123825">
              <a:lnSpc>
                <a:spcPct val="120000"/>
              </a:lnSpc>
              <a:spcBef>
                <a:spcPts val="0"/>
              </a:spcBef>
            </a:pPr>
            <a:r>
              <a:rPr lang="en-US" sz="600" dirty="0"/>
              <a:t>There are contraindications to the use of warfarin, aspirin, or </a:t>
            </a:r>
            <a:r>
              <a:rPr lang="en-US" sz="600" dirty="0" err="1"/>
              <a:t>clopidogrel</a:t>
            </a:r>
            <a:r>
              <a:rPr lang="en-US" sz="600" dirty="0"/>
              <a:t>.</a:t>
            </a:r>
          </a:p>
          <a:p>
            <a:pPr marL="123825" indent="-123825">
              <a:lnSpc>
                <a:spcPct val="120000"/>
              </a:lnSpc>
              <a:spcBef>
                <a:spcPts val="0"/>
              </a:spcBef>
            </a:pPr>
            <a:r>
              <a:rPr lang="en-US" sz="600" dirty="0"/>
              <a:t>The patient has a known hypersensitivity to any portion of the device material or the individual components (see Device Description section) such that the use of the WATCHMAN Device is contraindicated.</a:t>
            </a:r>
          </a:p>
          <a:p>
            <a:pPr marL="0" indent="0">
              <a:lnSpc>
                <a:spcPct val="120000"/>
              </a:lnSpc>
              <a:spcBef>
                <a:spcPts val="0"/>
              </a:spcBef>
              <a:buNone/>
            </a:pPr>
            <a:r>
              <a:rPr lang="en-US" sz="600" b="1" cap="all" dirty="0"/>
              <a:t>Warnings</a:t>
            </a:r>
          </a:p>
          <a:p>
            <a:pPr marL="125413" indent="-125413">
              <a:lnSpc>
                <a:spcPct val="120000"/>
              </a:lnSpc>
              <a:spcBef>
                <a:spcPts val="0"/>
              </a:spcBef>
            </a:pPr>
            <a:r>
              <a:rPr lang="en-US" sz="600" dirty="0"/>
              <a:t>Device selection should be based on accurate LAA measurements obtained using </a:t>
            </a:r>
            <a:r>
              <a:rPr lang="en-US" sz="600" dirty="0" err="1"/>
              <a:t>fluoro</a:t>
            </a:r>
            <a:r>
              <a:rPr lang="en-US" sz="600" dirty="0"/>
              <a:t> and ultrasound guidance (TEE recommended) in multiple angles (e.g., 0º, 45º, 90º, 135º). </a:t>
            </a:r>
          </a:p>
          <a:p>
            <a:pPr marL="125413" indent="-125413">
              <a:lnSpc>
                <a:spcPct val="120000"/>
              </a:lnSpc>
              <a:spcBef>
                <a:spcPts val="0"/>
              </a:spcBef>
            </a:pPr>
            <a:r>
              <a:rPr lang="en-US" sz="600" dirty="0"/>
              <a:t>Do not release the WATCHMAN Device from the core wire if the device does not meet all release criteria.</a:t>
            </a:r>
          </a:p>
          <a:p>
            <a:pPr marL="125413" indent="-125413">
              <a:lnSpc>
                <a:spcPct val="120000"/>
              </a:lnSpc>
              <a:spcBef>
                <a:spcPts val="0"/>
              </a:spcBef>
            </a:pPr>
            <a:r>
              <a:rPr lang="en-US" sz="600" dirty="0"/>
              <a:t>If thrombus is observed on the device, warfarin therapy is recommended until resolution of thrombus is demonstrated by TEE.</a:t>
            </a:r>
          </a:p>
          <a:p>
            <a:pPr marL="125413" indent="-125413">
              <a:lnSpc>
                <a:spcPct val="120000"/>
              </a:lnSpc>
              <a:spcBef>
                <a:spcPts val="0"/>
              </a:spcBef>
            </a:pPr>
            <a:r>
              <a:rPr lang="en-US" sz="600" dirty="0"/>
              <a:t>The potential for device embolization exists with cardioversion &lt;30 days following device implantation. Verify device position post-cardioversion during this period.</a:t>
            </a:r>
          </a:p>
          <a:p>
            <a:pPr marL="125413" indent="-125413">
              <a:lnSpc>
                <a:spcPct val="120000"/>
              </a:lnSpc>
              <a:spcBef>
                <a:spcPts val="0"/>
              </a:spcBef>
            </a:pPr>
            <a:r>
              <a:rPr lang="en-US" sz="600" dirty="0"/>
              <a:t>Administer appropriate endocarditis prophylaxis for 6 months following device implantation. The decision to continue endocarditis prophylaxis beyond 6 months is at physician discretion.</a:t>
            </a:r>
          </a:p>
          <a:p>
            <a:pPr marL="125413" indent="-125413">
              <a:lnSpc>
                <a:spcPct val="120000"/>
              </a:lnSpc>
              <a:spcBef>
                <a:spcPts val="0"/>
              </a:spcBef>
            </a:pPr>
            <a:r>
              <a:rPr lang="en-US" sz="600" dirty="0"/>
              <a:t>For single use only.  Do not reuse, reprocess, or </a:t>
            </a:r>
            <a:r>
              <a:rPr lang="en-US" sz="600" dirty="0" err="1"/>
              <a:t>resterilize</a:t>
            </a:r>
            <a:r>
              <a:rPr lang="en-US" sz="600" dirty="0"/>
              <a:t>.</a:t>
            </a:r>
            <a:endParaRPr lang="en-US" sz="600" strike="sngStrike" dirty="0"/>
          </a:p>
          <a:p>
            <a:pPr marL="0" indent="0">
              <a:lnSpc>
                <a:spcPct val="120000"/>
              </a:lnSpc>
              <a:spcBef>
                <a:spcPts val="0"/>
              </a:spcBef>
              <a:buNone/>
            </a:pPr>
            <a:r>
              <a:rPr lang="en-US" sz="600" b="1" cap="all" dirty="0"/>
              <a:t>Precautions</a:t>
            </a:r>
          </a:p>
          <a:p>
            <a:pPr marL="120650" indent="-119063">
              <a:lnSpc>
                <a:spcPct val="120000"/>
              </a:lnSpc>
              <a:spcBef>
                <a:spcPts val="0"/>
              </a:spcBef>
            </a:pPr>
            <a:r>
              <a:rPr lang="en-US" sz="600" dirty="0"/>
              <a:t>The safety and effectiveness (and benefit-risk profile) of the WATCHMAN Device has not been established in patients for whom long-term anticoagulation is determined to be contraindicated.</a:t>
            </a:r>
          </a:p>
          <a:p>
            <a:pPr marL="120650" indent="-119063">
              <a:lnSpc>
                <a:spcPct val="120000"/>
              </a:lnSpc>
              <a:spcBef>
                <a:spcPts val="0"/>
              </a:spcBef>
            </a:pPr>
            <a:r>
              <a:rPr lang="en-US" sz="600" dirty="0"/>
              <a:t>The LAA is a thin-walled structure. Use caution when accessing the LAA and deploying the device.</a:t>
            </a:r>
          </a:p>
          <a:p>
            <a:pPr marL="120650" indent="-119063">
              <a:lnSpc>
                <a:spcPct val="120000"/>
              </a:lnSpc>
              <a:spcBef>
                <a:spcPts val="0"/>
              </a:spcBef>
            </a:pPr>
            <a:r>
              <a:rPr lang="en-US" sz="600" dirty="0"/>
              <a:t>Use caution when introducing the WATCHMAN Access System to prevent damage to cardiac structures.</a:t>
            </a:r>
          </a:p>
          <a:p>
            <a:pPr marL="120650" indent="-119063">
              <a:lnSpc>
                <a:spcPct val="120000"/>
              </a:lnSpc>
              <a:spcBef>
                <a:spcPts val="0"/>
              </a:spcBef>
            </a:pPr>
            <a:r>
              <a:rPr lang="en-US" sz="600" dirty="0"/>
              <a:t>Use caution when introducing the Delivery System to prevent damage to cardiac structures.</a:t>
            </a:r>
          </a:p>
          <a:p>
            <a:pPr marL="120650" indent="-119063">
              <a:lnSpc>
                <a:spcPct val="120000"/>
              </a:lnSpc>
              <a:spcBef>
                <a:spcPts val="0"/>
              </a:spcBef>
            </a:pPr>
            <a:r>
              <a:rPr lang="en-US" sz="600" dirty="0"/>
              <a:t>To prevent damage to the Delivery Catheter or device, do not allow the WATCHMAN Device to protrude beyond the distal tip of the Delivery Catheter when inserting the Delivery System into the Access Sheath.</a:t>
            </a:r>
          </a:p>
          <a:p>
            <a:pPr marL="120650" indent="-119063">
              <a:lnSpc>
                <a:spcPct val="120000"/>
              </a:lnSpc>
              <a:spcBef>
                <a:spcPts val="0"/>
              </a:spcBef>
            </a:pPr>
            <a:r>
              <a:rPr lang="en-US" sz="600" dirty="0"/>
              <a:t>If using a power injector, the maximum pressure </a:t>
            </a:r>
            <a:r>
              <a:rPr lang="en-US" sz="600" b="1" dirty="0"/>
              <a:t>should not </a:t>
            </a:r>
            <a:r>
              <a:rPr lang="en-US" sz="600" dirty="0"/>
              <a:t>exceed 100 psi.</a:t>
            </a:r>
          </a:p>
          <a:p>
            <a:pPr marL="120650" indent="-119063">
              <a:lnSpc>
                <a:spcPct val="120000"/>
              </a:lnSpc>
              <a:spcBef>
                <a:spcPts val="0"/>
              </a:spcBef>
            </a:pPr>
            <a:r>
              <a:rPr lang="en-US" sz="600" dirty="0"/>
              <a:t>In view of the concerns that were raised by the RE-ALIGN</a:t>
            </a:r>
            <a:r>
              <a:rPr lang="en-US" sz="600" baseline="30000" dirty="0"/>
              <a:t>1</a:t>
            </a:r>
            <a:r>
              <a:rPr lang="en-US" sz="600" dirty="0"/>
              <a:t> study of </a:t>
            </a:r>
            <a:r>
              <a:rPr lang="en-US" sz="600" dirty="0" err="1"/>
              <a:t>dabigatran</a:t>
            </a:r>
            <a:r>
              <a:rPr lang="en-US" sz="600" dirty="0"/>
              <a:t> in the presence of prosthetic mechanical heart valves, caution should be used when prescribing oral anticoagulants other than warfarin in patients treated with the WATCHMAN Device. The WATCHMAN Device has only been evaluated with the use of warfarin post-device implantation.</a:t>
            </a:r>
          </a:p>
          <a:p>
            <a:pPr marL="0" indent="0">
              <a:lnSpc>
                <a:spcPct val="120000"/>
              </a:lnSpc>
              <a:spcBef>
                <a:spcPts val="0"/>
              </a:spcBef>
              <a:buNone/>
            </a:pPr>
            <a:r>
              <a:rPr lang="en-US" sz="600" b="1" cap="all" dirty="0"/>
              <a:t>ADVERSE EVENTS</a:t>
            </a:r>
          </a:p>
          <a:p>
            <a:pPr marL="0" indent="0">
              <a:lnSpc>
                <a:spcPct val="120000"/>
              </a:lnSpc>
              <a:spcBef>
                <a:spcPts val="0"/>
              </a:spcBef>
              <a:buNone/>
            </a:pPr>
            <a:r>
              <a:rPr lang="en-US" sz="600" dirty="0"/>
              <a:t>Potential adverse events (in alphabetical order) which may be associated with the use of a left atrial appendage closure device or implantation procedure include but are not limited to:</a:t>
            </a:r>
          </a:p>
          <a:p>
            <a:pPr marL="0" indent="0">
              <a:lnSpc>
                <a:spcPct val="120000"/>
              </a:lnSpc>
              <a:spcBef>
                <a:spcPts val="0"/>
              </a:spcBef>
              <a:buNone/>
            </a:pPr>
            <a:r>
              <a:rPr lang="en-US" sz="600" dirty="0"/>
              <a:t>Air embolism, Airway trauma, Allergic reaction to contrast media/medications or device materials, Altered mental status, Anemia requiring transfusion, Anesthesia risks, Angina, Anoxic encephalopathy, Arrhythmias, Atrial septal defect , AV fistula , Bruising, hematoma or </a:t>
            </a:r>
            <a:r>
              <a:rPr lang="en-US" sz="600" dirty="0" err="1"/>
              <a:t>seroma</a:t>
            </a:r>
            <a:r>
              <a:rPr lang="en-US" sz="600" dirty="0"/>
              <a:t>, Cardiac perforation , Chest pain/discomfort, Confusion post procedure, Congestive heart failure, Contrast related nephropathy, Cranial bleed, Decreased hemoglobin, Deep vein thrombosis, Death, Device embolism, Device fracture, Device thrombosis, Edema, Excessive bleeding, Fever, Groin pain, Groin puncture bleed, Hematuria, Hemoptysis, Hypotension, Hypoxia, Improper wound healing, Inability to reposition, recapture, or retrieve the device, Infection / pneumonia, </a:t>
            </a:r>
            <a:r>
              <a:rPr lang="en-US" sz="600" dirty="0" err="1"/>
              <a:t>Interatrial</a:t>
            </a:r>
            <a:r>
              <a:rPr lang="en-US" sz="600" dirty="0"/>
              <a:t> septum thrombus, </a:t>
            </a:r>
            <a:r>
              <a:rPr lang="en-US" sz="600" dirty="0" err="1"/>
              <a:t>Intratracheal</a:t>
            </a:r>
            <a:r>
              <a:rPr lang="en-US" sz="600" dirty="0"/>
              <a:t> bleeding, Major bleeding requiring transfusion, Misplacement of the device / improper seal of the appendage / movement of device from appendage wall, Myocardia erosion, Nausea, Oral bleeding, Pericardial effusion / </a:t>
            </a:r>
            <a:r>
              <a:rPr lang="en-US" sz="600" dirty="0" err="1"/>
              <a:t>tamponade</a:t>
            </a:r>
            <a:r>
              <a:rPr lang="en-US" sz="600" dirty="0"/>
              <a:t>, Pleural effusion, Prolonged bleeding from a laceration, </a:t>
            </a:r>
            <a:r>
              <a:rPr lang="en-US" sz="600" dirty="0" err="1"/>
              <a:t>Pseudoaneurysm</a:t>
            </a:r>
            <a:r>
              <a:rPr lang="en-US" sz="600" dirty="0"/>
              <a:t>, Pulmonary edema, Renal failure, Respiratory insufficiency / failure, Surgical removal of the device, Stroke – Ischemic , Stroke – Hemorrhagic, Systemic embolism, TEE complications (throat pain, bleeding, esophageal trauma), Thrombocytopenia, Thrombosis, Transient ischemic attack (TIA), </a:t>
            </a:r>
            <a:r>
              <a:rPr lang="en-US" sz="600" dirty="0" err="1"/>
              <a:t>Valvular</a:t>
            </a:r>
            <a:r>
              <a:rPr lang="en-US" sz="600" dirty="0"/>
              <a:t> damage, Vasovagal reactions</a:t>
            </a:r>
          </a:p>
          <a:p>
            <a:pPr marL="0" indent="0">
              <a:lnSpc>
                <a:spcPct val="120000"/>
              </a:lnSpc>
              <a:spcBef>
                <a:spcPts val="0"/>
              </a:spcBef>
              <a:buNone/>
            </a:pPr>
            <a:r>
              <a:rPr lang="en-US" sz="600" dirty="0"/>
              <a:t>There may be other potential adverse events that are unforeseen at this time.</a:t>
            </a:r>
          </a:p>
          <a:p>
            <a:pPr marL="0" indent="0">
              <a:lnSpc>
                <a:spcPct val="120000"/>
              </a:lnSpc>
              <a:spcBef>
                <a:spcPts val="0"/>
              </a:spcBef>
              <a:buNone/>
            </a:pPr>
            <a:r>
              <a:rPr lang="en-US" sz="600" dirty="0"/>
              <a:t>  </a:t>
            </a:r>
          </a:p>
          <a:p>
            <a:pPr marL="0" indent="0">
              <a:lnSpc>
                <a:spcPct val="120000"/>
              </a:lnSpc>
              <a:spcBef>
                <a:spcPts val="0"/>
              </a:spcBef>
              <a:buNone/>
            </a:pPr>
            <a:r>
              <a:rPr lang="en-US" sz="600" b="1" i="1" dirty="0"/>
              <a:t>CAUTION: </a:t>
            </a:r>
            <a:r>
              <a:rPr lang="en-US" sz="600" i="1" dirty="0"/>
              <a:t>Federal law (USA) restricts this device to sale by or on the order of a physician. Rx only. Prior to use, please see the complete “Directions for Use” for more information on Indications, Contraindications, Warnings, Precautions, Adverse Events, and Operator’s Instructions.</a:t>
            </a:r>
            <a:endParaRPr lang="en-US" sz="600" dirty="0"/>
          </a:p>
          <a:p>
            <a:pPr marL="0" indent="0">
              <a:lnSpc>
                <a:spcPct val="120000"/>
              </a:lnSpc>
              <a:spcBef>
                <a:spcPts val="0"/>
              </a:spcBef>
              <a:buNone/>
            </a:pPr>
            <a:r>
              <a:rPr lang="en-US" sz="600" i="1" dirty="0"/>
              <a:t> </a:t>
            </a:r>
            <a:endParaRPr lang="en-US" sz="600" dirty="0"/>
          </a:p>
          <a:p>
            <a:pPr marL="0" indent="0">
              <a:lnSpc>
                <a:spcPct val="120000"/>
              </a:lnSpc>
              <a:spcBef>
                <a:spcPts val="0"/>
              </a:spcBef>
              <a:buNone/>
            </a:pPr>
            <a:r>
              <a:rPr lang="en-US" sz="600" dirty="0"/>
              <a:t>© 2015 Boston Scientific Corporation or its affiliates. All rights reserved. </a:t>
            </a:r>
          </a:p>
          <a:p>
            <a:pPr marL="0" indent="0">
              <a:lnSpc>
                <a:spcPct val="120000"/>
              </a:lnSpc>
              <a:spcBef>
                <a:spcPts val="0"/>
              </a:spcBef>
              <a:buNone/>
            </a:pPr>
            <a:r>
              <a:rPr lang="en-US" sz="600" baseline="30000" dirty="0"/>
              <a:t>1</a:t>
            </a:r>
            <a:r>
              <a:rPr lang="en-US" sz="600" dirty="0"/>
              <a:t>Eikelboom JW, Connolly SJ, </a:t>
            </a:r>
            <a:r>
              <a:rPr lang="en-US" sz="600" dirty="0" err="1"/>
              <a:t>Brueckmann</a:t>
            </a:r>
            <a:r>
              <a:rPr lang="en-US" sz="600" dirty="0"/>
              <a:t> M, et al. N </a:t>
            </a:r>
            <a:r>
              <a:rPr lang="en-US" sz="600" dirty="0" err="1"/>
              <a:t>Engl</a:t>
            </a:r>
            <a:r>
              <a:rPr lang="en-US" sz="600" dirty="0"/>
              <a:t> J Med 2013;369:1206-14. </a:t>
            </a:r>
          </a:p>
          <a:p>
            <a:pPr marL="0" indent="0">
              <a:lnSpc>
                <a:spcPct val="120000"/>
              </a:lnSpc>
              <a:spcBef>
                <a:spcPts val="0"/>
              </a:spcBef>
              <a:buNone/>
            </a:pPr>
            <a:endParaRPr lang="en-US" sz="700" dirty="0"/>
          </a:p>
        </p:txBody>
      </p:sp>
    </p:spTree>
    <p:extLst>
      <p:ext uri="{BB962C8B-B14F-4D97-AF65-F5344CB8AC3E}">
        <p14:creationId xmlns:p14="http://schemas.microsoft.com/office/powerpoint/2010/main" val="167741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Anticoagulant Therapy Carries Risk of Intracerebral Hemorrhage or Death</a:t>
            </a:r>
          </a:p>
        </p:txBody>
      </p:sp>
      <p:pic>
        <p:nvPicPr>
          <p:cNvPr id="7" name="Picture 4" descr="C:\Users\g035342\AppData\Local\Microsoft\Windows\Temporary Internet Files\Content.Outlook\81PZNCBM\IMG_427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400000">
            <a:off x="4788407" y="2349091"/>
            <a:ext cx="3986784" cy="2990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2" descr="image00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17778" y="2345662"/>
            <a:ext cx="3993642" cy="2990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Oval 8"/>
          <p:cNvSpPr/>
          <p:nvPr/>
        </p:nvSpPr>
        <p:spPr>
          <a:xfrm rot="823142">
            <a:off x="5382202" y="1872317"/>
            <a:ext cx="1028619" cy="2822858"/>
          </a:xfrm>
          <a:prstGeom prst="ellipse">
            <a:avLst/>
          </a:prstGeom>
          <a:ln w="38100">
            <a:solidFill>
              <a:srgbClr val="FF0000"/>
            </a:solidFill>
          </a:ln>
        </p:spPr>
        <p:txBody>
          <a:bodyPr wrap="square" rtlCol="0" anchor="ctr">
            <a:noAutofit/>
          </a:bodyPr>
          <a:lstStyle/>
          <a:p>
            <a:pPr algn="ctr"/>
            <a:endParaRPr lang="en-US" sz="1400" b="1" dirty="0">
              <a:solidFill>
                <a:srgbClr val="000000"/>
              </a:solidFill>
            </a:endParaRPr>
          </a:p>
        </p:txBody>
      </p:sp>
      <p:sp>
        <p:nvSpPr>
          <p:cNvPr id="10" name="Oval 9"/>
          <p:cNvSpPr/>
          <p:nvPr/>
        </p:nvSpPr>
        <p:spPr>
          <a:xfrm>
            <a:off x="2125133" y="2053944"/>
            <a:ext cx="990601" cy="1671391"/>
          </a:xfrm>
          <a:prstGeom prst="ellipse">
            <a:avLst/>
          </a:prstGeom>
          <a:ln w="38100">
            <a:solidFill>
              <a:srgbClr val="FF0000"/>
            </a:solidFill>
          </a:ln>
        </p:spPr>
        <p:txBody>
          <a:bodyPr wrap="square" rtlCol="0" anchor="ctr">
            <a:noAutofit/>
          </a:bodyPr>
          <a:lstStyle/>
          <a:p>
            <a:pPr algn="ctr"/>
            <a:endParaRPr lang="en-US" sz="1400" b="1" dirty="0">
              <a:solidFill>
                <a:srgbClr val="000000"/>
              </a:solidFill>
            </a:endParaRPr>
          </a:p>
        </p:txBody>
      </p:sp>
    </p:spTree>
    <p:extLst>
      <p:ext uri="{BB962C8B-B14F-4D97-AF65-F5344CB8AC3E}">
        <p14:creationId xmlns:p14="http://schemas.microsoft.com/office/powerpoint/2010/main" val="161756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Validated Scoring Systems to Assess Stroke Risks</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209"/>
          <a:stretch/>
        </p:blipFill>
        <p:spPr bwMode="auto">
          <a:xfrm>
            <a:off x="136482" y="1905000"/>
            <a:ext cx="8778918" cy="3270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6600498"/>
            <a:ext cx="3522118" cy="215444"/>
          </a:xfrm>
          <a:prstGeom prst="rect">
            <a:avLst/>
          </a:prstGeom>
          <a:noFill/>
        </p:spPr>
        <p:txBody>
          <a:bodyPr wrap="none" rtlCol="0">
            <a:spAutoFit/>
          </a:bodyPr>
          <a:lstStyle/>
          <a:p>
            <a:r>
              <a:rPr lang="en-US" sz="800" dirty="0">
                <a:solidFill>
                  <a:schemeClr val="accent6">
                    <a:lumMod val="60000"/>
                    <a:lumOff val="40000"/>
                  </a:schemeClr>
                </a:solidFill>
              </a:rPr>
              <a:t>2 Ann Intern Med. 2007;146:857-867; 3. </a:t>
            </a:r>
            <a:r>
              <a:rPr lang="en-US" sz="800" i="1" dirty="0">
                <a:solidFill>
                  <a:schemeClr val="accent6">
                    <a:lumMod val="60000"/>
                    <a:lumOff val="40000"/>
                  </a:schemeClr>
                </a:solidFill>
              </a:rPr>
              <a:t>Chest</a:t>
            </a:r>
            <a:r>
              <a:rPr lang="en-US" sz="800" dirty="0">
                <a:solidFill>
                  <a:schemeClr val="accent6">
                    <a:lumMod val="60000"/>
                    <a:lumOff val="40000"/>
                  </a:schemeClr>
                </a:solidFill>
              </a:rPr>
              <a:t>. 2010 Feb;137(2):263-72.</a:t>
            </a:r>
          </a:p>
        </p:txBody>
      </p:sp>
    </p:spTree>
    <p:extLst>
      <p:ext uri="{BB962C8B-B14F-4D97-AF65-F5344CB8AC3E}">
        <p14:creationId xmlns:p14="http://schemas.microsoft.com/office/powerpoint/2010/main" val="25078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Validated Scoring Systems to Assess Bleeding Risks</a:t>
            </a:r>
          </a:p>
        </p:txBody>
      </p:sp>
      <p:grpSp>
        <p:nvGrpSpPr>
          <p:cNvPr id="2" name="Group 1"/>
          <p:cNvGrpSpPr/>
          <p:nvPr/>
        </p:nvGrpSpPr>
        <p:grpSpPr>
          <a:xfrm>
            <a:off x="14135" y="1828800"/>
            <a:ext cx="8450822" cy="3596028"/>
            <a:chOff x="1598625" y="4343401"/>
            <a:chExt cx="5376399" cy="2175163"/>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6992"/>
            <a:stretch/>
          </p:blipFill>
          <p:spPr bwMode="auto">
            <a:xfrm>
              <a:off x="1602924" y="4343401"/>
              <a:ext cx="5372100" cy="1826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0389" r="40003" b="406"/>
            <a:stretch/>
          </p:blipFill>
          <p:spPr bwMode="auto">
            <a:xfrm>
              <a:off x="1598625" y="6096000"/>
              <a:ext cx="3223076" cy="422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TextBox 4"/>
          <p:cNvSpPr txBox="1"/>
          <p:nvPr/>
        </p:nvSpPr>
        <p:spPr>
          <a:xfrm>
            <a:off x="0" y="6600498"/>
            <a:ext cx="1920719" cy="215444"/>
          </a:xfrm>
          <a:prstGeom prst="rect">
            <a:avLst/>
          </a:prstGeom>
          <a:noFill/>
        </p:spPr>
        <p:txBody>
          <a:bodyPr wrap="none" rtlCol="0">
            <a:spAutoFit/>
          </a:bodyPr>
          <a:lstStyle/>
          <a:p>
            <a:r>
              <a:rPr lang="en-US" sz="800" dirty="0">
                <a:solidFill>
                  <a:schemeClr val="accent6">
                    <a:lumMod val="60000"/>
                    <a:lumOff val="40000"/>
                  </a:schemeClr>
                </a:solidFill>
              </a:rPr>
              <a:t>4. </a:t>
            </a:r>
            <a:r>
              <a:rPr lang="en-US" sz="800" i="1" dirty="0">
                <a:solidFill>
                  <a:schemeClr val="accent6">
                    <a:lumMod val="60000"/>
                    <a:lumOff val="40000"/>
                  </a:schemeClr>
                </a:solidFill>
              </a:rPr>
              <a:t>Chest</a:t>
            </a:r>
            <a:r>
              <a:rPr lang="en-US" sz="800" dirty="0">
                <a:solidFill>
                  <a:schemeClr val="accent6">
                    <a:lumMod val="60000"/>
                    <a:lumOff val="40000"/>
                  </a:schemeClr>
                </a:solidFill>
              </a:rPr>
              <a:t>. 2010 Nov;138(5):1093-100. </a:t>
            </a:r>
          </a:p>
        </p:txBody>
      </p:sp>
      <p:sp>
        <p:nvSpPr>
          <p:cNvPr id="7" name="TextBox 6"/>
          <p:cNvSpPr txBox="1"/>
          <p:nvPr/>
        </p:nvSpPr>
        <p:spPr>
          <a:xfrm>
            <a:off x="3970360" y="4079744"/>
            <a:ext cx="248786" cy="230832"/>
          </a:xfrm>
          <a:prstGeom prst="rect">
            <a:avLst/>
          </a:prstGeom>
          <a:noFill/>
        </p:spPr>
        <p:txBody>
          <a:bodyPr wrap="none" rtlCol="0">
            <a:spAutoFit/>
          </a:bodyPr>
          <a:lstStyle/>
          <a:p>
            <a:r>
              <a:rPr lang="en-US" sz="900" b="1" dirty="0"/>
              <a:t>4</a:t>
            </a:r>
          </a:p>
        </p:txBody>
      </p:sp>
    </p:spTree>
    <p:extLst>
      <p:ext uri="{BB962C8B-B14F-4D97-AF65-F5344CB8AC3E}">
        <p14:creationId xmlns:p14="http://schemas.microsoft.com/office/powerpoint/2010/main" val="6547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12035" y="3459598"/>
            <a:ext cx="4114800" cy="548640"/>
          </a:xfrm>
          <a:prstGeom prst="rect">
            <a:avLst/>
          </a:prstGeom>
          <a:solidFill>
            <a:srgbClr val="FFFF00"/>
          </a:solidFill>
          <a:ln w="38100">
            <a:noFill/>
          </a:ln>
        </p:spPr>
        <p:txBody>
          <a:bodyPr wrap="square" rtlCol="0" anchor="ctr">
            <a:noAutofit/>
          </a:bodyPr>
          <a:lstStyle/>
          <a:p>
            <a:pPr algn="ctr"/>
            <a:endParaRPr lang="en-US" sz="1400" b="1" dirty="0">
              <a:solidFill>
                <a:srgbClr val="000000"/>
              </a:solidFill>
            </a:endParaRPr>
          </a:p>
        </p:txBody>
      </p:sp>
      <p:sp>
        <p:nvSpPr>
          <p:cNvPr id="16" name="Rectangle 15"/>
          <p:cNvSpPr/>
          <p:nvPr/>
        </p:nvSpPr>
        <p:spPr>
          <a:xfrm>
            <a:off x="4712035" y="4578535"/>
            <a:ext cx="4114800" cy="548640"/>
          </a:xfrm>
          <a:prstGeom prst="rect">
            <a:avLst/>
          </a:prstGeom>
          <a:solidFill>
            <a:srgbClr val="FFFF00"/>
          </a:solidFill>
          <a:ln w="38100">
            <a:noFill/>
          </a:ln>
        </p:spPr>
        <p:txBody>
          <a:bodyPr wrap="square" rtlCol="0" anchor="ctr">
            <a:noAutofit/>
          </a:bodyPr>
          <a:lstStyle/>
          <a:p>
            <a:pPr algn="ctr"/>
            <a:endParaRPr lang="en-US" sz="1400" b="1" dirty="0">
              <a:solidFill>
                <a:srgbClr val="000000"/>
              </a:solidFill>
            </a:endParaRPr>
          </a:p>
        </p:txBody>
      </p:sp>
      <p:sp>
        <p:nvSpPr>
          <p:cNvPr id="6" name="Rectangle 5"/>
          <p:cNvSpPr/>
          <p:nvPr/>
        </p:nvSpPr>
        <p:spPr>
          <a:xfrm>
            <a:off x="320040" y="4008238"/>
            <a:ext cx="4114800" cy="548640"/>
          </a:xfrm>
          <a:prstGeom prst="rect">
            <a:avLst/>
          </a:prstGeom>
          <a:solidFill>
            <a:srgbClr val="FFFF00"/>
          </a:solidFill>
          <a:ln w="38100">
            <a:noFill/>
          </a:ln>
        </p:spPr>
        <p:txBody>
          <a:bodyPr wrap="square" rtlCol="0" anchor="ctr">
            <a:noAutofit/>
          </a:bodyPr>
          <a:lstStyle/>
          <a:p>
            <a:pPr algn="ctr"/>
            <a:endParaRPr lang="en-US" sz="1400" b="1" dirty="0">
              <a:solidFill>
                <a:srgbClr val="000000"/>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260547488"/>
              </p:ext>
            </p:extLst>
          </p:nvPr>
        </p:nvGraphicFramePr>
        <p:xfrm>
          <a:off x="274638" y="1554163"/>
          <a:ext cx="8548365" cy="4114800"/>
        </p:xfrm>
        <a:graphic>
          <a:graphicData uri="http://schemas.openxmlformats.org/drawingml/2006/table">
            <a:tbl>
              <a:tblPr firstRow="1" bandRow="1">
                <a:tableStyleId>{5C22544A-7EE6-4342-B048-85BDC9FD1C3A}</a:tableStyleId>
              </a:tblPr>
              <a:tblGrid>
                <a:gridCol w="2068153">
                  <a:extLst>
                    <a:ext uri="{9D8B030D-6E8A-4147-A177-3AD203B41FA5}">
                      <a16:colId xmlns:a16="http://schemas.microsoft.com/office/drawing/2014/main" xmlns="" val="20000"/>
                    </a:ext>
                  </a:extLst>
                </a:gridCol>
                <a:gridCol w="2068153">
                  <a:extLst>
                    <a:ext uri="{9D8B030D-6E8A-4147-A177-3AD203B41FA5}">
                      <a16:colId xmlns:a16="http://schemas.microsoft.com/office/drawing/2014/main" xmlns="" val="20001"/>
                    </a:ext>
                  </a:extLst>
                </a:gridCol>
                <a:gridCol w="275753">
                  <a:extLst>
                    <a:ext uri="{9D8B030D-6E8A-4147-A177-3AD203B41FA5}">
                      <a16:colId xmlns:a16="http://schemas.microsoft.com/office/drawing/2014/main" xmlns="" val="20002"/>
                    </a:ext>
                  </a:extLst>
                </a:gridCol>
                <a:gridCol w="2068153">
                  <a:extLst>
                    <a:ext uri="{9D8B030D-6E8A-4147-A177-3AD203B41FA5}">
                      <a16:colId xmlns:a16="http://schemas.microsoft.com/office/drawing/2014/main" xmlns="" val="20003"/>
                    </a:ext>
                  </a:extLst>
                </a:gridCol>
                <a:gridCol w="2068153">
                  <a:extLst>
                    <a:ext uri="{9D8B030D-6E8A-4147-A177-3AD203B41FA5}">
                      <a16:colId xmlns:a16="http://schemas.microsoft.com/office/drawing/2014/main" xmlns="" val="20004"/>
                    </a:ext>
                  </a:extLst>
                </a:gridCol>
              </a:tblGrid>
              <a:tr h="411480">
                <a:tc>
                  <a:txBody>
                    <a:bodyPr/>
                    <a:lstStyle/>
                    <a:p>
                      <a:pPr algn="ctr"/>
                      <a:r>
                        <a:rPr lang="en-US" sz="2400" dirty="0">
                          <a:solidFill>
                            <a:schemeClr val="bg1"/>
                          </a:solidFill>
                        </a:rPr>
                        <a:t>CHA</a:t>
                      </a:r>
                      <a:r>
                        <a:rPr lang="en-US" sz="2400" baseline="-25000" dirty="0">
                          <a:solidFill>
                            <a:schemeClr val="bg1"/>
                          </a:solidFill>
                        </a:rPr>
                        <a:t>2</a:t>
                      </a:r>
                      <a:r>
                        <a:rPr lang="en-US" sz="2400" dirty="0">
                          <a:solidFill>
                            <a:schemeClr val="bg1"/>
                          </a:solidFill>
                        </a:rPr>
                        <a:t>DS</a:t>
                      </a:r>
                      <a:r>
                        <a:rPr lang="en-US" sz="2400" baseline="-25000" dirty="0">
                          <a:solidFill>
                            <a:schemeClr val="bg1"/>
                          </a:solidFill>
                        </a:rPr>
                        <a:t>2</a:t>
                      </a:r>
                      <a:r>
                        <a:rPr lang="en-US" sz="2400" baseline="0" dirty="0">
                          <a:solidFill>
                            <a:schemeClr val="bg1"/>
                          </a:solidFill>
                        </a:rPr>
                        <a:t>-</a:t>
                      </a:r>
                      <a:r>
                        <a:rPr lang="en-US" sz="2400" dirty="0">
                          <a:solidFill>
                            <a:schemeClr val="bg1"/>
                          </a:solidFill>
                        </a:rPr>
                        <a:t>VAS</a:t>
                      </a:r>
                      <a:r>
                        <a:rPr lang="en-US" sz="2400" baseline="0" dirty="0">
                          <a:solidFill>
                            <a:schemeClr val="bg1"/>
                          </a:solidFill>
                        </a:rPr>
                        <a:t>c*</a:t>
                      </a:r>
                      <a:r>
                        <a:rPr lang="en-US" sz="2400" baseline="-25000" dirty="0">
                          <a:solidFill>
                            <a:schemeClr val="bg1"/>
                          </a:solidFill>
                        </a:rPr>
                        <a:t> </a:t>
                      </a:r>
                      <a:r>
                        <a:rPr lang="en-US" sz="2400" baseline="0" dirty="0">
                          <a:solidFill>
                            <a:schemeClr val="bg1"/>
                          </a:solidFill>
                        </a:rPr>
                        <a:t>Score</a:t>
                      </a:r>
                    </a:p>
                  </a:txBody>
                  <a:tcPr marL="91919" marR="91919" anchor="b">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Annual % Stroke Risk</a:t>
                      </a:r>
                    </a:p>
                  </a:txBody>
                  <a:tcPr marL="91919" marR="9191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endParaRPr lang="en-US" sz="2400" b="1" dirty="0">
                        <a:solidFill>
                          <a:schemeClr val="bg1"/>
                        </a:solidFill>
                      </a:endParaRPr>
                    </a:p>
                  </a:txBody>
                  <a:tcPr marL="91919" marR="91919"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solidFill>
                            <a:schemeClr val="bg1"/>
                          </a:solidFill>
                        </a:rPr>
                        <a:t>HAS-BLED** Score </a:t>
                      </a:r>
                    </a:p>
                  </a:txBody>
                  <a:tcPr marL="91919" marR="91919"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Annual % Bleed Risk</a:t>
                      </a:r>
                    </a:p>
                  </a:txBody>
                  <a:tcPr marL="91919" marR="91919" anchor="b">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548640">
                <a:tc>
                  <a:txBody>
                    <a:bodyPr/>
                    <a:lstStyle/>
                    <a:p>
                      <a:pPr lvl="0" algn="ctr"/>
                      <a:r>
                        <a:rPr lang="en-US" sz="2400" b="1" dirty="0"/>
                        <a:t>0</a:t>
                      </a:r>
                    </a:p>
                  </a:txBody>
                  <a:tcPr marL="91919" marR="91919"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t>0</a:t>
                      </a:r>
                    </a:p>
                  </a:txBody>
                  <a:tcPr marL="91919" marR="91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endParaRPr lang="en-US" sz="2400" b="1" dirty="0"/>
                    </a:p>
                  </a:txBody>
                  <a:tcPr marL="91919" marR="91919"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US" sz="2400" b="1" dirty="0"/>
                        <a:t>0</a:t>
                      </a:r>
                    </a:p>
                  </a:txBody>
                  <a:tcPr marL="91919" marR="91919"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t>0.9</a:t>
                      </a:r>
                    </a:p>
                  </a:txBody>
                  <a:tcPr marL="91919" marR="91919"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548640">
                <a:tc>
                  <a:txBody>
                    <a:bodyPr/>
                    <a:lstStyle/>
                    <a:p>
                      <a:pPr lvl="0" algn="ctr"/>
                      <a:r>
                        <a:rPr lang="en-US" sz="2400" b="1" dirty="0"/>
                        <a:t>1</a:t>
                      </a:r>
                    </a:p>
                  </a:txBody>
                  <a:tcPr marL="91919" marR="91919"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t>1.3</a:t>
                      </a:r>
                    </a:p>
                  </a:txBody>
                  <a:tcPr marL="91919" marR="91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endParaRPr lang="en-US" sz="2400" b="1" dirty="0"/>
                    </a:p>
                  </a:txBody>
                  <a:tcPr marL="91919" marR="91919"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US" sz="2400" b="1" dirty="0"/>
                        <a:t>1</a:t>
                      </a:r>
                    </a:p>
                  </a:txBody>
                  <a:tcPr marL="91919" marR="91919"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t>3.4</a:t>
                      </a:r>
                    </a:p>
                  </a:txBody>
                  <a:tcPr marL="91919" marR="91919"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548640">
                <a:tc>
                  <a:txBody>
                    <a:bodyPr/>
                    <a:lstStyle/>
                    <a:p>
                      <a:pPr lvl="0" algn="ctr"/>
                      <a:r>
                        <a:rPr lang="en-US" sz="2400" b="1" dirty="0"/>
                        <a:t>2</a:t>
                      </a:r>
                    </a:p>
                  </a:txBody>
                  <a:tcPr marL="91919" marR="91919"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t>2.2</a:t>
                      </a:r>
                    </a:p>
                  </a:txBody>
                  <a:tcPr marL="91919" marR="91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endParaRPr lang="en-US" sz="2400" b="1" dirty="0"/>
                    </a:p>
                  </a:txBody>
                  <a:tcPr marL="91919" marR="91919"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US" sz="2400" b="1" dirty="0"/>
                        <a:t>2</a:t>
                      </a:r>
                    </a:p>
                  </a:txBody>
                  <a:tcPr marL="91919" marR="91919"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t>4.1</a:t>
                      </a:r>
                    </a:p>
                  </a:txBody>
                  <a:tcPr marL="91919" marR="91919"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548640">
                <a:tc>
                  <a:txBody>
                    <a:bodyPr/>
                    <a:lstStyle/>
                    <a:p>
                      <a:pPr lvl="0" algn="ctr"/>
                      <a:r>
                        <a:rPr lang="en-US" sz="2400" b="1" dirty="0"/>
                        <a:t>3</a:t>
                      </a:r>
                    </a:p>
                  </a:txBody>
                  <a:tcPr marL="91919" marR="91919"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t>3.2</a:t>
                      </a:r>
                    </a:p>
                  </a:txBody>
                  <a:tcPr marL="91919" marR="91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endParaRPr lang="en-US" sz="2400" b="1" dirty="0"/>
                    </a:p>
                  </a:txBody>
                  <a:tcPr marL="91919" marR="91919"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US" sz="2400" b="1" dirty="0"/>
                        <a:t>3</a:t>
                      </a:r>
                    </a:p>
                  </a:txBody>
                  <a:tcPr marL="91919" marR="91919"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t>5.8</a:t>
                      </a:r>
                    </a:p>
                  </a:txBody>
                  <a:tcPr marL="91919" marR="91919"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548640">
                <a:tc>
                  <a:txBody>
                    <a:bodyPr/>
                    <a:lstStyle/>
                    <a:p>
                      <a:pPr lvl="0" algn="ctr"/>
                      <a:r>
                        <a:rPr lang="en-US" sz="2400" b="1" dirty="0"/>
                        <a:t>4</a:t>
                      </a:r>
                    </a:p>
                  </a:txBody>
                  <a:tcPr marL="91919" marR="91919"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t>4.0</a:t>
                      </a:r>
                    </a:p>
                  </a:txBody>
                  <a:tcPr marL="91919" marR="91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endParaRPr lang="en-US" sz="2400" b="1" dirty="0"/>
                    </a:p>
                  </a:txBody>
                  <a:tcPr marL="91919" marR="91919"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US" sz="2400" b="1" dirty="0"/>
                        <a:t>4</a:t>
                      </a:r>
                    </a:p>
                  </a:txBody>
                  <a:tcPr marL="91919" marR="91919"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t>8.9</a:t>
                      </a:r>
                    </a:p>
                  </a:txBody>
                  <a:tcPr marL="91919" marR="91919"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548640">
                <a:tc>
                  <a:txBody>
                    <a:bodyPr/>
                    <a:lstStyle/>
                    <a:p>
                      <a:pPr lvl="0" algn="ctr"/>
                      <a:r>
                        <a:rPr lang="en-US" sz="2400" b="1" dirty="0"/>
                        <a:t>5</a:t>
                      </a:r>
                    </a:p>
                  </a:txBody>
                  <a:tcPr marL="91919" marR="91919"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t>6.7</a:t>
                      </a:r>
                    </a:p>
                  </a:txBody>
                  <a:tcPr marL="91919" marR="919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endParaRPr lang="en-US" sz="2400" b="1" dirty="0"/>
                    </a:p>
                  </a:txBody>
                  <a:tcPr marL="91919" marR="91919"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US" sz="2400" b="1" dirty="0"/>
                        <a:t>5</a:t>
                      </a:r>
                    </a:p>
                  </a:txBody>
                  <a:tcPr marL="91919" marR="91919"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t>9.1</a:t>
                      </a:r>
                    </a:p>
                  </a:txBody>
                  <a:tcPr marL="91919" marR="91919"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
        <p:nvSpPr>
          <p:cNvPr id="3" name="Title 2"/>
          <p:cNvSpPr>
            <a:spLocks noGrp="1"/>
          </p:cNvSpPr>
          <p:nvPr>
            <p:ph type="title"/>
          </p:nvPr>
        </p:nvSpPr>
        <p:spPr/>
        <p:txBody>
          <a:bodyPr>
            <a:normAutofit fontScale="90000"/>
          </a:bodyPr>
          <a:lstStyle/>
          <a:p>
            <a:r>
              <a:rPr lang="en-US" dirty="0"/>
              <a:t>Difficult to Strike Balance in Stroke and Bleeding Risk</a:t>
            </a:r>
          </a:p>
        </p:txBody>
      </p:sp>
      <p:sp>
        <p:nvSpPr>
          <p:cNvPr id="2" name="TextBox 1"/>
          <p:cNvSpPr txBox="1"/>
          <p:nvPr/>
        </p:nvSpPr>
        <p:spPr>
          <a:xfrm>
            <a:off x="0" y="6519446"/>
            <a:ext cx="3318934" cy="338554"/>
          </a:xfrm>
          <a:prstGeom prst="rect">
            <a:avLst/>
          </a:prstGeom>
          <a:noFill/>
        </p:spPr>
        <p:txBody>
          <a:bodyPr wrap="square" rtlCol="0">
            <a:spAutoFit/>
          </a:bodyPr>
          <a:lstStyle/>
          <a:p>
            <a:r>
              <a:rPr lang="en-US" sz="800" dirty="0">
                <a:solidFill>
                  <a:schemeClr val="accent6">
                    <a:lumMod val="60000"/>
                    <a:lumOff val="40000"/>
                  </a:schemeClr>
                </a:solidFill>
              </a:rPr>
              <a:t>*  2014 AHA / ACC / HRS Guidelines</a:t>
            </a:r>
          </a:p>
          <a:p>
            <a:r>
              <a:rPr lang="en-US" sz="800" dirty="0">
                <a:solidFill>
                  <a:schemeClr val="accent6">
                    <a:lumMod val="60000"/>
                    <a:lumOff val="40000"/>
                  </a:schemeClr>
                </a:solidFill>
              </a:rPr>
              <a:t>** Lip. JACC (2011)</a:t>
            </a:r>
          </a:p>
        </p:txBody>
      </p:sp>
    </p:spTree>
    <p:extLst>
      <p:ext uri="{BB962C8B-B14F-4D97-AF65-F5344CB8AC3E}">
        <p14:creationId xmlns:p14="http://schemas.microsoft.com/office/powerpoint/2010/main" val="205342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animBg="1"/>
      <p:bldP spid="6" grpId="0" animBg="1"/>
    </p:bldLst>
  </p:timing>
</p:sld>
</file>

<file path=ppt/theme/theme1.xml><?xml version="1.0" encoding="utf-8"?>
<a:theme xmlns:a="http://schemas.openxmlformats.org/drawingml/2006/main" name="3_BostonScientificDarkTemplate_no tag_10-2-12">
  <a:themeElements>
    <a:clrScheme name="BostonScientific">
      <a:dk1>
        <a:srgbClr val="00467F"/>
      </a:dk1>
      <a:lt1>
        <a:sysClr val="window" lastClr="FFFFFF"/>
      </a:lt1>
      <a:dk2>
        <a:srgbClr val="00467F"/>
      </a:dk2>
      <a:lt2>
        <a:srgbClr val="FFFFFF"/>
      </a:lt2>
      <a:accent1>
        <a:srgbClr val="00467F"/>
      </a:accent1>
      <a:accent2>
        <a:srgbClr val="008ECD"/>
      </a:accent2>
      <a:accent3>
        <a:srgbClr val="317023"/>
      </a:accent3>
      <a:accent4>
        <a:srgbClr val="76B900"/>
      </a:accent4>
      <a:accent5>
        <a:srgbClr val="793249"/>
      </a:accent5>
      <a:accent6>
        <a:srgbClr val="6A737B"/>
      </a:accent6>
      <a:hlink>
        <a:srgbClr val="008ECD"/>
      </a:hlink>
      <a:folHlink>
        <a:srgbClr val="3170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21901</TotalTime>
  <Words>6157</Words>
  <Application>Microsoft Office PowerPoint</Application>
  <PresentationFormat>On-screen Show (4:3)</PresentationFormat>
  <Paragraphs>886</Paragraphs>
  <Slides>59</Slides>
  <Notes>53</Notes>
  <HiddenSlides>6</HiddenSlides>
  <MMClips>1</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3_BostonScientificDarkTemplate_no tag_10-2-12</vt:lpstr>
      <vt:lpstr>WATCHMANTM  A Viable Option for  Stroke Risk Reduction </vt:lpstr>
      <vt:lpstr>PowerPoint Presentation</vt:lpstr>
      <vt:lpstr>AF is a Growing Problem Associated with Greater Morbidity and Mortality </vt:lpstr>
      <vt:lpstr>AF-related strokes are debilitating</vt:lpstr>
      <vt:lpstr>2014 ACC/AHA/HRS Treatment Guidelines to Prevent Thromboembolism in Patients with AF</vt:lpstr>
      <vt:lpstr>Anticoagulant Therapy Carries Risk of Intracerebral Hemorrhage or Death</vt:lpstr>
      <vt:lpstr>Validated Scoring Systems to Assess Stroke Risks</vt:lpstr>
      <vt:lpstr>Validated Scoring Systems to Assess Bleeding Risks</vt:lpstr>
      <vt:lpstr>Difficult to Strike Balance in Stroke and Bleeding Risk</vt:lpstr>
      <vt:lpstr>Bleeding Risk Increases Over  Patients’ Lifetime</vt:lpstr>
      <vt:lpstr>Stroke Treatment Option: Warfarin</vt:lpstr>
      <vt:lpstr>Oral Anticoagulation is Standard of Care,    but Compliance a Challenge</vt:lpstr>
      <vt:lpstr>Adherence to DOACs</vt:lpstr>
      <vt:lpstr>Despite NOAC Adoption and Ability to Switch NOACs, Adherence to Anticoagulation Remains a Challenge</vt:lpstr>
      <vt:lpstr>DOAC Trials Adherence and Bleeding Issues</vt:lpstr>
      <vt:lpstr>Non-Valvular Atrial Fibrillation (NVAF), Stroke, and Current Treatment Options</vt:lpstr>
      <vt:lpstr>PowerPoint Presentation</vt:lpstr>
      <vt:lpstr>Connection Between NVAF-Related Stroke and the Left Atrial Appendage</vt:lpstr>
      <vt:lpstr>PowerPoint Presentation</vt:lpstr>
      <vt:lpstr>WATCHMAN LAAC Device Overview</vt:lpstr>
      <vt:lpstr>WATCHMAN Implant Procedure: Percutaneous Access</vt:lpstr>
      <vt:lpstr>WATCHMAN Implant Procedure: Imaging and Transseptal Access</vt:lpstr>
      <vt:lpstr>WATCHMAN Implant Procedure: Navigating to the LAA</vt:lpstr>
      <vt:lpstr>WATCHMAN Implant Procedure: Navigating to the LAA</vt:lpstr>
      <vt:lpstr>WATCHMAN Implant Procedure:  Healing after ~45 days</vt:lpstr>
      <vt:lpstr>Implant Animation</vt:lpstr>
      <vt:lpstr>Timeline of Adjunctive Pharmacotherapy in WATCHMAN Device Patients</vt:lpstr>
      <vt:lpstr>PowerPoint Presentation</vt:lpstr>
      <vt:lpstr>WATCHMAN is the most studied LAAC Device- Most Patients and Only One with Long-term Clinical Data</vt:lpstr>
      <vt:lpstr>Procedural Success</vt:lpstr>
      <vt:lpstr>WATCHMAN NESTed SAP: Overview</vt:lpstr>
      <vt:lpstr>Real World Data: NESTed SAP (LAAO Registry) Major Procedural Complications within 7 Days</vt:lpstr>
      <vt:lpstr>Favorable Procedural Safety Profile:  All Device and/or Procedure-related Serious Adverse Events within 7 Days</vt:lpstr>
      <vt:lpstr>Favorable Procedural Safety Profile:  Major Procedural Complications Across WATCHMAN Studies</vt:lpstr>
      <vt:lpstr>PROTECT AF/PREVAIL Meta-Analysis (5 Years): WATCHMAN Efficacy Comparable to Warfarin</vt:lpstr>
      <vt:lpstr>PROTECT AF/PREVAIL Meta-Analysis (5 Years): WATCHMAN Stroke-Risk Reduction Comparable to Warfarin</vt:lpstr>
      <vt:lpstr>PROTECT AF/PREVAIL Meta-Analysis (5 Years): WATCHMAN Significant Reduction in  Disabling Strokes</vt:lpstr>
      <vt:lpstr>PROTECT AF/PREVAIL Meta-Analysis (5 Years): WATCHMAN Mortality Reduction Significant When Compared to Warfarin</vt:lpstr>
      <vt:lpstr>PROTECT AF/PREVAIL Meta-Analysis (5 Years): WATCHMAN Post-Procedure Bleeding Reduction Significant When Compared to Warfarin</vt:lpstr>
      <vt:lpstr>WATCHMAN Major Bleeding Reduction Superior to Warfarin 6-months Post Procedure</vt:lpstr>
      <vt:lpstr>Majority of patients are able to stop long-term warfarin therapy</vt:lpstr>
      <vt:lpstr>WATCHMAN Comparable to Warfarin for Ischemic Stroke in 2 RCT, 4 Registries</vt:lpstr>
      <vt:lpstr>WATCHMAN is the most studied LAAC Device with Long-term Clinical Data</vt:lpstr>
      <vt:lpstr>PowerPoint Presentation</vt:lpstr>
      <vt:lpstr>Patient Populations</vt:lpstr>
      <vt:lpstr>WATCHMANTM Therapy Candidates </vt:lpstr>
      <vt:lpstr>WATCHMAN Device Patient Selection</vt:lpstr>
      <vt:lpstr>PowerPoint Presentation</vt:lpstr>
      <vt:lpstr>CMS National Coverage Decision  Criteria for Coverage</vt:lpstr>
      <vt:lpstr>Patient Example #1: High Bleeding Risk</vt:lpstr>
      <vt:lpstr>Patient Example #2: Struggle with Compliance</vt:lpstr>
      <vt:lpstr>Patient Example #3: Dislikes Warfarin</vt:lpstr>
      <vt:lpstr>WATCHMAN Is A Safe, Effective, One-time Procedure For Appropriate NVAF Patients</vt:lpstr>
      <vt:lpstr>PowerPoint Presentation</vt:lpstr>
      <vt:lpstr>PowerPoint Presentation</vt:lpstr>
      <vt:lpstr>BACKUP</vt:lpstr>
      <vt:lpstr>WATCHMAN Stroke Risk Reduction</vt:lpstr>
      <vt:lpstr>Device Related Thrombus was an Uncommon Cause of Stroke</vt:lpstr>
      <vt:lpstr>ABBREVIATED STATEMENT (US) WATCHMANTM Left Atrial Appendage Closure Device with Delivery System and WATCHMAN Access System </vt:lpstr>
    </vt:vector>
  </TitlesOfParts>
  <Company>Boston Scientific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Gordon</dc:creator>
  <cp:lastModifiedBy>deepak vivek</cp:lastModifiedBy>
  <cp:revision>161</cp:revision>
  <cp:lastPrinted>2018-05-10T20:16:25Z</cp:lastPrinted>
  <dcterms:created xsi:type="dcterms:W3CDTF">2016-08-26T17:38:13Z</dcterms:created>
  <dcterms:modified xsi:type="dcterms:W3CDTF">2019-04-12T03:38:10Z</dcterms:modified>
</cp:coreProperties>
</file>